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8"/>
  </p:notesMasterIdLst>
  <p:handoutMasterIdLst>
    <p:handoutMasterId r:id="rId109"/>
  </p:handoutMasterIdLst>
  <p:sldIdLst>
    <p:sldId id="256" r:id="rId2"/>
    <p:sldId id="325" r:id="rId3"/>
    <p:sldId id="327" r:id="rId4"/>
    <p:sldId id="746" r:id="rId5"/>
    <p:sldId id="763" r:id="rId6"/>
    <p:sldId id="762" r:id="rId7"/>
    <p:sldId id="761" r:id="rId8"/>
    <p:sldId id="1088" r:id="rId9"/>
    <p:sldId id="328" r:id="rId10"/>
    <p:sldId id="331" r:id="rId11"/>
    <p:sldId id="764" r:id="rId12"/>
    <p:sldId id="765" r:id="rId13"/>
    <p:sldId id="1036" r:id="rId14"/>
    <p:sldId id="766" r:id="rId15"/>
    <p:sldId id="737" r:id="rId16"/>
    <p:sldId id="326" r:id="rId17"/>
    <p:sldId id="788" r:id="rId18"/>
    <p:sldId id="790" r:id="rId19"/>
    <p:sldId id="322" r:id="rId20"/>
    <p:sldId id="787" r:id="rId21"/>
    <p:sldId id="801" r:id="rId22"/>
    <p:sldId id="791" r:id="rId23"/>
    <p:sldId id="1089" r:id="rId24"/>
    <p:sldId id="792" r:id="rId25"/>
    <p:sldId id="793" r:id="rId26"/>
    <p:sldId id="794" r:id="rId27"/>
    <p:sldId id="795" r:id="rId28"/>
    <p:sldId id="286" r:id="rId29"/>
    <p:sldId id="783" r:id="rId30"/>
    <p:sldId id="303" r:id="rId31"/>
    <p:sldId id="976" r:id="rId32"/>
    <p:sldId id="977" r:id="rId33"/>
    <p:sldId id="975" r:id="rId34"/>
    <p:sldId id="332" r:id="rId35"/>
    <p:sldId id="1122" r:id="rId36"/>
    <p:sldId id="771" r:id="rId37"/>
    <p:sldId id="772" r:id="rId38"/>
    <p:sldId id="978" r:id="rId39"/>
    <p:sldId id="773" r:id="rId40"/>
    <p:sldId id="304" r:id="rId41"/>
    <p:sldId id="300" r:id="rId42"/>
    <p:sldId id="289" r:id="rId43"/>
    <p:sldId id="308" r:id="rId44"/>
    <p:sldId id="774" r:id="rId45"/>
    <p:sldId id="775" r:id="rId46"/>
    <p:sldId id="986" r:id="rId47"/>
    <p:sldId id="776" r:id="rId48"/>
    <p:sldId id="305" r:id="rId49"/>
    <p:sldId id="323" r:id="rId50"/>
    <p:sldId id="999" r:id="rId51"/>
    <p:sldId id="1000" r:id="rId52"/>
    <p:sldId id="1007" r:id="rId53"/>
    <p:sldId id="1090" r:id="rId54"/>
    <p:sldId id="1091" r:id="rId55"/>
    <p:sldId id="981" r:id="rId56"/>
    <p:sldId id="984" r:id="rId57"/>
    <p:sldId id="982" r:id="rId58"/>
    <p:sldId id="722" r:id="rId59"/>
    <p:sldId id="749" r:id="rId60"/>
    <p:sldId id="1123" r:id="rId61"/>
    <p:sldId id="750" r:id="rId62"/>
    <p:sldId id="752" r:id="rId63"/>
    <p:sldId id="745" r:id="rId64"/>
    <p:sldId id="1060" r:id="rId65"/>
    <p:sldId id="1068" r:id="rId66"/>
    <p:sldId id="758" r:id="rId67"/>
    <p:sldId id="1081" r:id="rId68"/>
    <p:sldId id="1082" r:id="rId69"/>
    <p:sldId id="278" r:id="rId70"/>
    <p:sldId id="1010" r:id="rId71"/>
    <p:sldId id="1011" r:id="rId72"/>
    <p:sldId id="1006" r:id="rId73"/>
    <p:sldId id="779" r:id="rId74"/>
    <p:sldId id="1013" r:id="rId75"/>
    <p:sldId id="1009" r:id="rId76"/>
    <p:sldId id="760" r:id="rId77"/>
    <p:sldId id="307" r:id="rId78"/>
    <p:sldId id="306" r:id="rId79"/>
    <p:sldId id="309" r:id="rId80"/>
    <p:sldId id="796" r:id="rId81"/>
    <p:sldId id="299" r:id="rId82"/>
    <p:sldId id="994" r:id="rId83"/>
    <p:sldId id="292" r:id="rId84"/>
    <p:sldId id="780" r:id="rId85"/>
    <p:sldId id="797" r:id="rId86"/>
    <p:sldId id="285" r:id="rId87"/>
    <p:sldId id="311" r:id="rId88"/>
    <p:sldId id="287" r:id="rId89"/>
    <p:sldId id="989" r:id="rId90"/>
    <p:sldId id="995" r:id="rId91"/>
    <p:sldId id="781" r:id="rId92"/>
    <p:sldId id="990" r:id="rId93"/>
    <p:sldId id="293" r:id="rId94"/>
    <p:sldId id="295" r:id="rId95"/>
    <p:sldId id="301" r:id="rId96"/>
    <p:sldId id="288" r:id="rId97"/>
    <p:sldId id="296" r:id="rId98"/>
    <p:sldId id="732" r:id="rId99"/>
    <p:sldId id="714" r:id="rId100"/>
    <p:sldId id="1124" r:id="rId101"/>
    <p:sldId id="1125" r:id="rId102"/>
    <p:sldId id="1126" r:id="rId103"/>
    <p:sldId id="965" r:id="rId104"/>
    <p:sldId id="1127" r:id="rId105"/>
    <p:sldId id="691" r:id="rId106"/>
    <p:sldId id="717"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054"/>
    <p:restoredTop sz="95542"/>
  </p:normalViewPr>
  <p:slideViewPr>
    <p:cSldViewPr snapToGrid="0" snapToObjects="1">
      <p:cViewPr varScale="1">
        <p:scale>
          <a:sx n="107" d="100"/>
          <a:sy n="107" d="100"/>
        </p:scale>
        <p:origin x="1168" y="448"/>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handoutMaster" Target="handoutMasters/handout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11/28/25</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11/28/25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A3A34-2271-82F3-31ED-6639BFAB76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D7A63E-2DFE-1702-D416-DECBE7E554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D9D868-4326-FEB0-BF38-FBB18122763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0879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10602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555501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397671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59</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325031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4249F-B7CC-457E-84E9-112BB0675D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2D2A17-3FE9-A4B2-CD64-E2B4811B1D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00B966-B76C-2CA8-8CB1-9E986EDACC36}"/>
              </a:ext>
            </a:extLst>
          </p:cNvPr>
          <p:cNvSpPr>
            <a:spLocks noGrp="1"/>
          </p:cNvSpPr>
          <p:nvPr>
            <p:ph type="body" idx="1"/>
          </p:nvPr>
        </p:nvSpPr>
        <p:spPr/>
        <p:txBody>
          <a:bodyPr>
            <a:normAutofit/>
          </a:bodyPr>
          <a:lstStyle/>
          <a:p>
            <a:endParaRPr lang="en-US"/>
          </a:p>
        </p:txBody>
      </p:sp>
      <p:sp>
        <p:nvSpPr>
          <p:cNvPr id="4" name="Slide Number Placeholder 3">
            <a:extLst>
              <a:ext uri="{FF2B5EF4-FFF2-40B4-BE49-F238E27FC236}">
                <a16:creationId xmlns:a16="http://schemas.microsoft.com/office/drawing/2014/main" id="{905ABE4E-25C6-0A1D-A5E6-F19F3789DBC2}"/>
              </a:ext>
            </a:extLst>
          </p:cNvPr>
          <p:cNvSpPr>
            <a:spLocks noGrp="1"/>
          </p:cNvSpPr>
          <p:nvPr>
            <p:ph type="sldNum" sz="quarter" idx="10"/>
          </p:nvPr>
        </p:nvSpPr>
        <p:spPr/>
        <p:txBody>
          <a:bodyPr/>
          <a:lstStyle/>
          <a:p>
            <a:fld id="{6EAF9C3B-32E7-40C7-8E8E-8F3099D36573}" type="slidenum">
              <a:rPr lang="en-US" smtClean="0"/>
              <a:pPr/>
              <a:t>60</a:t>
            </a:fld>
            <a:endParaRPr lang="en-US"/>
          </a:p>
        </p:txBody>
      </p:sp>
    </p:spTree>
    <p:extLst>
      <p:ext uri="{BB962C8B-B14F-4D97-AF65-F5344CB8AC3E}">
        <p14:creationId xmlns:p14="http://schemas.microsoft.com/office/powerpoint/2010/main" val="41434955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61</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62</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75592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998855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66</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45403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042715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a:p>
        </p:txBody>
      </p:sp>
    </p:spTree>
    <p:extLst>
      <p:ext uri="{BB962C8B-B14F-4D97-AF65-F5344CB8AC3E}">
        <p14:creationId xmlns:p14="http://schemas.microsoft.com/office/powerpoint/2010/main" val="113597016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a:p>
        </p:txBody>
      </p:sp>
    </p:spTree>
    <p:extLst>
      <p:ext uri="{BB962C8B-B14F-4D97-AF65-F5344CB8AC3E}">
        <p14:creationId xmlns:p14="http://schemas.microsoft.com/office/powerpoint/2010/main" val="990267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930570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54466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a:p>
        </p:txBody>
      </p:sp>
    </p:spTree>
    <p:extLst>
      <p:ext uri="{BB962C8B-B14F-4D97-AF65-F5344CB8AC3E}">
        <p14:creationId xmlns:p14="http://schemas.microsoft.com/office/powerpoint/2010/main" val="264887867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103</a:t>
            </a:fld>
            <a:endParaRPr lang="en-US"/>
          </a:p>
        </p:txBody>
      </p:sp>
    </p:spTree>
    <p:extLst>
      <p:ext uri="{BB962C8B-B14F-4D97-AF65-F5344CB8AC3E}">
        <p14:creationId xmlns:p14="http://schemas.microsoft.com/office/powerpoint/2010/main" val="390229854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104</a:t>
            </a:fld>
            <a:endParaRPr lang="en-US"/>
          </a:p>
        </p:txBody>
      </p:sp>
    </p:spTree>
    <p:extLst>
      <p:ext uri="{BB962C8B-B14F-4D97-AF65-F5344CB8AC3E}">
        <p14:creationId xmlns:p14="http://schemas.microsoft.com/office/powerpoint/2010/main" val="33098343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105</a:t>
            </a:fld>
            <a:endParaRPr lang="en-US"/>
          </a:p>
        </p:txBody>
      </p:sp>
    </p:spTree>
    <p:extLst>
      <p:ext uri="{BB962C8B-B14F-4D97-AF65-F5344CB8AC3E}">
        <p14:creationId xmlns:p14="http://schemas.microsoft.com/office/powerpoint/2010/main" val="287100469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106</a:t>
            </a:fld>
            <a:endParaRPr lang="en-US"/>
          </a:p>
        </p:txBody>
      </p:sp>
    </p:spTree>
    <p:extLst>
      <p:ext uri="{BB962C8B-B14F-4D97-AF65-F5344CB8AC3E}">
        <p14:creationId xmlns:p14="http://schemas.microsoft.com/office/powerpoint/2010/main" val="1197432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3F1B8D97-2CF1-2843-A93A-FA70B47820D7}" type="datetime1">
              <a:rPr lang="en-US" smtClean="0"/>
              <a:t>11/28/25</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5191583D-FA0F-5F4A-AB1B-E07A2D92C65B}" type="datetime1">
              <a:rPr lang="en-US" smtClean="0"/>
              <a:t>11/28/25</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2FDDC09D-AD0E-3E48-A609-693E720C3CF7}" type="datetime1">
              <a:rPr lang="en-US" smtClean="0"/>
              <a:t>11/28/25</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4DEDD7F-80F0-3941-B0FC-ED47EDA8FFB0}" type="datetime1">
              <a:rPr lang="en-US" smtClean="0"/>
              <a:t>11/28/25</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50671D74-80A3-0B45-82A6-BD1B155E5BD0}" type="datetime1">
              <a:rPr lang="en-US" smtClean="0"/>
              <a:t>11/28/25</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74C833ED-5242-E14D-BA60-8624882653CD}" type="datetime1">
              <a:rPr lang="en-US" smtClean="0"/>
              <a:t>11/28/25</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A611C7C2-57B9-0748-8767-6C52B68F8363}" type="datetime1">
              <a:rPr lang="en-US" smtClean="0"/>
              <a:t>11/28/25</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4931262B-B4F6-9E41-8DDD-BA420FD6B0A6}" type="datetime1">
              <a:rPr lang="en-US" smtClean="0"/>
              <a:t>11/28/25</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8907FEBE-53FC-164F-A441-895CAD833D53}" type="datetime1">
              <a:rPr lang="en-US" smtClean="0"/>
              <a:t>11/28/25</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02C1CB25-27CA-1448-BC28-6E4321DE018B}" type="datetime1">
              <a:rPr lang="en-US" smtClean="0"/>
              <a:t>11/28/25</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3DCCD2CD-E0E1-1146-A61F-5D818F988B78}" type="datetime1">
              <a:rPr lang="en-US" smtClean="0"/>
              <a:t>11/28/25</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DA28B-AB05-F24F-B6B3-60730936FBDB}" type="datetime1">
              <a:rPr lang="en-US" smtClean="0"/>
              <a:t>11/28/25</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80.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390.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400.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143.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8.jpe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0.png"/></Relationships>
</file>

<file path=ppt/slides/_rels/slide26.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90.png"/></Relationships>
</file>

<file path=ppt/slides/_rels/slide29.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4.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410.png"/><Relationship Id="rId7"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13" Type="http://schemas.openxmlformats.org/officeDocument/2006/relationships/image" Target="../media/image540.png"/><Relationship Id="rId18" Type="http://schemas.openxmlformats.org/officeDocument/2006/relationships/image" Target="../media/image56.png"/><Relationship Id="rId3" Type="http://schemas.openxmlformats.org/officeDocument/2006/relationships/image" Target="../media/image43.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6.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0.png"/><Relationship Id="rId7"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680.png"/><Relationship Id="rId5" Type="http://schemas.openxmlformats.org/officeDocument/2006/relationships/image" Target="../media/image670.png"/><Relationship Id="rId4" Type="http://schemas.openxmlformats.org/officeDocument/2006/relationships/image" Target="../media/image660.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7.tiff"/></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701.png"/><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1.png"/><Relationship Id="rId7" Type="http://schemas.openxmlformats.org/officeDocument/2006/relationships/image" Target="../media/image76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752.png"/><Relationship Id="rId5" Type="http://schemas.openxmlformats.org/officeDocument/2006/relationships/image" Target="../media/image742.png"/><Relationship Id="rId4" Type="http://schemas.openxmlformats.org/officeDocument/2006/relationships/image" Target="../media/image730.png"/></Relationships>
</file>

<file path=ppt/slides/_rels/slide46.xml.rels><?xml version="1.0" encoding="UTF-8" standalone="yes"?>
<Relationships xmlns="http://schemas.openxmlformats.org/package/2006/relationships"><Relationship Id="rId3" Type="http://schemas.openxmlformats.org/officeDocument/2006/relationships/image" Target="../media/image65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8.xml.rels><?xml version="1.0" encoding="UTF-8" standalone="yes"?>
<Relationships xmlns="http://schemas.openxmlformats.org/package/2006/relationships"><Relationship Id="rId3" Type="http://schemas.openxmlformats.org/officeDocument/2006/relationships/image" Target="../media/image65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581.png"/><Relationship Id="rId7" Type="http://schemas.openxmlformats.org/officeDocument/2006/relationships/image" Target="../media/image74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75.png"/><Relationship Id="rId11" Type="http://schemas.openxmlformats.org/officeDocument/2006/relationships/image" Target="../media/image76.png"/><Relationship Id="rId5" Type="http://schemas.openxmlformats.org/officeDocument/2006/relationships/image" Target="../media/image720.png"/><Relationship Id="rId10" Type="http://schemas.openxmlformats.org/officeDocument/2006/relationships/image" Target="../media/image750.png"/><Relationship Id="rId4" Type="http://schemas.openxmlformats.org/officeDocument/2006/relationships/image" Target="../media/image66.jpeg"/><Relationship Id="rId9" Type="http://schemas.openxmlformats.org/officeDocument/2006/relationships/image" Target="../media/image760.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861.png"/></Relationships>
</file>

<file path=ppt/slides/_rels/slide52.xml.rels><?xml version="1.0" encoding="UTF-8" standalone="yes"?>
<Relationships xmlns="http://schemas.openxmlformats.org/package/2006/relationships"><Relationship Id="rId3" Type="http://schemas.openxmlformats.org/officeDocument/2006/relationships/image" Target="../media/image65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971.png"/></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image" Target="../media/image650.png"/><Relationship Id="rId4" Type="http://schemas.openxmlformats.org/officeDocument/2006/relationships/image" Target="../media/image340.png"/></Relationships>
</file>

<file path=ppt/slides/_rels/slide54.xml.rels><?xml version="1.0" encoding="UTF-8" standalone="yes"?>
<Relationships xmlns="http://schemas.openxmlformats.org/package/2006/relationships"><Relationship Id="rId3" Type="http://schemas.openxmlformats.org/officeDocument/2006/relationships/image" Target="../media/image1670.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68.png"/></Relationships>
</file>

<file path=ppt/slides/_rels/slide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52.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1.png"/></Relationships>
</file>

<file path=ppt/slides/_rels/slide64.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3" Type="http://schemas.openxmlformats.org/officeDocument/2006/relationships/image" Target="../media/image840.png"/><Relationship Id="rId7" Type="http://schemas.openxmlformats.org/officeDocument/2006/relationships/image" Target="../media/image100.png"/><Relationship Id="rId12" Type="http://schemas.openxmlformats.org/officeDocument/2006/relationships/image" Target="../media/image105.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3.png"/><Relationship Id="rId9" Type="http://schemas.openxmlformats.org/officeDocument/2006/relationships/image" Target="../media/image102.png"/></Relationships>
</file>

<file path=ppt/slides/_rels/slide65.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18" Type="http://schemas.openxmlformats.org/officeDocument/2006/relationships/image" Target="../media/image123.png"/><Relationship Id="rId3" Type="http://schemas.openxmlformats.org/officeDocument/2006/relationships/image" Target="../media/image88.png"/><Relationship Id="rId21" Type="http://schemas.openxmlformats.org/officeDocument/2006/relationships/image" Target="../media/image126.png"/><Relationship Id="rId7" Type="http://schemas.openxmlformats.org/officeDocument/2006/relationships/image" Target="../media/image111.png"/><Relationship Id="rId12" Type="http://schemas.openxmlformats.org/officeDocument/2006/relationships/image" Target="../media/image116.png"/><Relationship Id="rId17" Type="http://schemas.openxmlformats.org/officeDocument/2006/relationships/image" Target="../media/image122.png"/><Relationship Id="rId2" Type="http://schemas.openxmlformats.org/officeDocument/2006/relationships/notesSlide" Target="../notesSlides/notesSlide45.xml"/><Relationship Id="rId16" Type="http://schemas.openxmlformats.org/officeDocument/2006/relationships/image" Target="../media/image121.png"/><Relationship Id="rId20" Type="http://schemas.openxmlformats.org/officeDocument/2006/relationships/image" Target="../media/image125.png"/><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5" Type="http://schemas.openxmlformats.org/officeDocument/2006/relationships/image" Target="../media/image119.png"/><Relationship Id="rId10" Type="http://schemas.openxmlformats.org/officeDocument/2006/relationships/image" Target="../media/image114.png"/><Relationship Id="rId19" Type="http://schemas.openxmlformats.org/officeDocument/2006/relationships/image" Target="../media/image124.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 Id="rId22" Type="http://schemas.openxmlformats.org/officeDocument/2006/relationships/image" Target="../media/image127.png"/></Relationships>
</file>

<file path=ppt/slides/_rels/slide6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97.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gif"/></Relationships>
</file>

<file path=ppt/slides/_rels/slide70.xml.rels><?xml version="1.0" encoding="UTF-8" standalone="yes"?>
<Relationships xmlns="http://schemas.openxmlformats.org/package/2006/relationships"><Relationship Id="rId3" Type="http://schemas.openxmlformats.org/officeDocument/2006/relationships/image" Target="../media/image1000.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107.png"/></Relationships>
</file>

<file path=ppt/slides/_rels/slide71.xml.rels><?xml version="1.0" encoding="UTF-8" standalone="yes"?>
<Relationships xmlns="http://schemas.openxmlformats.org/package/2006/relationships"><Relationship Id="rId3" Type="http://schemas.openxmlformats.org/officeDocument/2006/relationships/image" Target="../media/image102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02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93.png"/></Relationships>
</file>

<file path=ppt/slides/_rels/slide74.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020.png"/><Relationship Id="rId4" Type="http://schemas.openxmlformats.org/officeDocument/2006/relationships/image" Target="../media/image1010.png"/></Relationships>
</file>

<file path=ppt/slides/_rels/slide7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1312.png"/></Relationships>
</file>

<file path=ppt/slides/_rels/slide7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931.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8.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16.gif"/><Relationship Id="rId3" Type="http://schemas.openxmlformats.org/officeDocument/2006/relationships/image" Target="../media/image15.png"/><Relationship Id="rId7" Type="http://schemas.openxmlformats.org/officeDocument/2006/relationships/image" Target="../media/image70.png"/><Relationship Id="rId12"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9.png"/><Relationship Id="rId11" Type="http://schemas.openxmlformats.org/officeDocument/2006/relationships/image" Target="../media/image590.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openxmlformats.org/officeDocument/2006/relationships/image" Target="../media/image1311.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81.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1150.png"/><Relationship Id="rId4" Type="http://schemas.openxmlformats.org/officeDocument/2006/relationships/image" Target="../media/image1140.png"/></Relationships>
</file>

<file path=ppt/slides/_rels/slide82.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135.png"/><Relationship Id="rId4" Type="http://schemas.openxmlformats.org/officeDocument/2006/relationships/image" Target="../media/image5800.png"/></Relationships>
</file>

<file path=ppt/slides/_rels/slide84.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200.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01.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350.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1360.png"/></Relationships>
</file>

<file path=ppt/slides/_rels/slide9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1524000" y="1397001"/>
            <a:ext cx="9144000" cy="1655762"/>
          </a:xfrm>
        </p:spPr>
        <p:txBody>
          <a:bodyPr>
            <a:normAutofit/>
          </a:bodyPr>
          <a:lstStyle/>
          <a:p>
            <a:r>
              <a:rPr lang="en-US" dirty="0"/>
              <a:t>Electronics of Radio, Part 1</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dirty="0"/>
          </a:p>
          <a:p>
            <a:pPr algn="r"/>
            <a:r>
              <a:rPr lang="en-US" sz="2800" dirty="0" err="1"/>
              <a:t>johnmanferdelli@hotmail.com</a:t>
            </a:r>
            <a:endParaRPr lang="en-US" sz="2800"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dirty="0"/>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dirty="0"/>
              <a:t>11052024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555 Equivalent</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100</a:t>
            </a:fld>
            <a:endParaRPr lang="en-US"/>
          </a:p>
        </p:txBody>
      </p:sp>
      <p:grpSp>
        <p:nvGrpSpPr>
          <p:cNvPr id="16" name="Group 15">
            <a:extLst>
              <a:ext uri="{FF2B5EF4-FFF2-40B4-BE49-F238E27FC236}">
                <a16:creationId xmlns:a16="http://schemas.microsoft.com/office/drawing/2014/main" id="{02F96AE0-5999-00CF-095F-390BB354FDEE}"/>
              </a:ext>
            </a:extLst>
          </p:cNvPr>
          <p:cNvGrpSpPr/>
          <p:nvPr/>
        </p:nvGrpSpPr>
        <p:grpSpPr>
          <a:xfrm>
            <a:off x="1335973" y="2089067"/>
            <a:ext cx="1676400" cy="1371600"/>
            <a:chOff x="1295400" y="1447800"/>
            <a:chExt cx="1676400" cy="1371600"/>
          </a:xfrm>
        </p:grpSpPr>
        <p:grpSp>
          <p:nvGrpSpPr>
            <p:cNvPr id="4" name="Group 39">
              <a:extLst>
                <a:ext uri="{FF2B5EF4-FFF2-40B4-BE49-F238E27FC236}">
                  <a16:creationId xmlns:a16="http://schemas.microsoft.com/office/drawing/2014/main" id="{51D7A567-827A-DAD0-2571-AF8D982EC5E3}"/>
                </a:ext>
              </a:extLst>
            </p:cNvPr>
            <p:cNvGrpSpPr>
              <a:grpSpLocks/>
            </p:cNvGrpSpPr>
            <p:nvPr/>
          </p:nvGrpSpPr>
          <p:grpSpPr bwMode="auto">
            <a:xfrm>
              <a:off x="1295400" y="1447800"/>
              <a:ext cx="1676400" cy="1371600"/>
              <a:chOff x="2496" y="1968"/>
              <a:chExt cx="1056" cy="864"/>
            </a:xfrm>
          </p:grpSpPr>
          <p:sp>
            <p:nvSpPr>
              <p:cNvPr id="8" name="Line 40">
                <a:extLst>
                  <a:ext uri="{FF2B5EF4-FFF2-40B4-BE49-F238E27FC236}">
                    <a16:creationId xmlns:a16="http://schemas.microsoft.com/office/drawing/2014/main" id="{EA6D8E87-4F88-8BEF-A2A0-C62597F30C3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41">
                <a:extLst>
                  <a:ext uri="{FF2B5EF4-FFF2-40B4-BE49-F238E27FC236}">
                    <a16:creationId xmlns:a16="http://schemas.microsoft.com/office/drawing/2014/main" id="{C91D2F47-64B7-4A73-0CF7-E82951C41854}"/>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42">
                <a:extLst>
                  <a:ext uri="{FF2B5EF4-FFF2-40B4-BE49-F238E27FC236}">
                    <a16:creationId xmlns:a16="http://schemas.microsoft.com/office/drawing/2014/main" id="{171F2E66-946E-A069-4386-DFFF0231797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Freeform 43">
                <a:extLst>
                  <a:ext uri="{FF2B5EF4-FFF2-40B4-BE49-F238E27FC236}">
                    <a16:creationId xmlns:a16="http://schemas.microsoft.com/office/drawing/2014/main" id="{8BF77D44-1922-36F5-92F4-652C4C7F9CA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 name="TextBox 11">
              <a:extLst>
                <a:ext uri="{FF2B5EF4-FFF2-40B4-BE49-F238E27FC236}">
                  <a16:creationId xmlns:a16="http://schemas.microsoft.com/office/drawing/2014/main" id="{386A2D8C-0E6A-3A22-90E8-65A2A7E7F184}"/>
                </a:ext>
              </a:extLst>
            </p:cNvPr>
            <p:cNvSpPr txBox="1"/>
            <p:nvPr/>
          </p:nvSpPr>
          <p:spPr>
            <a:xfrm>
              <a:off x="1549400" y="1524000"/>
              <a:ext cx="355600" cy="369332"/>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68B3DB8C-9579-71E6-8295-E868FE54F67C}"/>
                </a:ext>
              </a:extLst>
            </p:cNvPr>
            <p:cNvSpPr txBox="1"/>
            <p:nvPr/>
          </p:nvSpPr>
          <p:spPr>
            <a:xfrm>
              <a:off x="1549400" y="2273300"/>
              <a:ext cx="355600" cy="369332"/>
            </a:xfrm>
            <a:prstGeom prst="rect">
              <a:avLst/>
            </a:prstGeom>
            <a:noFill/>
          </p:spPr>
          <p:txBody>
            <a:bodyPr wrap="square" rtlCol="0">
              <a:spAutoFit/>
            </a:bodyPr>
            <a:lstStyle/>
            <a:p>
              <a:r>
                <a:rPr lang="en-US" dirty="0"/>
                <a:t>b</a:t>
              </a:r>
            </a:p>
          </p:txBody>
        </p:sp>
        <p:sp>
          <p:nvSpPr>
            <p:cNvPr id="14" name="TextBox 13">
              <a:extLst>
                <a:ext uri="{FF2B5EF4-FFF2-40B4-BE49-F238E27FC236}">
                  <a16:creationId xmlns:a16="http://schemas.microsoft.com/office/drawing/2014/main" id="{4A2F254C-C4C5-5C65-09AA-CAA7222E37E7}"/>
                </a:ext>
              </a:extLst>
            </p:cNvPr>
            <p:cNvSpPr txBox="1"/>
            <p:nvPr/>
          </p:nvSpPr>
          <p:spPr>
            <a:xfrm>
              <a:off x="2273300" y="1930400"/>
              <a:ext cx="355600" cy="369332"/>
            </a:xfrm>
            <a:prstGeom prst="rect">
              <a:avLst/>
            </a:prstGeom>
            <a:noFill/>
          </p:spPr>
          <p:txBody>
            <a:bodyPr wrap="square" rtlCol="0">
              <a:spAutoFit/>
            </a:bodyPr>
            <a:lstStyle/>
            <a:p>
              <a:r>
                <a:rPr lang="en-US" dirty="0"/>
                <a:t>A</a:t>
              </a:r>
            </a:p>
          </p:txBody>
        </p:sp>
        <p:sp>
          <p:nvSpPr>
            <p:cNvPr id="15" name="TextBox 14">
              <a:extLst>
                <a:ext uri="{FF2B5EF4-FFF2-40B4-BE49-F238E27FC236}">
                  <a16:creationId xmlns:a16="http://schemas.microsoft.com/office/drawing/2014/main" id="{88E89458-10B9-451B-41E2-78C12F7140F1}"/>
                </a:ext>
              </a:extLst>
            </p:cNvPr>
            <p:cNvSpPr txBox="1"/>
            <p:nvPr/>
          </p:nvSpPr>
          <p:spPr>
            <a:xfrm>
              <a:off x="1562100" y="1911866"/>
              <a:ext cx="1054100" cy="369332"/>
            </a:xfrm>
            <a:prstGeom prst="rect">
              <a:avLst/>
            </a:prstGeom>
            <a:noFill/>
          </p:spPr>
          <p:txBody>
            <a:bodyPr wrap="square" rtlCol="0">
              <a:spAutoFit/>
            </a:bodyPr>
            <a:lstStyle/>
            <a:p>
              <a:r>
                <a:rPr lang="en-US" dirty="0"/>
                <a:t>COMP</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FC23B09-CEF0-D496-1720-F7FF8886B051}"/>
                  </a:ext>
                </a:extLst>
              </p:cNvPr>
              <p:cNvSpPr txBox="1"/>
              <p:nvPr/>
            </p:nvSpPr>
            <p:spPr>
              <a:xfrm>
                <a:off x="1099904" y="3676553"/>
                <a:ext cx="2641600" cy="1371587"/>
              </a:xfrm>
              <a:prstGeom prst="rect">
                <a:avLst/>
              </a:prstGeom>
              <a:noFill/>
            </p:spPr>
            <p:txBody>
              <a:bodyPr wrap="square" rtlCol="0">
                <a:noAutofit/>
              </a:bodyPr>
              <a:lstStyle/>
              <a:p>
                <a:r>
                  <a:rPr lang="en-US" dirty="0"/>
                  <a:t>For comparator, </a:t>
                </a:r>
              </a:p>
              <a:p>
                <a:pPr marL="285750" indent="-285750">
                  <a:buFont typeface="Arial" panose="020B0604020202020204" pitchFamily="34" charset="0"/>
                  <a:buChar char="•"/>
                </a:pPr>
                <a:r>
                  <a:rPr lang="en-US" dirty="0"/>
                  <a:t>A=1, if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oMath>
                </a14:m>
                <a:endParaRPr lang="en-US" b="0" dirty="0">
                  <a:ea typeface="Cambria Math" panose="02040503050406030204" pitchFamily="18" charset="0"/>
                </a:endParaRPr>
              </a:p>
              <a:p>
                <a:pPr marL="285750" indent="-285750">
                  <a:buFont typeface="Arial" panose="020B0604020202020204" pitchFamily="34" charset="0"/>
                  <a:buChar char="•"/>
                </a:pPr>
                <a:r>
                  <a:rPr lang="en-US" dirty="0"/>
                  <a:t>A=0, if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𝑏</m:t>
                    </m:r>
                  </m:oMath>
                </a14:m>
                <a:endParaRPr lang="en-US" dirty="0"/>
              </a:p>
            </p:txBody>
          </p:sp>
        </mc:Choice>
        <mc:Fallback xmlns="">
          <p:sp>
            <p:nvSpPr>
              <p:cNvPr id="18" name="TextBox 17">
                <a:extLst>
                  <a:ext uri="{FF2B5EF4-FFF2-40B4-BE49-F238E27FC236}">
                    <a16:creationId xmlns:a16="http://schemas.microsoft.com/office/drawing/2014/main" id="{FFC23B09-CEF0-D496-1720-F7FF8886B051}"/>
                  </a:ext>
                </a:extLst>
              </p:cNvPr>
              <p:cNvSpPr txBox="1">
                <a:spLocks noRot="1" noChangeAspect="1" noMove="1" noResize="1" noEditPoints="1" noAdjustHandles="1" noChangeArrowheads="1" noChangeShapeType="1" noTextEdit="1"/>
              </p:cNvSpPr>
              <p:nvPr/>
            </p:nvSpPr>
            <p:spPr>
              <a:xfrm>
                <a:off x="1099904" y="3676553"/>
                <a:ext cx="2641600" cy="1371587"/>
              </a:xfrm>
              <a:prstGeom prst="rect">
                <a:avLst/>
              </a:prstGeom>
              <a:blipFill>
                <a:blip r:embed="rId3"/>
                <a:stretch>
                  <a:fillRect l="-1914" t="-1835"/>
                </a:stretch>
              </a:blipFill>
            </p:spPr>
            <p:txBody>
              <a:bodyPr/>
              <a:lstStyle/>
              <a:p>
                <a:r>
                  <a:rPr lang="en-US">
                    <a:noFill/>
                  </a:rPr>
                  <a:t> </a:t>
                </a:r>
              </a:p>
            </p:txBody>
          </p:sp>
        </mc:Fallback>
      </mc:AlternateContent>
      <p:grpSp>
        <p:nvGrpSpPr>
          <p:cNvPr id="66" name="Group 65">
            <a:extLst>
              <a:ext uri="{FF2B5EF4-FFF2-40B4-BE49-F238E27FC236}">
                <a16:creationId xmlns:a16="http://schemas.microsoft.com/office/drawing/2014/main" id="{59DDBD16-FF83-21B0-2761-245FE08A40C9}"/>
              </a:ext>
            </a:extLst>
          </p:cNvPr>
          <p:cNvGrpSpPr/>
          <p:nvPr/>
        </p:nvGrpSpPr>
        <p:grpSpPr>
          <a:xfrm>
            <a:off x="5082901" y="1031861"/>
            <a:ext cx="6130214" cy="5306162"/>
            <a:chOff x="3788490" y="1031861"/>
            <a:chExt cx="6130214" cy="5306162"/>
          </a:xfrm>
        </p:grpSpPr>
        <p:sp>
          <p:nvSpPr>
            <p:cNvPr id="29" name="TextBox 28">
              <a:extLst>
                <a:ext uri="{FF2B5EF4-FFF2-40B4-BE49-F238E27FC236}">
                  <a16:creationId xmlns:a16="http://schemas.microsoft.com/office/drawing/2014/main" id="{EAE87B8D-9C90-3A50-A3D8-EDEAEB1E0481}"/>
                </a:ext>
              </a:extLst>
            </p:cNvPr>
            <p:cNvSpPr txBox="1"/>
            <p:nvPr/>
          </p:nvSpPr>
          <p:spPr>
            <a:xfrm>
              <a:off x="6324595" y="2552095"/>
              <a:ext cx="1203072" cy="2743200"/>
            </a:xfrm>
            <a:prstGeom prst="rect">
              <a:avLst/>
            </a:prstGeom>
            <a:noFill/>
            <a:ln w="25400">
              <a:solidFill>
                <a:schemeClr val="accent1"/>
              </a:solidFill>
            </a:ln>
          </p:spPr>
          <p:txBody>
            <a:bodyPr wrap="square" rtlCol="0">
              <a:spAutoFit/>
            </a:bodyPr>
            <a:lstStyle/>
            <a:p>
              <a:endParaRPr lang="en-US" dirty="0"/>
            </a:p>
          </p:txBody>
        </p:sp>
        <p:sp>
          <p:nvSpPr>
            <p:cNvPr id="30" name="Freeform 12">
              <a:extLst>
                <a:ext uri="{FF2B5EF4-FFF2-40B4-BE49-F238E27FC236}">
                  <a16:creationId xmlns:a16="http://schemas.microsoft.com/office/drawing/2014/main" id="{C485D51B-94B9-8373-7B65-92F55AA8D990}"/>
                </a:ext>
              </a:extLst>
            </p:cNvPr>
            <p:cNvSpPr>
              <a:spLocks noChangeAspect="1"/>
            </p:cNvSpPr>
            <p:nvPr/>
          </p:nvSpPr>
          <p:spPr bwMode="auto">
            <a:xfrm rot="5400000">
              <a:off x="5463987" y="11609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Oval 30">
              <a:extLst>
                <a:ext uri="{FF2B5EF4-FFF2-40B4-BE49-F238E27FC236}">
                  <a16:creationId xmlns:a16="http://schemas.microsoft.com/office/drawing/2014/main" id="{F6B1AF8D-40DD-F03A-C236-11096D6F5AA7}"/>
                </a:ext>
              </a:extLst>
            </p:cNvPr>
            <p:cNvSpPr/>
            <p:nvPr/>
          </p:nvSpPr>
          <p:spPr>
            <a:xfrm>
              <a:off x="8915397"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58E6E5F-6C7F-3996-E513-92808E22DED9}"/>
                </a:ext>
              </a:extLst>
            </p:cNvPr>
            <p:cNvSpPr/>
            <p:nvPr/>
          </p:nvSpPr>
          <p:spPr>
            <a:xfrm>
              <a:off x="5141258" y="149128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12">
              <a:extLst>
                <a:ext uri="{FF2B5EF4-FFF2-40B4-BE49-F238E27FC236}">
                  <a16:creationId xmlns:a16="http://schemas.microsoft.com/office/drawing/2014/main" id="{3E0E944E-02E2-47AA-A528-0431D345FC0F}"/>
                </a:ext>
              </a:extLst>
            </p:cNvPr>
            <p:cNvSpPr>
              <a:spLocks noChangeAspect="1"/>
            </p:cNvSpPr>
            <p:nvPr/>
          </p:nvSpPr>
          <p:spPr bwMode="auto">
            <a:xfrm rot="5400000">
              <a:off x="6961087" y="11654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Oval 33">
              <a:extLst>
                <a:ext uri="{FF2B5EF4-FFF2-40B4-BE49-F238E27FC236}">
                  <a16:creationId xmlns:a16="http://schemas.microsoft.com/office/drawing/2014/main" id="{C73C095F-EFC2-4A29-424D-5CBAE542B99C}"/>
                </a:ext>
              </a:extLst>
            </p:cNvPr>
            <p:cNvSpPr/>
            <p:nvPr/>
          </p:nvSpPr>
          <p:spPr>
            <a:xfrm>
              <a:off x="6167713" y="150921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520129FA-C977-FC51-0AEC-31DF499E8A5B}"/>
                </a:ext>
              </a:extLst>
            </p:cNvPr>
            <p:cNvSpPr>
              <a:spLocks noChangeAspect="1"/>
            </p:cNvSpPr>
            <p:nvPr/>
          </p:nvSpPr>
          <p:spPr bwMode="auto">
            <a:xfrm rot="5400000">
              <a:off x="8458187" y="11699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Oval 36">
              <a:extLst>
                <a:ext uri="{FF2B5EF4-FFF2-40B4-BE49-F238E27FC236}">
                  <a16:creationId xmlns:a16="http://schemas.microsoft.com/office/drawing/2014/main" id="{BA098260-93BA-981C-B5E7-9D2CAE5C9EDE}"/>
                </a:ext>
              </a:extLst>
            </p:cNvPr>
            <p:cNvSpPr/>
            <p:nvPr/>
          </p:nvSpPr>
          <p:spPr>
            <a:xfrm>
              <a:off x="7719348" y="150025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DB56E31-1B63-70AA-1B6D-05424561B9E8}"/>
                </a:ext>
              </a:extLst>
            </p:cNvPr>
            <p:cNvSpPr txBox="1"/>
            <p:nvPr/>
          </p:nvSpPr>
          <p:spPr>
            <a:xfrm>
              <a:off x="9063324" y="1371605"/>
              <a:ext cx="685879" cy="369332"/>
            </a:xfrm>
            <a:prstGeom prst="rect">
              <a:avLst/>
            </a:prstGeom>
            <a:noFill/>
          </p:spPr>
          <p:txBody>
            <a:bodyPr wrap="square" rtlCol="0">
              <a:spAutoFit/>
            </a:bodyPr>
            <a:lstStyle/>
            <a:p>
              <a:r>
                <a:rPr lang="en-US" dirty="0"/>
                <a:t>8, +</a:t>
              </a:r>
            </a:p>
          </p:txBody>
        </p:sp>
        <p:sp>
          <p:nvSpPr>
            <p:cNvPr id="39" name="Oval 38">
              <a:extLst>
                <a:ext uri="{FF2B5EF4-FFF2-40B4-BE49-F238E27FC236}">
                  <a16:creationId xmlns:a16="http://schemas.microsoft.com/office/drawing/2014/main" id="{E5AEA80C-367B-AEA2-3243-FEBECE1447AA}"/>
                </a:ext>
              </a:extLst>
            </p:cNvPr>
            <p:cNvSpPr/>
            <p:nvPr/>
          </p:nvSpPr>
          <p:spPr>
            <a:xfrm>
              <a:off x="6996959" y="286287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C53FC9C-94DA-C2B4-F9D8-D301EE164F7A}"/>
                </a:ext>
              </a:extLst>
            </p:cNvPr>
            <p:cNvSpPr/>
            <p:nvPr/>
          </p:nvSpPr>
          <p:spPr>
            <a:xfrm>
              <a:off x="7001442" y="331111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F22D907-FCBD-750D-4EB7-941A7F59E70A}"/>
                </a:ext>
              </a:extLst>
            </p:cNvPr>
            <p:cNvSpPr/>
            <p:nvPr/>
          </p:nvSpPr>
          <p:spPr>
            <a:xfrm>
              <a:off x="6750432" y="3181126"/>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9604FF54-EAB7-F367-227A-5571102FEFF5}"/>
                </a:ext>
              </a:extLst>
            </p:cNvPr>
            <p:cNvCxnSpPr>
              <a:cxnSpLocks/>
            </p:cNvCxnSpPr>
            <p:nvPr/>
          </p:nvCxnSpPr>
          <p:spPr>
            <a:xfrm>
              <a:off x="7032817" y="576072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4D115C9-2722-75DB-E646-E89FD047C06F}"/>
                </a:ext>
              </a:extLst>
            </p:cNvPr>
            <p:cNvCxnSpPr>
              <a:cxnSpLocks/>
            </p:cNvCxnSpPr>
            <p:nvPr/>
          </p:nvCxnSpPr>
          <p:spPr>
            <a:xfrm rot="8100000">
              <a:off x="6749073" y="3110975"/>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A709C0F0-3FD1-EB2E-7C50-605D0292D28D}"/>
                </a:ext>
              </a:extLst>
            </p:cNvPr>
            <p:cNvSpPr/>
            <p:nvPr/>
          </p:nvSpPr>
          <p:spPr>
            <a:xfrm>
              <a:off x="6934207" y="444066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2D58A85-CD4D-6A9D-823E-D355B703B17D}"/>
                </a:ext>
              </a:extLst>
            </p:cNvPr>
            <p:cNvSpPr/>
            <p:nvPr/>
          </p:nvSpPr>
          <p:spPr>
            <a:xfrm>
              <a:off x="6938690" y="488889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F029CCC-A1B0-9BFC-1D03-3982C379DF15}"/>
                </a:ext>
              </a:extLst>
            </p:cNvPr>
            <p:cNvSpPr/>
            <p:nvPr/>
          </p:nvSpPr>
          <p:spPr>
            <a:xfrm>
              <a:off x="6687680" y="4758908"/>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0555F74-F1D2-810B-6428-153AE896DDCF}"/>
                </a:ext>
              </a:extLst>
            </p:cNvPr>
            <p:cNvCxnSpPr>
              <a:cxnSpLocks/>
            </p:cNvCxnSpPr>
            <p:nvPr/>
          </p:nvCxnSpPr>
          <p:spPr>
            <a:xfrm rot="8100000">
              <a:off x="6686321" y="4688757"/>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0C5285-74B4-F84F-C941-FB4A5B6595EB}"/>
                </a:ext>
              </a:extLst>
            </p:cNvPr>
            <p:cNvCxnSpPr>
              <a:cxnSpLocks/>
            </p:cNvCxnSpPr>
            <p:nvPr/>
          </p:nvCxnSpPr>
          <p:spPr>
            <a:xfrm>
              <a:off x="7061269" y="2901264"/>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4058AC6-FBB6-6DC3-AAA4-98987C186E24}"/>
                </a:ext>
              </a:extLst>
            </p:cNvPr>
            <p:cNvCxnSpPr>
              <a:cxnSpLocks/>
            </p:cNvCxnSpPr>
            <p:nvPr/>
          </p:nvCxnSpPr>
          <p:spPr>
            <a:xfrm>
              <a:off x="6934207" y="4482183"/>
              <a:ext cx="9457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96A0A7A-BD17-743E-A260-9A5366348744}"/>
                </a:ext>
              </a:extLst>
            </p:cNvPr>
            <p:cNvCxnSpPr>
              <a:cxnSpLocks/>
            </p:cNvCxnSpPr>
            <p:nvPr/>
          </p:nvCxnSpPr>
          <p:spPr>
            <a:xfrm>
              <a:off x="6996959" y="4940727"/>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0099E3E-093E-887A-9F4E-15304FBB2E31}"/>
                </a:ext>
              </a:extLst>
            </p:cNvPr>
            <p:cNvSpPr txBox="1"/>
            <p:nvPr/>
          </p:nvSpPr>
          <p:spPr>
            <a:xfrm>
              <a:off x="7615513" y="2545977"/>
              <a:ext cx="367553" cy="461665"/>
            </a:xfrm>
            <a:prstGeom prst="rect">
              <a:avLst/>
            </a:prstGeom>
            <a:noFill/>
          </p:spPr>
          <p:txBody>
            <a:bodyPr wrap="square" rtlCol="0">
              <a:spAutoFit/>
            </a:bodyPr>
            <a:lstStyle/>
            <a:p>
              <a:r>
                <a:rPr lang="en-US" sz="2400" dirty="0"/>
                <a:t>-</a:t>
              </a:r>
            </a:p>
          </p:txBody>
        </p:sp>
        <p:sp>
          <p:nvSpPr>
            <p:cNvPr id="59" name="TextBox 58">
              <a:extLst>
                <a:ext uri="{FF2B5EF4-FFF2-40B4-BE49-F238E27FC236}">
                  <a16:creationId xmlns:a16="http://schemas.microsoft.com/office/drawing/2014/main" id="{4BCBE99D-B0E0-949C-5E2E-EA887AB8D74B}"/>
                </a:ext>
              </a:extLst>
            </p:cNvPr>
            <p:cNvSpPr txBox="1"/>
            <p:nvPr/>
          </p:nvSpPr>
          <p:spPr>
            <a:xfrm>
              <a:off x="7512420" y="4096865"/>
              <a:ext cx="367553" cy="461665"/>
            </a:xfrm>
            <a:prstGeom prst="rect">
              <a:avLst/>
            </a:prstGeom>
            <a:noFill/>
          </p:spPr>
          <p:txBody>
            <a:bodyPr wrap="square" rtlCol="0">
              <a:spAutoFit/>
            </a:bodyPr>
            <a:lstStyle/>
            <a:p>
              <a:r>
                <a:rPr lang="en-US" sz="2400" dirty="0"/>
                <a:t>-</a:t>
              </a:r>
            </a:p>
          </p:txBody>
        </p:sp>
        <p:sp>
          <p:nvSpPr>
            <p:cNvPr id="60" name="TextBox 59">
              <a:extLst>
                <a:ext uri="{FF2B5EF4-FFF2-40B4-BE49-F238E27FC236}">
                  <a16:creationId xmlns:a16="http://schemas.microsoft.com/office/drawing/2014/main" id="{84BA0F88-9EAD-5A34-B87F-CFBADE2C36CF}"/>
                </a:ext>
              </a:extLst>
            </p:cNvPr>
            <p:cNvSpPr txBox="1"/>
            <p:nvPr/>
          </p:nvSpPr>
          <p:spPr>
            <a:xfrm>
              <a:off x="7584138" y="4827486"/>
              <a:ext cx="367553" cy="461665"/>
            </a:xfrm>
            <a:prstGeom prst="rect">
              <a:avLst/>
            </a:prstGeom>
            <a:noFill/>
          </p:spPr>
          <p:txBody>
            <a:bodyPr wrap="square" rtlCol="0">
              <a:spAutoFit/>
            </a:bodyPr>
            <a:lstStyle/>
            <a:p>
              <a:r>
                <a:rPr lang="en-US" sz="2400" dirty="0"/>
                <a:t>+</a:t>
              </a:r>
            </a:p>
          </p:txBody>
        </p:sp>
        <p:cxnSp>
          <p:nvCxnSpPr>
            <p:cNvPr id="61" name="Straight Connector 60">
              <a:extLst>
                <a:ext uri="{FF2B5EF4-FFF2-40B4-BE49-F238E27FC236}">
                  <a16:creationId xmlns:a16="http://schemas.microsoft.com/office/drawing/2014/main" id="{EB153F04-EBEC-D632-0A32-72A1FBDAD5AF}"/>
                </a:ext>
              </a:extLst>
            </p:cNvPr>
            <p:cNvCxnSpPr>
              <a:cxnSpLocks/>
            </p:cNvCxnSpPr>
            <p:nvPr/>
          </p:nvCxnSpPr>
          <p:spPr>
            <a:xfrm>
              <a:off x="6796152" y="2457966"/>
              <a:ext cx="0" cy="7717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6C91690-9ED0-3521-DFE9-FF7A7AF3762B}"/>
                </a:ext>
              </a:extLst>
            </p:cNvPr>
            <p:cNvCxnSpPr>
              <a:cxnSpLocks/>
            </p:cNvCxnSpPr>
            <p:nvPr/>
          </p:nvCxnSpPr>
          <p:spPr>
            <a:xfrm>
              <a:off x="7871008" y="2897379"/>
              <a:ext cx="0" cy="1600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39">
              <a:extLst>
                <a:ext uri="{FF2B5EF4-FFF2-40B4-BE49-F238E27FC236}">
                  <a16:creationId xmlns:a16="http://schemas.microsoft.com/office/drawing/2014/main" id="{F21B5082-86DC-3499-358D-69787EB51111}"/>
                </a:ext>
              </a:extLst>
            </p:cNvPr>
            <p:cNvGrpSpPr>
              <a:grpSpLocks/>
            </p:cNvGrpSpPr>
            <p:nvPr/>
          </p:nvGrpSpPr>
          <p:grpSpPr bwMode="auto">
            <a:xfrm>
              <a:off x="4465223" y="3261364"/>
              <a:ext cx="1125309" cy="1149252"/>
              <a:chOff x="2496" y="1968"/>
              <a:chExt cx="1056" cy="864"/>
            </a:xfrm>
          </p:grpSpPr>
          <p:sp>
            <p:nvSpPr>
              <p:cNvPr id="73" name="Line 40">
                <a:extLst>
                  <a:ext uri="{FF2B5EF4-FFF2-40B4-BE49-F238E27FC236}">
                    <a16:creationId xmlns:a16="http://schemas.microsoft.com/office/drawing/2014/main" id="{98E8770B-D435-273D-2D2A-158FB43C57C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478DD380-BB67-40AF-FD0A-E04300F7826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98EB0191-7A38-FBE8-7D30-5AC9FA09ECEB}"/>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DC207CDA-7C08-B939-7371-7AEC9730BA9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AEF4DA17-57E5-B634-56F2-B6A411FA34E7}"/>
                </a:ext>
              </a:extLst>
            </p:cNvPr>
            <p:cNvCxnSpPr>
              <a:cxnSpLocks/>
            </p:cNvCxnSpPr>
            <p:nvPr/>
          </p:nvCxnSpPr>
          <p:spPr>
            <a:xfrm>
              <a:off x="5540989" y="3839588"/>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9831F73-B8A6-A1F1-1D21-47A210C8B315}"/>
                </a:ext>
              </a:extLst>
            </p:cNvPr>
            <p:cNvSpPr txBox="1"/>
            <p:nvPr/>
          </p:nvSpPr>
          <p:spPr>
            <a:xfrm>
              <a:off x="5596565" y="3458588"/>
              <a:ext cx="971864" cy="369332"/>
            </a:xfrm>
            <a:prstGeom prst="rect">
              <a:avLst/>
            </a:prstGeom>
            <a:noFill/>
          </p:spPr>
          <p:txBody>
            <a:bodyPr wrap="square" rtlCol="0">
              <a:spAutoFit/>
            </a:bodyPr>
            <a:lstStyle/>
            <a:p>
              <a:r>
                <a:rPr lang="en-US" dirty="0"/>
                <a:t>Down</a:t>
              </a:r>
            </a:p>
          </p:txBody>
        </p:sp>
        <p:sp>
          <p:nvSpPr>
            <p:cNvPr id="79" name="TextBox 78">
              <a:extLst>
                <a:ext uri="{FF2B5EF4-FFF2-40B4-BE49-F238E27FC236}">
                  <a16:creationId xmlns:a16="http://schemas.microsoft.com/office/drawing/2014/main" id="{7643D243-4EEA-3705-5B95-96DACEDE22A5}"/>
                </a:ext>
              </a:extLst>
            </p:cNvPr>
            <p:cNvSpPr txBox="1"/>
            <p:nvPr/>
          </p:nvSpPr>
          <p:spPr>
            <a:xfrm>
              <a:off x="4550486" y="1349194"/>
              <a:ext cx="554914" cy="369332"/>
            </a:xfrm>
            <a:prstGeom prst="rect">
              <a:avLst/>
            </a:prstGeom>
            <a:noFill/>
          </p:spPr>
          <p:txBody>
            <a:bodyPr wrap="square" rtlCol="0">
              <a:spAutoFit/>
            </a:bodyPr>
            <a:lstStyle/>
            <a:p>
              <a:r>
                <a:rPr lang="en-US" dirty="0"/>
                <a:t>1,-</a:t>
              </a:r>
            </a:p>
          </p:txBody>
        </p:sp>
        <p:grpSp>
          <p:nvGrpSpPr>
            <p:cNvPr id="80" name="Group 39">
              <a:extLst>
                <a:ext uri="{FF2B5EF4-FFF2-40B4-BE49-F238E27FC236}">
                  <a16:creationId xmlns:a16="http://schemas.microsoft.com/office/drawing/2014/main" id="{3D382BA2-8ED5-3F44-300C-EF3974D1FC4F}"/>
                </a:ext>
              </a:extLst>
            </p:cNvPr>
            <p:cNvGrpSpPr>
              <a:grpSpLocks/>
            </p:cNvGrpSpPr>
            <p:nvPr/>
          </p:nvGrpSpPr>
          <p:grpSpPr bwMode="auto">
            <a:xfrm rot="10800000">
              <a:off x="7602879" y="5188771"/>
              <a:ext cx="1125309" cy="1149252"/>
              <a:chOff x="2496" y="1968"/>
              <a:chExt cx="1056" cy="864"/>
            </a:xfrm>
          </p:grpSpPr>
          <p:sp>
            <p:nvSpPr>
              <p:cNvPr id="81" name="Line 40">
                <a:extLst>
                  <a:ext uri="{FF2B5EF4-FFF2-40B4-BE49-F238E27FC236}">
                    <a16:creationId xmlns:a16="http://schemas.microsoft.com/office/drawing/2014/main" id="{A8E2D82A-C98F-B90D-805C-4C9232FE519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1">
                <a:extLst>
                  <a:ext uri="{FF2B5EF4-FFF2-40B4-BE49-F238E27FC236}">
                    <a16:creationId xmlns:a16="http://schemas.microsoft.com/office/drawing/2014/main" id="{103B575F-FDAA-721E-5848-70B97517634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2">
                <a:extLst>
                  <a:ext uri="{FF2B5EF4-FFF2-40B4-BE49-F238E27FC236}">
                    <a16:creationId xmlns:a16="http://schemas.microsoft.com/office/drawing/2014/main" id="{83CFCE6E-E181-6BFB-16DE-DFB8091A33B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43">
                <a:extLst>
                  <a:ext uri="{FF2B5EF4-FFF2-40B4-BE49-F238E27FC236}">
                    <a16:creationId xmlns:a16="http://schemas.microsoft.com/office/drawing/2014/main" id="{1A9AF88E-8E5B-31BB-9AF4-5A53089293C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5" name="Straight Connector 84">
              <a:extLst>
                <a:ext uri="{FF2B5EF4-FFF2-40B4-BE49-F238E27FC236}">
                  <a16:creationId xmlns:a16="http://schemas.microsoft.com/office/drawing/2014/main" id="{5ABC8DD3-2BB6-560C-AAA0-ADCFC1CC2A3E}"/>
                </a:ext>
              </a:extLst>
            </p:cNvPr>
            <p:cNvCxnSpPr>
              <a:cxnSpLocks/>
            </p:cNvCxnSpPr>
            <p:nvPr/>
          </p:nvCxnSpPr>
          <p:spPr>
            <a:xfrm>
              <a:off x="7048059" y="5316967"/>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3F2D4D8-4DB5-B922-351D-7F4C242412F3}"/>
                </a:ext>
              </a:extLst>
            </p:cNvPr>
            <p:cNvSpPr txBox="1"/>
            <p:nvPr/>
          </p:nvSpPr>
          <p:spPr>
            <a:xfrm>
              <a:off x="7147454" y="5359098"/>
              <a:ext cx="971864" cy="369332"/>
            </a:xfrm>
            <a:prstGeom prst="rect">
              <a:avLst/>
            </a:prstGeom>
            <a:noFill/>
          </p:spPr>
          <p:txBody>
            <a:bodyPr wrap="square" rtlCol="0">
              <a:spAutoFit/>
            </a:bodyPr>
            <a:lstStyle/>
            <a:p>
              <a:r>
                <a:rPr lang="en-US" dirty="0"/>
                <a:t>Up</a:t>
              </a:r>
            </a:p>
          </p:txBody>
        </p:sp>
        <p:cxnSp>
          <p:nvCxnSpPr>
            <p:cNvPr id="87" name="Straight Connector 86">
              <a:extLst>
                <a:ext uri="{FF2B5EF4-FFF2-40B4-BE49-F238E27FC236}">
                  <a16:creationId xmlns:a16="http://schemas.microsoft.com/office/drawing/2014/main" id="{E0B416BC-0989-2545-6C78-84CA080B3C79}"/>
                </a:ext>
              </a:extLst>
            </p:cNvPr>
            <p:cNvCxnSpPr>
              <a:cxnSpLocks/>
            </p:cNvCxnSpPr>
            <p:nvPr/>
          </p:nvCxnSpPr>
          <p:spPr>
            <a:xfrm>
              <a:off x="3951993" y="47988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E4BACC4-C8EB-F0BC-717A-59037D157259}"/>
                </a:ext>
              </a:extLst>
            </p:cNvPr>
            <p:cNvCxnSpPr>
              <a:cxnSpLocks/>
            </p:cNvCxnSpPr>
            <p:nvPr/>
          </p:nvCxnSpPr>
          <p:spPr>
            <a:xfrm>
              <a:off x="3939093" y="4160520"/>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A5B2F57-2DF6-1689-EF01-3AC9E4E55B50}"/>
                </a:ext>
              </a:extLst>
            </p:cNvPr>
            <p:cNvCxnSpPr>
              <a:cxnSpLocks/>
            </p:cNvCxnSpPr>
            <p:nvPr/>
          </p:nvCxnSpPr>
          <p:spPr>
            <a:xfrm>
              <a:off x="8703841" y="5444263"/>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BAB928D-F2AB-C2E7-EF85-1E51C6481B57}"/>
                </a:ext>
              </a:extLst>
            </p:cNvPr>
            <p:cNvCxnSpPr>
              <a:cxnSpLocks/>
            </p:cNvCxnSpPr>
            <p:nvPr/>
          </p:nvCxnSpPr>
          <p:spPr>
            <a:xfrm>
              <a:off x="8708324" y="608075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4F2169D-9BB9-1F0F-464D-1CEE0D4722E4}"/>
                </a:ext>
              </a:extLst>
            </p:cNvPr>
            <p:cNvCxnSpPr>
              <a:cxnSpLocks/>
            </p:cNvCxnSpPr>
            <p:nvPr/>
          </p:nvCxnSpPr>
          <p:spPr>
            <a:xfrm>
              <a:off x="5895863" y="1547599"/>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F3A8EA0-A800-9AA7-AE34-8FA9868C38C2}"/>
                </a:ext>
              </a:extLst>
            </p:cNvPr>
            <p:cNvCxnSpPr>
              <a:cxnSpLocks/>
            </p:cNvCxnSpPr>
            <p:nvPr/>
          </p:nvCxnSpPr>
          <p:spPr>
            <a:xfrm>
              <a:off x="7366069" y="155208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3D7022D9-9503-03A8-FE50-D10EB6DFD6F5}"/>
                </a:ext>
              </a:extLst>
            </p:cNvPr>
            <p:cNvSpPr txBox="1"/>
            <p:nvPr/>
          </p:nvSpPr>
          <p:spPr>
            <a:xfrm>
              <a:off x="3788490" y="4164111"/>
              <a:ext cx="554914" cy="369332"/>
            </a:xfrm>
            <a:prstGeom prst="rect">
              <a:avLst/>
            </a:prstGeom>
            <a:noFill/>
          </p:spPr>
          <p:txBody>
            <a:bodyPr wrap="square" rtlCol="0">
              <a:spAutoFit/>
            </a:bodyPr>
            <a:lstStyle/>
            <a:p>
              <a:r>
                <a:rPr lang="en-US" dirty="0"/>
                <a:t>2</a:t>
              </a:r>
            </a:p>
          </p:txBody>
        </p:sp>
        <p:sp>
          <p:nvSpPr>
            <p:cNvPr id="95" name="Oval 94">
              <a:extLst>
                <a:ext uri="{FF2B5EF4-FFF2-40B4-BE49-F238E27FC236}">
                  <a16:creationId xmlns:a16="http://schemas.microsoft.com/office/drawing/2014/main" id="{48B57354-D2DF-7F62-6717-574252B5C94D}"/>
                </a:ext>
              </a:extLst>
            </p:cNvPr>
            <p:cNvSpPr/>
            <p:nvPr/>
          </p:nvSpPr>
          <p:spPr>
            <a:xfrm>
              <a:off x="3890668" y="4113454"/>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BBFCEC4-EC5A-D8DC-D701-70AED300C29C}"/>
                </a:ext>
              </a:extLst>
            </p:cNvPr>
            <p:cNvSpPr/>
            <p:nvPr/>
          </p:nvSpPr>
          <p:spPr>
            <a:xfrm>
              <a:off x="3954168" y="47484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8909B42-297D-7A8E-80F1-75E6FD4B38B9}"/>
                </a:ext>
              </a:extLst>
            </p:cNvPr>
            <p:cNvSpPr txBox="1"/>
            <p:nvPr/>
          </p:nvSpPr>
          <p:spPr>
            <a:xfrm>
              <a:off x="3839290" y="4837211"/>
              <a:ext cx="554914" cy="369332"/>
            </a:xfrm>
            <a:prstGeom prst="rect">
              <a:avLst/>
            </a:prstGeom>
            <a:noFill/>
          </p:spPr>
          <p:txBody>
            <a:bodyPr wrap="square" rtlCol="0">
              <a:spAutoFit/>
            </a:bodyPr>
            <a:lstStyle/>
            <a:p>
              <a:r>
                <a:rPr lang="en-US" dirty="0"/>
                <a:t>3</a:t>
              </a:r>
            </a:p>
          </p:txBody>
        </p:sp>
        <p:sp>
          <p:nvSpPr>
            <p:cNvPr id="6" name="TextBox 5">
              <a:extLst>
                <a:ext uri="{FF2B5EF4-FFF2-40B4-BE49-F238E27FC236}">
                  <a16:creationId xmlns:a16="http://schemas.microsoft.com/office/drawing/2014/main" id="{3971FB09-DC93-DB55-A49D-E8EA3D6F3F85}"/>
                </a:ext>
              </a:extLst>
            </p:cNvPr>
            <p:cNvSpPr txBox="1"/>
            <p:nvPr/>
          </p:nvSpPr>
          <p:spPr>
            <a:xfrm>
              <a:off x="5088565" y="1045588"/>
              <a:ext cx="716104" cy="369332"/>
            </a:xfrm>
            <a:prstGeom prst="rect">
              <a:avLst/>
            </a:prstGeom>
            <a:noFill/>
          </p:spPr>
          <p:txBody>
            <a:bodyPr wrap="square" rtlCol="0">
              <a:spAutoFit/>
            </a:bodyPr>
            <a:lstStyle/>
            <a:p>
              <a:r>
                <a:rPr lang="en-US" dirty="0"/>
                <a:t>5K</a:t>
              </a:r>
            </a:p>
          </p:txBody>
        </p:sp>
        <p:sp>
          <p:nvSpPr>
            <p:cNvPr id="7" name="TextBox 6">
              <a:extLst>
                <a:ext uri="{FF2B5EF4-FFF2-40B4-BE49-F238E27FC236}">
                  <a16:creationId xmlns:a16="http://schemas.microsoft.com/office/drawing/2014/main" id="{FFE1F72A-7145-9681-96A7-8EF6A0465E41}"/>
                </a:ext>
              </a:extLst>
            </p:cNvPr>
            <p:cNvSpPr txBox="1"/>
            <p:nvPr/>
          </p:nvSpPr>
          <p:spPr>
            <a:xfrm>
              <a:off x="6800900" y="1044561"/>
              <a:ext cx="716104" cy="369332"/>
            </a:xfrm>
            <a:prstGeom prst="rect">
              <a:avLst/>
            </a:prstGeom>
            <a:noFill/>
          </p:spPr>
          <p:txBody>
            <a:bodyPr wrap="square" rtlCol="0">
              <a:spAutoFit/>
            </a:bodyPr>
            <a:lstStyle/>
            <a:p>
              <a:r>
                <a:rPr lang="en-US" dirty="0"/>
                <a:t>5K</a:t>
              </a:r>
            </a:p>
          </p:txBody>
        </p:sp>
        <p:sp>
          <p:nvSpPr>
            <p:cNvPr id="17" name="TextBox 16">
              <a:extLst>
                <a:ext uri="{FF2B5EF4-FFF2-40B4-BE49-F238E27FC236}">
                  <a16:creationId xmlns:a16="http://schemas.microsoft.com/office/drawing/2014/main" id="{22789D97-D153-283C-8F04-4E5228B52307}"/>
                </a:ext>
              </a:extLst>
            </p:cNvPr>
            <p:cNvSpPr txBox="1"/>
            <p:nvPr/>
          </p:nvSpPr>
          <p:spPr>
            <a:xfrm>
              <a:off x="8324900" y="1031861"/>
              <a:ext cx="716104" cy="369332"/>
            </a:xfrm>
            <a:prstGeom prst="rect">
              <a:avLst/>
            </a:prstGeom>
            <a:noFill/>
          </p:spPr>
          <p:txBody>
            <a:bodyPr wrap="square" rtlCol="0">
              <a:spAutoFit/>
            </a:bodyPr>
            <a:lstStyle/>
            <a:p>
              <a:r>
                <a:rPr lang="en-US" dirty="0"/>
                <a:t>5K</a:t>
              </a:r>
            </a:p>
          </p:txBody>
        </p:sp>
        <p:cxnSp>
          <p:nvCxnSpPr>
            <p:cNvPr id="20" name="Straight Connector 19">
              <a:extLst>
                <a:ext uri="{FF2B5EF4-FFF2-40B4-BE49-F238E27FC236}">
                  <a16:creationId xmlns:a16="http://schemas.microsoft.com/office/drawing/2014/main" id="{00917185-64DD-B04D-8C45-3BB894F1B368}"/>
                </a:ext>
              </a:extLst>
            </p:cNvPr>
            <p:cNvCxnSpPr>
              <a:cxnSpLocks/>
            </p:cNvCxnSpPr>
            <p:nvPr/>
          </p:nvCxnSpPr>
          <p:spPr>
            <a:xfrm>
              <a:off x="6784093" y="24620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08A3138-60E9-E1B4-50F8-E0BA5CA024B2}"/>
                </a:ext>
              </a:extLst>
            </p:cNvPr>
            <p:cNvSpPr/>
            <p:nvPr/>
          </p:nvSpPr>
          <p:spPr>
            <a:xfrm>
              <a:off x="9465968" y="24243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E4947C2-9E86-7370-4600-B30D72C2ABDD}"/>
                </a:ext>
              </a:extLst>
            </p:cNvPr>
            <p:cNvSpPr txBox="1"/>
            <p:nvPr/>
          </p:nvSpPr>
          <p:spPr>
            <a:xfrm>
              <a:off x="9363790" y="2487711"/>
              <a:ext cx="554914" cy="369332"/>
            </a:xfrm>
            <a:prstGeom prst="rect">
              <a:avLst/>
            </a:prstGeom>
            <a:noFill/>
          </p:spPr>
          <p:txBody>
            <a:bodyPr wrap="square" rtlCol="0">
              <a:spAutoFit/>
            </a:bodyPr>
            <a:lstStyle/>
            <a:p>
              <a:r>
                <a:rPr lang="en-US" dirty="0"/>
                <a:t>7</a:t>
              </a:r>
            </a:p>
          </p:txBody>
        </p:sp>
        <p:sp>
          <p:nvSpPr>
            <p:cNvPr id="19" name="Oval 18">
              <a:extLst>
                <a:ext uri="{FF2B5EF4-FFF2-40B4-BE49-F238E27FC236}">
                  <a16:creationId xmlns:a16="http://schemas.microsoft.com/office/drawing/2014/main" id="{C277DCFB-61D1-E012-6E42-9C9057154916}"/>
                </a:ext>
              </a:extLst>
            </p:cNvPr>
            <p:cNvSpPr/>
            <p:nvPr/>
          </p:nvSpPr>
          <p:spPr>
            <a:xfrm>
              <a:off x="9194797" y="5399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68C7D69-9FB7-7BF0-F2A2-CAA972C5046F}"/>
                </a:ext>
              </a:extLst>
            </p:cNvPr>
            <p:cNvSpPr/>
            <p:nvPr/>
          </p:nvSpPr>
          <p:spPr>
            <a:xfrm>
              <a:off x="9232897" y="6034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36EB554-2C21-FC7A-9BE1-11623B88E7B3}"/>
                </a:ext>
              </a:extLst>
            </p:cNvPr>
            <p:cNvSpPr txBox="1"/>
            <p:nvPr/>
          </p:nvSpPr>
          <p:spPr>
            <a:xfrm>
              <a:off x="9122490" y="5027711"/>
              <a:ext cx="554914" cy="369332"/>
            </a:xfrm>
            <a:prstGeom prst="rect">
              <a:avLst/>
            </a:prstGeom>
            <a:noFill/>
          </p:spPr>
          <p:txBody>
            <a:bodyPr wrap="square" rtlCol="0">
              <a:spAutoFit/>
            </a:bodyPr>
            <a:lstStyle/>
            <a:p>
              <a:r>
                <a:rPr lang="en-US" dirty="0"/>
                <a:t>6</a:t>
              </a:r>
            </a:p>
          </p:txBody>
        </p:sp>
        <p:sp>
          <p:nvSpPr>
            <p:cNvPr id="25" name="TextBox 24">
              <a:extLst>
                <a:ext uri="{FF2B5EF4-FFF2-40B4-BE49-F238E27FC236}">
                  <a16:creationId xmlns:a16="http://schemas.microsoft.com/office/drawing/2014/main" id="{B813FE23-3E61-C846-B01B-1C66ECDBFA86}"/>
                </a:ext>
              </a:extLst>
            </p:cNvPr>
            <p:cNvSpPr txBox="1"/>
            <p:nvPr/>
          </p:nvSpPr>
          <p:spPr>
            <a:xfrm>
              <a:off x="9122490" y="5662711"/>
              <a:ext cx="554914" cy="369332"/>
            </a:xfrm>
            <a:prstGeom prst="rect">
              <a:avLst/>
            </a:prstGeom>
            <a:noFill/>
          </p:spPr>
          <p:txBody>
            <a:bodyPr wrap="square" rtlCol="0">
              <a:spAutoFit/>
            </a:bodyPr>
            <a:lstStyle/>
            <a:p>
              <a:r>
                <a:rPr lang="en-US" dirty="0"/>
                <a:t>5</a:t>
              </a:r>
            </a:p>
          </p:txBody>
        </p:sp>
        <p:cxnSp>
          <p:nvCxnSpPr>
            <p:cNvPr id="26" name="Straight Connector 25">
              <a:extLst>
                <a:ext uri="{FF2B5EF4-FFF2-40B4-BE49-F238E27FC236}">
                  <a16:creationId xmlns:a16="http://schemas.microsoft.com/office/drawing/2014/main" id="{26669366-D8C0-A658-4CAB-2607F50A9C1E}"/>
                </a:ext>
              </a:extLst>
            </p:cNvPr>
            <p:cNvCxnSpPr>
              <a:cxnSpLocks/>
            </p:cNvCxnSpPr>
            <p:nvPr/>
          </p:nvCxnSpPr>
          <p:spPr>
            <a:xfrm>
              <a:off x="7767156" y="15602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7BA88C8-09BF-C963-0657-2C8725F6E745}"/>
                </a:ext>
              </a:extLst>
            </p:cNvPr>
            <p:cNvCxnSpPr>
              <a:cxnSpLocks/>
            </p:cNvCxnSpPr>
            <p:nvPr/>
          </p:nvCxnSpPr>
          <p:spPr>
            <a:xfrm>
              <a:off x="7746258" y="20959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A67B46F-9F48-FA3B-3B09-477951C763BD}"/>
                </a:ext>
              </a:extLst>
            </p:cNvPr>
            <p:cNvCxnSpPr>
              <a:cxnSpLocks/>
            </p:cNvCxnSpPr>
            <p:nvPr/>
          </p:nvCxnSpPr>
          <p:spPr>
            <a:xfrm>
              <a:off x="8763296" y="2084579"/>
              <a:ext cx="0" cy="4028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4AEBB2ED-4602-4411-00F4-07F2CDDB2D22}"/>
                </a:ext>
              </a:extLst>
            </p:cNvPr>
            <p:cNvSpPr/>
            <p:nvPr/>
          </p:nvSpPr>
          <p:spPr>
            <a:xfrm>
              <a:off x="8712197" y="60468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C593608C-6ADB-D724-9712-4019F744BE13}"/>
                </a:ext>
              </a:extLst>
            </p:cNvPr>
            <p:cNvCxnSpPr>
              <a:cxnSpLocks/>
            </p:cNvCxnSpPr>
            <p:nvPr/>
          </p:nvCxnSpPr>
          <p:spPr>
            <a:xfrm>
              <a:off x="6217756" y="15475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28DB15D-FF47-FAFA-4256-1275F41A21C9}"/>
                </a:ext>
              </a:extLst>
            </p:cNvPr>
            <p:cNvCxnSpPr>
              <a:cxnSpLocks/>
            </p:cNvCxnSpPr>
            <p:nvPr/>
          </p:nvCxnSpPr>
          <p:spPr>
            <a:xfrm>
              <a:off x="4465223" y="2059179"/>
              <a:ext cx="22510" cy="14576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6CAAF26-C67A-BEF0-532A-FAB89F58045D}"/>
                </a:ext>
              </a:extLst>
            </p:cNvPr>
            <p:cNvCxnSpPr>
              <a:cxnSpLocks/>
            </p:cNvCxnSpPr>
            <p:nvPr/>
          </p:nvCxnSpPr>
          <p:spPr>
            <a:xfrm>
              <a:off x="4469658" y="2070527"/>
              <a:ext cx="1737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7751FDA-6D2C-3C9D-DA48-5F5A0827F69F}"/>
                </a:ext>
              </a:extLst>
            </p:cNvPr>
            <p:cNvSpPr txBox="1"/>
            <p:nvPr/>
          </p:nvSpPr>
          <p:spPr>
            <a:xfrm>
              <a:off x="6464835" y="3642370"/>
              <a:ext cx="1104900" cy="369332"/>
            </a:xfrm>
            <a:prstGeom prst="rect">
              <a:avLst/>
            </a:prstGeom>
            <a:noFill/>
          </p:spPr>
          <p:txBody>
            <a:bodyPr wrap="square" rtlCol="0">
              <a:spAutoFit/>
            </a:bodyPr>
            <a:lstStyle/>
            <a:p>
              <a:r>
                <a:rPr lang="en-US" dirty="0">
                  <a:solidFill>
                    <a:schemeClr val="accent1"/>
                  </a:solidFill>
                </a:rPr>
                <a:t>Flip-flop</a:t>
              </a:r>
            </a:p>
          </p:txBody>
        </p:sp>
      </p:grpSp>
    </p:spTree>
    <p:extLst>
      <p:ext uri="{BB962C8B-B14F-4D97-AF65-F5344CB8AC3E}">
        <p14:creationId xmlns:p14="http://schemas.microsoft.com/office/powerpoint/2010/main" val="130998256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6428" y="168644"/>
            <a:ext cx="11529391" cy="769441"/>
          </a:xfrm>
          <a:prstGeom prst="rect">
            <a:avLst/>
          </a:prstGeom>
          <a:noFill/>
        </p:spPr>
        <p:txBody>
          <a:bodyPr wrap="square" rtlCol="0">
            <a:spAutoFit/>
          </a:bodyPr>
          <a:lstStyle/>
          <a:p>
            <a:pPr algn="ctr"/>
            <a:r>
              <a:rPr lang="en-US" sz="4400" dirty="0">
                <a:latin typeface="+mj-lt"/>
              </a:rPr>
              <a:t>555 Astable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101</a:t>
            </a:fld>
            <a:endParaRPr lang="en-US"/>
          </a:p>
        </p:txBody>
      </p:sp>
      <p:sp>
        <p:nvSpPr>
          <p:cNvPr id="29" name="TextBox 28">
            <a:extLst>
              <a:ext uri="{FF2B5EF4-FFF2-40B4-BE49-F238E27FC236}">
                <a16:creationId xmlns:a16="http://schemas.microsoft.com/office/drawing/2014/main" id="{EAE87B8D-9C90-3A50-A3D8-EDEAEB1E0481}"/>
              </a:ext>
            </a:extLst>
          </p:cNvPr>
          <p:cNvSpPr txBox="1"/>
          <p:nvPr/>
        </p:nvSpPr>
        <p:spPr>
          <a:xfrm>
            <a:off x="4483095" y="2552095"/>
            <a:ext cx="1203072" cy="2743200"/>
          </a:xfrm>
          <a:prstGeom prst="rect">
            <a:avLst/>
          </a:prstGeom>
          <a:noFill/>
          <a:ln w="25400">
            <a:solidFill>
              <a:schemeClr val="accent1"/>
            </a:solidFill>
          </a:ln>
        </p:spPr>
        <p:txBody>
          <a:bodyPr wrap="square" rtlCol="0">
            <a:spAutoFit/>
          </a:bodyPr>
          <a:lstStyle/>
          <a:p>
            <a:endParaRPr lang="en-US" dirty="0"/>
          </a:p>
        </p:txBody>
      </p:sp>
      <p:sp>
        <p:nvSpPr>
          <p:cNvPr id="30" name="Freeform 12">
            <a:extLst>
              <a:ext uri="{FF2B5EF4-FFF2-40B4-BE49-F238E27FC236}">
                <a16:creationId xmlns:a16="http://schemas.microsoft.com/office/drawing/2014/main" id="{C485D51B-94B9-8373-7B65-92F55AA8D990}"/>
              </a:ext>
            </a:extLst>
          </p:cNvPr>
          <p:cNvSpPr>
            <a:spLocks noChangeAspect="1"/>
          </p:cNvSpPr>
          <p:nvPr/>
        </p:nvSpPr>
        <p:spPr bwMode="auto">
          <a:xfrm rot="5400000">
            <a:off x="3622487" y="11609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Oval 30">
            <a:extLst>
              <a:ext uri="{FF2B5EF4-FFF2-40B4-BE49-F238E27FC236}">
                <a16:creationId xmlns:a16="http://schemas.microsoft.com/office/drawing/2014/main" id="{F6B1AF8D-40DD-F03A-C236-11096D6F5AA7}"/>
              </a:ext>
            </a:extLst>
          </p:cNvPr>
          <p:cNvSpPr/>
          <p:nvPr/>
        </p:nvSpPr>
        <p:spPr>
          <a:xfrm>
            <a:off x="8013697"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58E6E5F-6C7F-3996-E513-92808E22DED9}"/>
              </a:ext>
            </a:extLst>
          </p:cNvPr>
          <p:cNvSpPr/>
          <p:nvPr/>
        </p:nvSpPr>
        <p:spPr>
          <a:xfrm>
            <a:off x="3299758" y="149128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12">
            <a:extLst>
              <a:ext uri="{FF2B5EF4-FFF2-40B4-BE49-F238E27FC236}">
                <a16:creationId xmlns:a16="http://schemas.microsoft.com/office/drawing/2014/main" id="{3E0E944E-02E2-47AA-A528-0431D345FC0F}"/>
              </a:ext>
            </a:extLst>
          </p:cNvPr>
          <p:cNvSpPr>
            <a:spLocks noChangeAspect="1"/>
          </p:cNvSpPr>
          <p:nvPr/>
        </p:nvSpPr>
        <p:spPr bwMode="auto">
          <a:xfrm rot="5400000">
            <a:off x="5119587" y="11654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Oval 33">
            <a:extLst>
              <a:ext uri="{FF2B5EF4-FFF2-40B4-BE49-F238E27FC236}">
                <a16:creationId xmlns:a16="http://schemas.microsoft.com/office/drawing/2014/main" id="{C73C095F-EFC2-4A29-424D-5CBAE542B99C}"/>
              </a:ext>
            </a:extLst>
          </p:cNvPr>
          <p:cNvSpPr/>
          <p:nvPr/>
        </p:nvSpPr>
        <p:spPr>
          <a:xfrm>
            <a:off x="4326213" y="150921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520129FA-C977-FC51-0AEC-31DF499E8A5B}"/>
              </a:ext>
            </a:extLst>
          </p:cNvPr>
          <p:cNvSpPr>
            <a:spLocks noChangeAspect="1"/>
          </p:cNvSpPr>
          <p:nvPr/>
        </p:nvSpPr>
        <p:spPr bwMode="auto">
          <a:xfrm rot="5400000">
            <a:off x="6616687" y="11699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Oval 36">
            <a:extLst>
              <a:ext uri="{FF2B5EF4-FFF2-40B4-BE49-F238E27FC236}">
                <a16:creationId xmlns:a16="http://schemas.microsoft.com/office/drawing/2014/main" id="{BA098260-93BA-981C-B5E7-9D2CAE5C9EDE}"/>
              </a:ext>
            </a:extLst>
          </p:cNvPr>
          <p:cNvSpPr/>
          <p:nvPr/>
        </p:nvSpPr>
        <p:spPr>
          <a:xfrm>
            <a:off x="5877848" y="150025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DB56E31-1B63-70AA-1B6D-05424561B9E8}"/>
              </a:ext>
            </a:extLst>
          </p:cNvPr>
          <p:cNvSpPr txBox="1"/>
          <p:nvPr/>
        </p:nvSpPr>
        <p:spPr>
          <a:xfrm>
            <a:off x="8212424" y="1371605"/>
            <a:ext cx="685879" cy="369332"/>
          </a:xfrm>
          <a:prstGeom prst="rect">
            <a:avLst/>
          </a:prstGeom>
          <a:noFill/>
        </p:spPr>
        <p:txBody>
          <a:bodyPr wrap="square" rtlCol="0">
            <a:spAutoFit/>
          </a:bodyPr>
          <a:lstStyle/>
          <a:p>
            <a:r>
              <a:rPr lang="en-US" dirty="0"/>
              <a:t>8, +</a:t>
            </a:r>
          </a:p>
        </p:txBody>
      </p:sp>
      <p:sp>
        <p:nvSpPr>
          <p:cNvPr id="39" name="Oval 38">
            <a:extLst>
              <a:ext uri="{FF2B5EF4-FFF2-40B4-BE49-F238E27FC236}">
                <a16:creationId xmlns:a16="http://schemas.microsoft.com/office/drawing/2014/main" id="{E5AEA80C-367B-AEA2-3243-FEBECE1447AA}"/>
              </a:ext>
            </a:extLst>
          </p:cNvPr>
          <p:cNvSpPr/>
          <p:nvPr/>
        </p:nvSpPr>
        <p:spPr>
          <a:xfrm>
            <a:off x="5155459" y="286287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C53FC9C-94DA-C2B4-F9D8-D301EE164F7A}"/>
              </a:ext>
            </a:extLst>
          </p:cNvPr>
          <p:cNvSpPr/>
          <p:nvPr/>
        </p:nvSpPr>
        <p:spPr>
          <a:xfrm>
            <a:off x="5159942" y="331111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F22D907-FCBD-750D-4EB7-941A7F59E70A}"/>
              </a:ext>
            </a:extLst>
          </p:cNvPr>
          <p:cNvSpPr/>
          <p:nvPr/>
        </p:nvSpPr>
        <p:spPr>
          <a:xfrm>
            <a:off x="4908932" y="3181126"/>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9604FF54-EAB7-F367-227A-5571102FEFF5}"/>
              </a:ext>
            </a:extLst>
          </p:cNvPr>
          <p:cNvCxnSpPr>
            <a:cxnSpLocks/>
          </p:cNvCxnSpPr>
          <p:nvPr/>
        </p:nvCxnSpPr>
        <p:spPr>
          <a:xfrm>
            <a:off x="5191317" y="576072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4D115C9-2722-75DB-E646-E89FD047C06F}"/>
              </a:ext>
            </a:extLst>
          </p:cNvPr>
          <p:cNvCxnSpPr>
            <a:cxnSpLocks/>
          </p:cNvCxnSpPr>
          <p:nvPr/>
        </p:nvCxnSpPr>
        <p:spPr>
          <a:xfrm rot="8100000">
            <a:off x="4907573" y="3110975"/>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A709C0F0-3FD1-EB2E-7C50-605D0292D28D}"/>
              </a:ext>
            </a:extLst>
          </p:cNvPr>
          <p:cNvSpPr/>
          <p:nvPr/>
        </p:nvSpPr>
        <p:spPr>
          <a:xfrm>
            <a:off x="5092707" y="444066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2D58A85-CD4D-6A9D-823E-D355B703B17D}"/>
              </a:ext>
            </a:extLst>
          </p:cNvPr>
          <p:cNvSpPr/>
          <p:nvPr/>
        </p:nvSpPr>
        <p:spPr>
          <a:xfrm>
            <a:off x="5097190" y="488889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F029CCC-A1B0-9BFC-1D03-3982C379DF15}"/>
              </a:ext>
            </a:extLst>
          </p:cNvPr>
          <p:cNvSpPr/>
          <p:nvPr/>
        </p:nvSpPr>
        <p:spPr>
          <a:xfrm>
            <a:off x="4846180" y="4758908"/>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0555F74-F1D2-810B-6428-153AE896DDCF}"/>
              </a:ext>
            </a:extLst>
          </p:cNvPr>
          <p:cNvCxnSpPr>
            <a:cxnSpLocks/>
          </p:cNvCxnSpPr>
          <p:nvPr/>
        </p:nvCxnSpPr>
        <p:spPr>
          <a:xfrm rot="8100000">
            <a:off x="4844821" y="4688757"/>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0C5285-74B4-F84F-C941-FB4A5B6595EB}"/>
              </a:ext>
            </a:extLst>
          </p:cNvPr>
          <p:cNvCxnSpPr>
            <a:cxnSpLocks/>
          </p:cNvCxnSpPr>
          <p:nvPr/>
        </p:nvCxnSpPr>
        <p:spPr>
          <a:xfrm>
            <a:off x="5219769" y="2901264"/>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4058AC6-FBB6-6DC3-AAA4-98987C186E24}"/>
              </a:ext>
            </a:extLst>
          </p:cNvPr>
          <p:cNvCxnSpPr>
            <a:cxnSpLocks/>
          </p:cNvCxnSpPr>
          <p:nvPr/>
        </p:nvCxnSpPr>
        <p:spPr>
          <a:xfrm>
            <a:off x="5092707" y="4482183"/>
            <a:ext cx="9457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96A0A7A-BD17-743E-A260-9A5366348744}"/>
              </a:ext>
            </a:extLst>
          </p:cNvPr>
          <p:cNvCxnSpPr>
            <a:cxnSpLocks/>
          </p:cNvCxnSpPr>
          <p:nvPr/>
        </p:nvCxnSpPr>
        <p:spPr>
          <a:xfrm>
            <a:off x="5155459" y="4940727"/>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0099E3E-093E-887A-9F4E-15304FBB2E31}"/>
              </a:ext>
            </a:extLst>
          </p:cNvPr>
          <p:cNvSpPr txBox="1"/>
          <p:nvPr/>
        </p:nvSpPr>
        <p:spPr>
          <a:xfrm>
            <a:off x="5774013" y="2545977"/>
            <a:ext cx="367553" cy="461665"/>
          </a:xfrm>
          <a:prstGeom prst="rect">
            <a:avLst/>
          </a:prstGeom>
          <a:noFill/>
        </p:spPr>
        <p:txBody>
          <a:bodyPr wrap="square" rtlCol="0">
            <a:spAutoFit/>
          </a:bodyPr>
          <a:lstStyle/>
          <a:p>
            <a:r>
              <a:rPr lang="en-US" sz="2400" dirty="0"/>
              <a:t>-</a:t>
            </a:r>
          </a:p>
        </p:txBody>
      </p:sp>
      <p:sp>
        <p:nvSpPr>
          <p:cNvPr id="59" name="TextBox 58">
            <a:extLst>
              <a:ext uri="{FF2B5EF4-FFF2-40B4-BE49-F238E27FC236}">
                <a16:creationId xmlns:a16="http://schemas.microsoft.com/office/drawing/2014/main" id="{4BCBE99D-B0E0-949C-5E2E-EA887AB8D74B}"/>
              </a:ext>
            </a:extLst>
          </p:cNvPr>
          <p:cNvSpPr txBox="1"/>
          <p:nvPr/>
        </p:nvSpPr>
        <p:spPr>
          <a:xfrm>
            <a:off x="5670920" y="4096865"/>
            <a:ext cx="367553" cy="461665"/>
          </a:xfrm>
          <a:prstGeom prst="rect">
            <a:avLst/>
          </a:prstGeom>
          <a:noFill/>
        </p:spPr>
        <p:txBody>
          <a:bodyPr wrap="square" rtlCol="0">
            <a:spAutoFit/>
          </a:bodyPr>
          <a:lstStyle/>
          <a:p>
            <a:r>
              <a:rPr lang="en-US" sz="2400" dirty="0"/>
              <a:t>-</a:t>
            </a:r>
          </a:p>
        </p:txBody>
      </p:sp>
      <p:sp>
        <p:nvSpPr>
          <p:cNvPr id="60" name="TextBox 59">
            <a:extLst>
              <a:ext uri="{FF2B5EF4-FFF2-40B4-BE49-F238E27FC236}">
                <a16:creationId xmlns:a16="http://schemas.microsoft.com/office/drawing/2014/main" id="{84BA0F88-9EAD-5A34-B87F-CFBADE2C36CF}"/>
              </a:ext>
            </a:extLst>
          </p:cNvPr>
          <p:cNvSpPr txBox="1"/>
          <p:nvPr/>
        </p:nvSpPr>
        <p:spPr>
          <a:xfrm>
            <a:off x="5742638" y="4827486"/>
            <a:ext cx="367553" cy="461665"/>
          </a:xfrm>
          <a:prstGeom prst="rect">
            <a:avLst/>
          </a:prstGeom>
          <a:noFill/>
        </p:spPr>
        <p:txBody>
          <a:bodyPr wrap="square" rtlCol="0">
            <a:spAutoFit/>
          </a:bodyPr>
          <a:lstStyle/>
          <a:p>
            <a:r>
              <a:rPr lang="en-US" sz="2400" dirty="0"/>
              <a:t>+</a:t>
            </a:r>
          </a:p>
        </p:txBody>
      </p:sp>
      <p:cxnSp>
        <p:nvCxnSpPr>
          <p:cNvPr id="61" name="Straight Connector 60">
            <a:extLst>
              <a:ext uri="{FF2B5EF4-FFF2-40B4-BE49-F238E27FC236}">
                <a16:creationId xmlns:a16="http://schemas.microsoft.com/office/drawing/2014/main" id="{EB153F04-EBEC-D632-0A32-72A1FBDAD5AF}"/>
              </a:ext>
            </a:extLst>
          </p:cNvPr>
          <p:cNvCxnSpPr>
            <a:cxnSpLocks/>
          </p:cNvCxnSpPr>
          <p:nvPr/>
        </p:nvCxnSpPr>
        <p:spPr>
          <a:xfrm>
            <a:off x="4954652" y="2457966"/>
            <a:ext cx="0" cy="7717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6C91690-9ED0-3521-DFE9-FF7A7AF3762B}"/>
              </a:ext>
            </a:extLst>
          </p:cNvPr>
          <p:cNvCxnSpPr>
            <a:cxnSpLocks/>
          </p:cNvCxnSpPr>
          <p:nvPr/>
        </p:nvCxnSpPr>
        <p:spPr>
          <a:xfrm>
            <a:off x="6029508" y="2897379"/>
            <a:ext cx="0" cy="1600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39">
            <a:extLst>
              <a:ext uri="{FF2B5EF4-FFF2-40B4-BE49-F238E27FC236}">
                <a16:creationId xmlns:a16="http://schemas.microsoft.com/office/drawing/2014/main" id="{F21B5082-86DC-3499-358D-69787EB51111}"/>
              </a:ext>
            </a:extLst>
          </p:cNvPr>
          <p:cNvGrpSpPr>
            <a:grpSpLocks/>
          </p:cNvGrpSpPr>
          <p:nvPr/>
        </p:nvGrpSpPr>
        <p:grpSpPr bwMode="auto">
          <a:xfrm>
            <a:off x="2623723" y="3261364"/>
            <a:ext cx="1125309" cy="1149252"/>
            <a:chOff x="2496" y="1968"/>
            <a:chExt cx="1056" cy="864"/>
          </a:xfrm>
        </p:grpSpPr>
        <p:sp>
          <p:nvSpPr>
            <p:cNvPr id="73" name="Line 40">
              <a:extLst>
                <a:ext uri="{FF2B5EF4-FFF2-40B4-BE49-F238E27FC236}">
                  <a16:creationId xmlns:a16="http://schemas.microsoft.com/office/drawing/2014/main" id="{98E8770B-D435-273D-2D2A-158FB43C57C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478DD380-BB67-40AF-FD0A-E04300F7826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98EB0191-7A38-FBE8-7D30-5AC9FA09ECEB}"/>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DC207CDA-7C08-B939-7371-7AEC9730BA9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AEF4DA17-57E5-B634-56F2-B6A411FA34E7}"/>
              </a:ext>
            </a:extLst>
          </p:cNvPr>
          <p:cNvCxnSpPr>
            <a:cxnSpLocks/>
          </p:cNvCxnSpPr>
          <p:nvPr/>
        </p:nvCxnSpPr>
        <p:spPr>
          <a:xfrm>
            <a:off x="3699489" y="3839588"/>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9831F73-B8A6-A1F1-1D21-47A210C8B315}"/>
              </a:ext>
            </a:extLst>
          </p:cNvPr>
          <p:cNvSpPr txBox="1"/>
          <p:nvPr/>
        </p:nvSpPr>
        <p:spPr>
          <a:xfrm>
            <a:off x="3755065" y="3458588"/>
            <a:ext cx="971864" cy="369332"/>
          </a:xfrm>
          <a:prstGeom prst="rect">
            <a:avLst/>
          </a:prstGeom>
          <a:noFill/>
        </p:spPr>
        <p:txBody>
          <a:bodyPr wrap="square" rtlCol="0">
            <a:spAutoFit/>
          </a:bodyPr>
          <a:lstStyle/>
          <a:p>
            <a:r>
              <a:rPr lang="en-US" dirty="0"/>
              <a:t>Down</a:t>
            </a:r>
          </a:p>
        </p:txBody>
      </p:sp>
      <p:sp>
        <p:nvSpPr>
          <p:cNvPr id="79" name="TextBox 78">
            <a:extLst>
              <a:ext uri="{FF2B5EF4-FFF2-40B4-BE49-F238E27FC236}">
                <a16:creationId xmlns:a16="http://schemas.microsoft.com/office/drawing/2014/main" id="{7643D243-4EEA-3705-5B95-96DACEDE22A5}"/>
              </a:ext>
            </a:extLst>
          </p:cNvPr>
          <p:cNvSpPr txBox="1"/>
          <p:nvPr/>
        </p:nvSpPr>
        <p:spPr>
          <a:xfrm>
            <a:off x="2708986" y="1349194"/>
            <a:ext cx="554914" cy="369332"/>
          </a:xfrm>
          <a:prstGeom prst="rect">
            <a:avLst/>
          </a:prstGeom>
          <a:noFill/>
        </p:spPr>
        <p:txBody>
          <a:bodyPr wrap="square" rtlCol="0">
            <a:spAutoFit/>
          </a:bodyPr>
          <a:lstStyle/>
          <a:p>
            <a:r>
              <a:rPr lang="en-US" dirty="0"/>
              <a:t>1,-</a:t>
            </a:r>
          </a:p>
        </p:txBody>
      </p:sp>
      <p:grpSp>
        <p:nvGrpSpPr>
          <p:cNvPr id="80" name="Group 39">
            <a:extLst>
              <a:ext uri="{FF2B5EF4-FFF2-40B4-BE49-F238E27FC236}">
                <a16:creationId xmlns:a16="http://schemas.microsoft.com/office/drawing/2014/main" id="{3D382BA2-8ED5-3F44-300C-EF3974D1FC4F}"/>
              </a:ext>
            </a:extLst>
          </p:cNvPr>
          <p:cNvGrpSpPr>
            <a:grpSpLocks/>
          </p:cNvGrpSpPr>
          <p:nvPr/>
        </p:nvGrpSpPr>
        <p:grpSpPr bwMode="auto">
          <a:xfrm rot="10800000">
            <a:off x="5761379" y="5188771"/>
            <a:ext cx="1125309" cy="1149252"/>
            <a:chOff x="2496" y="1968"/>
            <a:chExt cx="1056" cy="864"/>
          </a:xfrm>
        </p:grpSpPr>
        <p:sp>
          <p:nvSpPr>
            <p:cNvPr id="81" name="Line 40">
              <a:extLst>
                <a:ext uri="{FF2B5EF4-FFF2-40B4-BE49-F238E27FC236}">
                  <a16:creationId xmlns:a16="http://schemas.microsoft.com/office/drawing/2014/main" id="{A8E2D82A-C98F-B90D-805C-4C9232FE519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1">
              <a:extLst>
                <a:ext uri="{FF2B5EF4-FFF2-40B4-BE49-F238E27FC236}">
                  <a16:creationId xmlns:a16="http://schemas.microsoft.com/office/drawing/2014/main" id="{103B575F-FDAA-721E-5848-70B97517634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2">
              <a:extLst>
                <a:ext uri="{FF2B5EF4-FFF2-40B4-BE49-F238E27FC236}">
                  <a16:creationId xmlns:a16="http://schemas.microsoft.com/office/drawing/2014/main" id="{83CFCE6E-E181-6BFB-16DE-DFB8091A33B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43">
              <a:extLst>
                <a:ext uri="{FF2B5EF4-FFF2-40B4-BE49-F238E27FC236}">
                  <a16:creationId xmlns:a16="http://schemas.microsoft.com/office/drawing/2014/main" id="{1A9AF88E-8E5B-31BB-9AF4-5A53089293C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5" name="Straight Connector 84">
            <a:extLst>
              <a:ext uri="{FF2B5EF4-FFF2-40B4-BE49-F238E27FC236}">
                <a16:creationId xmlns:a16="http://schemas.microsoft.com/office/drawing/2014/main" id="{5ABC8DD3-2BB6-560C-AAA0-ADCFC1CC2A3E}"/>
              </a:ext>
            </a:extLst>
          </p:cNvPr>
          <p:cNvCxnSpPr>
            <a:cxnSpLocks/>
          </p:cNvCxnSpPr>
          <p:nvPr/>
        </p:nvCxnSpPr>
        <p:spPr>
          <a:xfrm>
            <a:off x="5206559" y="5316967"/>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3F2D4D8-4DB5-B922-351D-7F4C242412F3}"/>
              </a:ext>
            </a:extLst>
          </p:cNvPr>
          <p:cNvSpPr txBox="1"/>
          <p:nvPr/>
        </p:nvSpPr>
        <p:spPr>
          <a:xfrm>
            <a:off x="5305954" y="5359098"/>
            <a:ext cx="971864" cy="369332"/>
          </a:xfrm>
          <a:prstGeom prst="rect">
            <a:avLst/>
          </a:prstGeom>
          <a:noFill/>
        </p:spPr>
        <p:txBody>
          <a:bodyPr wrap="square" rtlCol="0">
            <a:spAutoFit/>
          </a:bodyPr>
          <a:lstStyle/>
          <a:p>
            <a:r>
              <a:rPr lang="en-US" dirty="0"/>
              <a:t>Up</a:t>
            </a:r>
          </a:p>
        </p:txBody>
      </p:sp>
      <p:cxnSp>
        <p:nvCxnSpPr>
          <p:cNvPr id="87" name="Straight Connector 86">
            <a:extLst>
              <a:ext uri="{FF2B5EF4-FFF2-40B4-BE49-F238E27FC236}">
                <a16:creationId xmlns:a16="http://schemas.microsoft.com/office/drawing/2014/main" id="{E0B416BC-0989-2545-6C78-84CA080B3C79}"/>
              </a:ext>
            </a:extLst>
          </p:cNvPr>
          <p:cNvCxnSpPr>
            <a:cxnSpLocks/>
          </p:cNvCxnSpPr>
          <p:nvPr/>
        </p:nvCxnSpPr>
        <p:spPr>
          <a:xfrm>
            <a:off x="2110493" y="47988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A5B2F57-2DF6-1689-EF01-3AC9E4E55B50}"/>
              </a:ext>
            </a:extLst>
          </p:cNvPr>
          <p:cNvCxnSpPr>
            <a:cxnSpLocks/>
          </p:cNvCxnSpPr>
          <p:nvPr/>
        </p:nvCxnSpPr>
        <p:spPr>
          <a:xfrm>
            <a:off x="6862341" y="5444263"/>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BAB928D-F2AB-C2E7-EF85-1E51C6481B57}"/>
              </a:ext>
            </a:extLst>
          </p:cNvPr>
          <p:cNvCxnSpPr>
            <a:cxnSpLocks/>
          </p:cNvCxnSpPr>
          <p:nvPr/>
        </p:nvCxnSpPr>
        <p:spPr>
          <a:xfrm>
            <a:off x="6866824" y="608075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4F2169D-9BB9-1F0F-464D-1CEE0D4722E4}"/>
              </a:ext>
            </a:extLst>
          </p:cNvPr>
          <p:cNvCxnSpPr>
            <a:cxnSpLocks/>
          </p:cNvCxnSpPr>
          <p:nvPr/>
        </p:nvCxnSpPr>
        <p:spPr>
          <a:xfrm>
            <a:off x="4054363" y="1547599"/>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F3A8EA0-A800-9AA7-AE34-8FA9868C38C2}"/>
              </a:ext>
            </a:extLst>
          </p:cNvPr>
          <p:cNvCxnSpPr>
            <a:cxnSpLocks/>
          </p:cNvCxnSpPr>
          <p:nvPr/>
        </p:nvCxnSpPr>
        <p:spPr>
          <a:xfrm>
            <a:off x="5524569" y="155208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3D7022D9-9503-03A8-FE50-D10EB6DFD6F5}"/>
              </a:ext>
            </a:extLst>
          </p:cNvPr>
          <p:cNvSpPr txBox="1"/>
          <p:nvPr/>
        </p:nvSpPr>
        <p:spPr>
          <a:xfrm>
            <a:off x="2287405" y="3812062"/>
            <a:ext cx="554914" cy="369332"/>
          </a:xfrm>
          <a:prstGeom prst="rect">
            <a:avLst/>
          </a:prstGeom>
          <a:noFill/>
        </p:spPr>
        <p:txBody>
          <a:bodyPr wrap="square" rtlCol="0">
            <a:spAutoFit/>
          </a:bodyPr>
          <a:lstStyle/>
          <a:p>
            <a:r>
              <a:rPr lang="en-US" dirty="0"/>
              <a:t>2</a:t>
            </a:r>
          </a:p>
        </p:txBody>
      </p:sp>
      <p:sp>
        <p:nvSpPr>
          <p:cNvPr id="95" name="Oval 94">
            <a:extLst>
              <a:ext uri="{FF2B5EF4-FFF2-40B4-BE49-F238E27FC236}">
                <a16:creationId xmlns:a16="http://schemas.microsoft.com/office/drawing/2014/main" id="{48B57354-D2DF-7F62-6717-574252B5C94D}"/>
              </a:ext>
            </a:extLst>
          </p:cNvPr>
          <p:cNvSpPr/>
          <p:nvPr/>
        </p:nvSpPr>
        <p:spPr>
          <a:xfrm>
            <a:off x="2585616" y="4113454"/>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BBFCEC4-EC5A-D8DC-D701-70AED300C29C}"/>
              </a:ext>
            </a:extLst>
          </p:cNvPr>
          <p:cNvSpPr/>
          <p:nvPr/>
        </p:nvSpPr>
        <p:spPr>
          <a:xfrm>
            <a:off x="2112668" y="47484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8909B42-297D-7A8E-80F1-75E6FD4B38B9}"/>
              </a:ext>
            </a:extLst>
          </p:cNvPr>
          <p:cNvSpPr txBox="1"/>
          <p:nvPr/>
        </p:nvSpPr>
        <p:spPr>
          <a:xfrm>
            <a:off x="1688592" y="4837211"/>
            <a:ext cx="794613" cy="369332"/>
          </a:xfrm>
          <a:prstGeom prst="rect">
            <a:avLst/>
          </a:prstGeom>
          <a:noFill/>
        </p:spPr>
        <p:txBody>
          <a:bodyPr wrap="square" rtlCol="0">
            <a:spAutoFit/>
          </a:bodyPr>
          <a:lstStyle/>
          <a:p>
            <a:r>
              <a:rPr lang="en-US" dirty="0"/>
              <a:t>3, out</a:t>
            </a:r>
          </a:p>
        </p:txBody>
      </p:sp>
      <p:sp>
        <p:nvSpPr>
          <p:cNvPr id="6" name="TextBox 5">
            <a:extLst>
              <a:ext uri="{FF2B5EF4-FFF2-40B4-BE49-F238E27FC236}">
                <a16:creationId xmlns:a16="http://schemas.microsoft.com/office/drawing/2014/main" id="{3971FB09-DC93-DB55-A49D-E8EA3D6F3F85}"/>
              </a:ext>
            </a:extLst>
          </p:cNvPr>
          <p:cNvSpPr txBox="1"/>
          <p:nvPr/>
        </p:nvSpPr>
        <p:spPr>
          <a:xfrm>
            <a:off x="3247065" y="1045588"/>
            <a:ext cx="716104" cy="369332"/>
          </a:xfrm>
          <a:prstGeom prst="rect">
            <a:avLst/>
          </a:prstGeom>
          <a:noFill/>
        </p:spPr>
        <p:txBody>
          <a:bodyPr wrap="square" rtlCol="0">
            <a:spAutoFit/>
          </a:bodyPr>
          <a:lstStyle/>
          <a:p>
            <a:r>
              <a:rPr lang="en-US" dirty="0"/>
              <a:t>5K</a:t>
            </a:r>
          </a:p>
        </p:txBody>
      </p:sp>
      <p:sp>
        <p:nvSpPr>
          <p:cNvPr id="7" name="TextBox 6">
            <a:extLst>
              <a:ext uri="{FF2B5EF4-FFF2-40B4-BE49-F238E27FC236}">
                <a16:creationId xmlns:a16="http://schemas.microsoft.com/office/drawing/2014/main" id="{FFE1F72A-7145-9681-96A7-8EF6A0465E41}"/>
              </a:ext>
            </a:extLst>
          </p:cNvPr>
          <p:cNvSpPr txBox="1"/>
          <p:nvPr/>
        </p:nvSpPr>
        <p:spPr>
          <a:xfrm>
            <a:off x="4959400" y="1044561"/>
            <a:ext cx="716104" cy="369332"/>
          </a:xfrm>
          <a:prstGeom prst="rect">
            <a:avLst/>
          </a:prstGeom>
          <a:noFill/>
        </p:spPr>
        <p:txBody>
          <a:bodyPr wrap="square" rtlCol="0">
            <a:spAutoFit/>
          </a:bodyPr>
          <a:lstStyle/>
          <a:p>
            <a:r>
              <a:rPr lang="en-US" dirty="0"/>
              <a:t>5K</a:t>
            </a:r>
          </a:p>
        </p:txBody>
      </p:sp>
      <p:sp>
        <p:nvSpPr>
          <p:cNvPr id="17" name="TextBox 16">
            <a:extLst>
              <a:ext uri="{FF2B5EF4-FFF2-40B4-BE49-F238E27FC236}">
                <a16:creationId xmlns:a16="http://schemas.microsoft.com/office/drawing/2014/main" id="{22789D97-D153-283C-8F04-4E5228B52307}"/>
              </a:ext>
            </a:extLst>
          </p:cNvPr>
          <p:cNvSpPr txBox="1"/>
          <p:nvPr/>
        </p:nvSpPr>
        <p:spPr>
          <a:xfrm>
            <a:off x="6483400" y="1031861"/>
            <a:ext cx="716104" cy="369332"/>
          </a:xfrm>
          <a:prstGeom prst="rect">
            <a:avLst/>
          </a:prstGeom>
          <a:noFill/>
        </p:spPr>
        <p:txBody>
          <a:bodyPr wrap="square" rtlCol="0">
            <a:spAutoFit/>
          </a:bodyPr>
          <a:lstStyle/>
          <a:p>
            <a:r>
              <a:rPr lang="en-US" dirty="0"/>
              <a:t>5K</a:t>
            </a:r>
          </a:p>
        </p:txBody>
      </p:sp>
      <p:cxnSp>
        <p:nvCxnSpPr>
          <p:cNvPr id="20" name="Straight Connector 19">
            <a:extLst>
              <a:ext uri="{FF2B5EF4-FFF2-40B4-BE49-F238E27FC236}">
                <a16:creationId xmlns:a16="http://schemas.microsoft.com/office/drawing/2014/main" id="{00917185-64DD-B04D-8C45-3BB894F1B368}"/>
              </a:ext>
            </a:extLst>
          </p:cNvPr>
          <p:cNvCxnSpPr>
            <a:cxnSpLocks/>
          </p:cNvCxnSpPr>
          <p:nvPr/>
        </p:nvCxnSpPr>
        <p:spPr>
          <a:xfrm>
            <a:off x="4954785" y="2462008"/>
            <a:ext cx="2411395" cy="274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E4947C2-9E86-7370-4600-B30D72C2ABDD}"/>
              </a:ext>
            </a:extLst>
          </p:cNvPr>
          <p:cNvSpPr txBox="1"/>
          <p:nvPr/>
        </p:nvSpPr>
        <p:spPr>
          <a:xfrm>
            <a:off x="7033853" y="2489440"/>
            <a:ext cx="554914" cy="369332"/>
          </a:xfrm>
          <a:prstGeom prst="rect">
            <a:avLst/>
          </a:prstGeom>
          <a:noFill/>
        </p:spPr>
        <p:txBody>
          <a:bodyPr wrap="square" rtlCol="0">
            <a:spAutoFit/>
          </a:bodyPr>
          <a:lstStyle/>
          <a:p>
            <a:r>
              <a:rPr lang="en-US" dirty="0"/>
              <a:t>7</a:t>
            </a:r>
          </a:p>
        </p:txBody>
      </p:sp>
      <p:sp>
        <p:nvSpPr>
          <p:cNvPr id="19" name="Oval 18">
            <a:extLst>
              <a:ext uri="{FF2B5EF4-FFF2-40B4-BE49-F238E27FC236}">
                <a16:creationId xmlns:a16="http://schemas.microsoft.com/office/drawing/2014/main" id="{C277DCFB-61D1-E012-6E42-9C9057154916}"/>
              </a:ext>
            </a:extLst>
          </p:cNvPr>
          <p:cNvSpPr/>
          <p:nvPr/>
        </p:nvSpPr>
        <p:spPr>
          <a:xfrm>
            <a:off x="7353297" y="5399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68C7D69-9FB7-7BF0-F2A2-CAA972C5046F}"/>
              </a:ext>
            </a:extLst>
          </p:cNvPr>
          <p:cNvSpPr/>
          <p:nvPr/>
        </p:nvSpPr>
        <p:spPr>
          <a:xfrm>
            <a:off x="7391397" y="6034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36EB554-2C21-FC7A-9BE1-11623B88E7B3}"/>
              </a:ext>
            </a:extLst>
          </p:cNvPr>
          <p:cNvSpPr txBox="1"/>
          <p:nvPr/>
        </p:nvSpPr>
        <p:spPr>
          <a:xfrm>
            <a:off x="7033853" y="4880188"/>
            <a:ext cx="554914" cy="369332"/>
          </a:xfrm>
          <a:prstGeom prst="rect">
            <a:avLst/>
          </a:prstGeom>
          <a:noFill/>
        </p:spPr>
        <p:txBody>
          <a:bodyPr wrap="square" rtlCol="0">
            <a:spAutoFit/>
          </a:bodyPr>
          <a:lstStyle/>
          <a:p>
            <a:r>
              <a:rPr lang="en-US" dirty="0"/>
              <a:t>6</a:t>
            </a:r>
          </a:p>
        </p:txBody>
      </p:sp>
      <p:sp>
        <p:nvSpPr>
          <p:cNvPr id="25" name="TextBox 24">
            <a:extLst>
              <a:ext uri="{FF2B5EF4-FFF2-40B4-BE49-F238E27FC236}">
                <a16:creationId xmlns:a16="http://schemas.microsoft.com/office/drawing/2014/main" id="{B813FE23-3E61-C846-B01B-1C66ECDBFA86}"/>
              </a:ext>
            </a:extLst>
          </p:cNvPr>
          <p:cNvSpPr txBox="1"/>
          <p:nvPr/>
        </p:nvSpPr>
        <p:spPr>
          <a:xfrm>
            <a:off x="7280990" y="5662711"/>
            <a:ext cx="554914" cy="369332"/>
          </a:xfrm>
          <a:prstGeom prst="rect">
            <a:avLst/>
          </a:prstGeom>
          <a:noFill/>
        </p:spPr>
        <p:txBody>
          <a:bodyPr wrap="square" rtlCol="0">
            <a:spAutoFit/>
          </a:bodyPr>
          <a:lstStyle/>
          <a:p>
            <a:r>
              <a:rPr lang="en-US" dirty="0"/>
              <a:t>5</a:t>
            </a:r>
          </a:p>
        </p:txBody>
      </p:sp>
      <p:cxnSp>
        <p:nvCxnSpPr>
          <p:cNvPr id="26" name="Straight Connector 25">
            <a:extLst>
              <a:ext uri="{FF2B5EF4-FFF2-40B4-BE49-F238E27FC236}">
                <a16:creationId xmlns:a16="http://schemas.microsoft.com/office/drawing/2014/main" id="{26669366-D8C0-A658-4CAB-2607F50A9C1E}"/>
              </a:ext>
            </a:extLst>
          </p:cNvPr>
          <p:cNvCxnSpPr>
            <a:cxnSpLocks/>
          </p:cNvCxnSpPr>
          <p:nvPr/>
        </p:nvCxnSpPr>
        <p:spPr>
          <a:xfrm>
            <a:off x="5925656" y="15602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7BA88C8-09BF-C963-0657-2C8725F6E745}"/>
              </a:ext>
            </a:extLst>
          </p:cNvPr>
          <p:cNvCxnSpPr>
            <a:cxnSpLocks/>
          </p:cNvCxnSpPr>
          <p:nvPr/>
        </p:nvCxnSpPr>
        <p:spPr>
          <a:xfrm>
            <a:off x="5904758" y="20959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A67B46F-9F48-FA3B-3B09-477951C763BD}"/>
              </a:ext>
            </a:extLst>
          </p:cNvPr>
          <p:cNvCxnSpPr>
            <a:cxnSpLocks/>
          </p:cNvCxnSpPr>
          <p:nvPr/>
        </p:nvCxnSpPr>
        <p:spPr>
          <a:xfrm>
            <a:off x="6921796" y="2084579"/>
            <a:ext cx="0" cy="4028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4AEBB2ED-4602-4411-00F4-07F2CDDB2D22}"/>
              </a:ext>
            </a:extLst>
          </p:cNvPr>
          <p:cNvSpPr/>
          <p:nvPr/>
        </p:nvSpPr>
        <p:spPr>
          <a:xfrm>
            <a:off x="6870697" y="60468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C593608C-6ADB-D724-9712-4019F744BE13}"/>
              </a:ext>
            </a:extLst>
          </p:cNvPr>
          <p:cNvCxnSpPr>
            <a:cxnSpLocks/>
          </p:cNvCxnSpPr>
          <p:nvPr/>
        </p:nvCxnSpPr>
        <p:spPr>
          <a:xfrm>
            <a:off x="4376256" y="15475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28DB15D-FF47-FAFA-4256-1275F41A21C9}"/>
              </a:ext>
            </a:extLst>
          </p:cNvPr>
          <p:cNvCxnSpPr>
            <a:cxnSpLocks/>
          </p:cNvCxnSpPr>
          <p:nvPr/>
        </p:nvCxnSpPr>
        <p:spPr>
          <a:xfrm>
            <a:off x="2623723" y="2059179"/>
            <a:ext cx="22510" cy="14576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6CAAF26-C67A-BEF0-532A-FAB89F58045D}"/>
              </a:ext>
            </a:extLst>
          </p:cNvPr>
          <p:cNvCxnSpPr>
            <a:cxnSpLocks/>
          </p:cNvCxnSpPr>
          <p:nvPr/>
        </p:nvCxnSpPr>
        <p:spPr>
          <a:xfrm>
            <a:off x="2628158" y="2070527"/>
            <a:ext cx="1737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7751FDA-6D2C-3C9D-DA48-5F5A0827F69F}"/>
              </a:ext>
            </a:extLst>
          </p:cNvPr>
          <p:cNvSpPr txBox="1"/>
          <p:nvPr/>
        </p:nvSpPr>
        <p:spPr>
          <a:xfrm>
            <a:off x="4623335" y="3642370"/>
            <a:ext cx="1104900" cy="369332"/>
          </a:xfrm>
          <a:prstGeom prst="rect">
            <a:avLst/>
          </a:prstGeom>
          <a:noFill/>
        </p:spPr>
        <p:txBody>
          <a:bodyPr wrap="square" rtlCol="0">
            <a:spAutoFit/>
          </a:bodyPr>
          <a:lstStyle/>
          <a:p>
            <a:r>
              <a:rPr lang="en-US" dirty="0">
                <a:solidFill>
                  <a:schemeClr val="accent1"/>
                </a:solidFill>
              </a:rPr>
              <a:t>Flip-flop</a:t>
            </a:r>
          </a:p>
        </p:txBody>
      </p:sp>
      <p:grpSp>
        <p:nvGrpSpPr>
          <p:cNvPr id="99" name="Group 98">
            <a:extLst>
              <a:ext uri="{FF2B5EF4-FFF2-40B4-BE49-F238E27FC236}">
                <a16:creationId xmlns:a16="http://schemas.microsoft.com/office/drawing/2014/main" id="{17FAAB36-96C7-736F-C190-FAFA5EF502D9}"/>
              </a:ext>
            </a:extLst>
          </p:cNvPr>
          <p:cNvGrpSpPr/>
          <p:nvPr/>
        </p:nvGrpSpPr>
        <p:grpSpPr>
          <a:xfrm rot="5400000">
            <a:off x="7613800" y="5071778"/>
            <a:ext cx="304800" cy="762000"/>
            <a:chOff x="10820400" y="3175000"/>
            <a:chExt cx="304800" cy="762000"/>
          </a:xfrm>
        </p:grpSpPr>
        <p:sp>
          <p:nvSpPr>
            <p:cNvPr id="42" name="Line 8">
              <a:extLst>
                <a:ext uri="{FF2B5EF4-FFF2-40B4-BE49-F238E27FC236}">
                  <a16:creationId xmlns:a16="http://schemas.microsoft.com/office/drawing/2014/main" id="{1D48FCBD-1165-4F2D-24EF-BC0B1DEADD08}"/>
                </a:ext>
              </a:extLst>
            </p:cNvPr>
            <p:cNvSpPr>
              <a:spLocks noChangeAspect="1" noChangeShapeType="1"/>
            </p:cNvSpPr>
            <p:nvPr/>
          </p:nvSpPr>
          <p:spPr bwMode="auto">
            <a:xfrm>
              <a:off x="10972800" y="31750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47" name="Line 9">
              <a:extLst>
                <a:ext uri="{FF2B5EF4-FFF2-40B4-BE49-F238E27FC236}">
                  <a16:creationId xmlns:a16="http://schemas.microsoft.com/office/drawing/2014/main" id="{AC8EFF37-2589-A8B9-1D91-83840341C2D4}"/>
                </a:ext>
              </a:extLst>
            </p:cNvPr>
            <p:cNvSpPr>
              <a:spLocks noChangeAspect="1" noChangeShapeType="1"/>
            </p:cNvSpPr>
            <p:nvPr/>
          </p:nvSpPr>
          <p:spPr bwMode="auto">
            <a:xfrm>
              <a:off x="10972800" y="35941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49" name="Line 10">
              <a:extLst>
                <a:ext uri="{FF2B5EF4-FFF2-40B4-BE49-F238E27FC236}">
                  <a16:creationId xmlns:a16="http://schemas.microsoft.com/office/drawing/2014/main" id="{EA6F9F88-1EBB-17D7-6AB8-BCCF5487679A}"/>
                </a:ext>
              </a:extLst>
            </p:cNvPr>
            <p:cNvSpPr>
              <a:spLocks noChangeAspect="1" noChangeShapeType="1"/>
            </p:cNvSpPr>
            <p:nvPr/>
          </p:nvSpPr>
          <p:spPr bwMode="auto">
            <a:xfrm>
              <a:off x="10820400" y="35179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67" name="Line 11">
              <a:extLst>
                <a:ext uri="{FF2B5EF4-FFF2-40B4-BE49-F238E27FC236}">
                  <a16:creationId xmlns:a16="http://schemas.microsoft.com/office/drawing/2014/main" id="{1AA8B461-08E2-9EDB-C4D1-E8DB5DE19F43}"/>
                </a:ext>
              </a:extLst>
            </p:cNvPr>
            <p:cNvSpPr>
              <a:spLocks noChangeAspect="1" noChangeShapeType="1"/>
            </p:cNvSpPr>
            <p:nvPr/>
          </p:nvSpPr>
          <p:spPr bwMode="auto">
            <a:xfrm>
              <a:off x="10820400" y="35941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grpSp>
        <p:nvGrpSpPr>
          <p:cNvPr id="69" name="Group 222">
            <a:extLst>
              <a:ext uri="{FF2B5EF4-FFF2-40B4-BE49-F238E27FC236}">
                <a16:creationId xmlns:a16="http://schemas.microsoft.com/office/drawing/2014/main" id="{FEE19CC5-329D-DAB4-96CF-67DBD73D55C3}"/>
              </a:ext>
            </a:extLst>
          </p:cNvPr>
          <p:cNvGrpSpPr>
            <a:grpSpLocks/>
          </p:cNvGrpSpPr>
          <p:nvPr/>
        </p:nvGrpSpPr>
        <p:grpSpPr bwMode="auto">
          <a:xfrm>
            <a:off x="7988304" y="5447248"/>
            <a:ext cx="304800" cy="381000"/>
            <a:chOff x="4272" y="3072"/>
            <a:chExt cx="192" cy="240"/>
          </a:xfrm>
        </p:grpSpPr>
        <p:sp>
          <p:nvSpPr>
            <p:cNvPr id="70" name="Line 99">
              <a:extLst>
                <a:ext uri="{FF2B5EF4-FFF2-40B4-BE49-F238E27FC236}">
                  <a16:creationId xmlns:a16="http://schemas.microsoft.com/office/drawing/2014/main" id="{87C10C15-CDFA-8799-CCA6-2AA4C3F4FB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71" name="Line 100">
              <a:extLst>
                <a:ext uri="{FF2B5EF4-FFF2-40B4-BE49-F238E27FC236}">
                  <a16:creationId xmlns:a16="http://schemas.microsoft.com/office/drawing/2014/main" id="{61FF55C6-2114-39DF-FC2E-2685D26777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72" name="Line 101">
              <a:extLst>
                <a:ext uri="{FF2B5EF4-FFF2-40B4-BE49-F238E27FC236}">
                  <a16:creationId xmlns:a16="http://schemas.microsoft.com/office/drawing/2014/main" id="{8BE01CB8-AF00-6689-868B-FF06A8E025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88" name="Line 102">
              <a:extLst>
                <a:ext uri="{FF2B5EF4-FFF2-40B4-BE49-F238E27FC236}">
                  <a16:creationId xmlns:a16="http://schemas.microsoft.com/office/drawing/2014/main" id="{3A5C2CD4-79E3-F7E1-5A39-12367CF6342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97" name="Line 103">
              <a:extLst>
                <a:ext uri="{FF2B5EF4-FFF2-40B4-BE49-F238E27FC236}">
                  <a16:creationId xmlns:a16="http://schemas.microsoft.com/office/drawing/2014/main" id="{7F933F96-5707-F820-FA8B-6619F79C2D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98" name="Line 104">
              <a:extLst>
                <a:ext uri="{FF2B5EF4-FFF2-40B4-BE49-F238E27FC236}">
                  <a16:creationId xmlns:a16="http://schemas.microsoft.com/office/drawing/2014/main" id="{E8DC5FC4-52A4-F716-9E9E-1EF5A49D9B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cxnSp>
        <p:nvCxnSpPr>
          <p:cNvPr id="100" name="Straight Connector 99">
            <a:extLst>
              <a:ext uri="{FF2B5EF4-FFF2-40B4-BE49-F238E27FC236}">
                <a16:creationId xmlns:a16="http://schemas.microsoft.com/office/drawing/2014/main" id="{6B9DCA29-3060-415E-D596-1A06E4076567}"/>
              </a:ext>
            </a:extLst>
          </p:cNvPr>
          <p:cNvCxnSpPr>
            <a:cxnSpLocks/>
          </p:cNvCxnSpPr>
          <p:nvPr/>
        </p:nvCxnSpPr>
        <p:spPr>
          <a:xfrm>
            <a:off x="7022358" y="15498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4E10A0D3-EE80-7266-89E9-C7D5EF1DE343}"/>
              </a:ext>
            </a:extLst>
          </p:cNvPr>
          <p:cNvSpPr/>
          <p:nvPr/>
        </p:nvSpPr>
        <p:spPr>
          <a:xfrm>
            <a:off x="7352789"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6E2B7D72-6E31-133E-C2A6-6427E70E807B}"/>
              </a:ext>
            </a:extLst>
          </p:cNvPr>
          <p:cNvSpPr/>
          <p:nvPr/>
        </p:nvSpPr>
        <p:spPr>
          <a:xfrm>
            <a:off x="7340597" y="243903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4592484A-CD7A-1BE4-282F-C55816373660}"/>
              </a:ext>
            </a:extLst>
          </p:cNvPr>
          <p:cNvSpPr txBox="1"/>
          <p:nvPr/>
        </p:nvSpPr>
        <p:spPr>
          <a:xfrm>
            <a:off x="7577004" y="1827695"/>
            <a:ext cx="716104" cy="369332"/>
          </a:xfrm>
          <a:prstGeom prst="rect">
            <a:avLst/>
          </a:prstGeom>
          <a:noFill/>
        </p:spPr>
        <p:txBody>
          <a:bodyPr wrap="square" rtlCol="0">
            <a:spAutoFit/>
          </a:bodyPr>
          <a:lstStyle/>
          <a:p>
            <a:r>
              <a:rPr lang="en-US" dirty="0"/>
              <a:t>R1</a:t>
            </a:r>
          </a:p>
        </p:txBody>
      </p:sp>
      <p:sp>
        <p:nvSpPr>
          <p:cNvPr id="110" name="Freeform 12">
            <a:extLst>
              <a:ext uri="{FF2B5EF4-FFF2-40B4-BE49-F238E27FC236}">
                <a16:creationId xmlns:a16="http://schemas.microsoft.com/office/drawing/2014/main" id="{B55C1711-D6E8-ED1A-46C3-216D400289AB}"/>
              </a:ext>
            </a:extLst>
          </p:cNvPr>
          <p:cNvSpPr>
            <a:spLocks noChangeAspect="1"/>
          </p:cNvSpPr>
          <p:nvPr/>
        </p:nvSpPr>
        <p:spPr bwMode="auto">
          <a:xfrm>
            <a:off x="7315200" y="16891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solidFill>
            <a:schemeClr val="bg1"/>
          </a:solidFill>
          <a:ln w="25400">
            <a:solidFill>
              <a:schemeClr val="tx1"/>
            </a:solidFill>
            <a:round/>
            <a:headEnd/>
            <a:tailEnd/>
          </a:ln>
        </p:spPr>
        <p:txBody>
          <a:bodyPr/>
          <a:lstStyle/>
          <a:p>
            <a:endParaRPr lang="en-US">
              <a:solidFill>
                <a:srgbClr val="0070C0"/>
              </a:solidFill>
            </a:endParaRPr>
          </a:p>
        </p:txBody>
      </p:sp>
      <p:cxnSp>
        <p:nvCxnSpPr>
          <p:cNvPr id="111" name="Straight Connector 110">
            <a:extLst>
              <a:ext uri="{FF2B5EF4-FFF2-40B4-BE49-F238E27FC236}">
                <a16:creationId xmlns:a16="http://schemas.microsoft.com/office/drawing/2014/main" id="{77465B83-EA5D-88C0-ED9F-73A7ACC75D4B}"/>
              </a:ext>
            </a:extLst>
          </p:cNvPr>
          <p:cNvCxnSpPr>
            <a:cxnSpLocks/>
          </p:cNvCxnSpPr>
          <p:nvPr/>
        </p:nvCxnSpPr>
        <p:spPr>
          <a:xfrm>
            <a:off x="7397392" y="1509954"/>
            <a:ext cx="0" cy="2818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7A7CC169-7607-C062-E369-4CE698240493}"/>
              </a:ext>
            </a:extLst>
          </p:cNvPr>
          <p:cNvSpPr txBox="1"/>
          <p:nvPr/>
        </p:nvSpPr>
        <p:spPr>
          <a:xfrm>
            <a:off x="7616558" y="4888895"/>
            <a:ext cx="716104" cy="369332"/>
          </a:xfrm>
          <a:prstGeom prst="rect">
            <a:avLst/>
          </a:prstGeom>
          <a:noFill/>
        </p:spPr>
        <p:txBody>
          <a:bodyPr wrap="square" rtlCol="0">
            <a:spAutoFit/>
          </a:bodyPr>
          <a:lstStyle/>
          <a:p>
            <a:r>
              <a:rPr lang="en-US" dirty="0"/>
              <a:t>C1</a:t>
            </a:r>
          </a:p>
        </p:txBody>
      </p:sp>
      <p:cxnSp>
        <p:nvCxnSpPr>
          <p:cNvPr id="115" name="Straight Connector 114">
            <a:extLst>
              <a:ext uri="{FF2B5EF4-FFF2-40B4-BE49-F238E27FC236}">
                <a16:creationId xmlns:a16="http://schemas.microsoft.com/office/drawing/2014/main" id="{126936A1-A0B5-8C1C-6C9E-9210F75A6D6B}"/>
              </a:ext>
            </a:extLst>
          </p:cNvPr>
          <p:cNvCxnSpPr>
            <a:cxnSpLocks/>
          </p:cNvCxnSpPr>
          <p:nvPr/>
        </p:nvCxnSpPr>
        <p:spPr>
          <a:xfrm>
            <a:off x="7400437" y="3274386"/>
            <a:ext cx="0" cy="214878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8" name="Group 222">
            <a:extLst>
              <a:ext uri="{FF2B5EF4-FFF2-40B4-BE49-F238E27FC236}">
                <a16:creationId xmlns:a16="http://schemas.microsoft.com/office/drawing/2014/main" id="{8C7049AB-6284-BE6C-2FAB-DF4668DECE82}"/>
              </a:ext>
            </a:extLst>
          </p:cNvPr>
          <p:cNvGrpSpPr>
            <a:grpSpLocks/>
          </p:cNvGrpSpPr>
          <p:nvPr/>
        </p:nvGrpSpPr>
        <p:grpSpPr bwMode="auto">
          <a:xfrm>
            <a:off x="8051804" y="6082248"/>
            <a:ext cx="304800" cy="381000"/>
            <a:chOff x="4272" y="3072"/>
            <a:chExt cx="192" cy="240"/>
          </a:xfrm>
        </p:grpSpPr>
        <p:sp>
          <p:nvSpPr>
            <p:cNvPr id="119" name="Line 99">
              <a:extLst>
                <a:ext uri="{FF2B5EF4-FFF2-40B4-BE49-F238E27FC236}">
                  <a16:creationId xmlns:a16="http://schemas.microsoft.com/office/drawing/2014/main" id="{FB14AA21-5AAF-124A-BA55-A8ECAEC71A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0" name="Line 100">
              <a:extLst>
                <a:ext uri="{FF2B5EF4-FFF2-40B4-BE49-F238E27FC236}">
                  <a16:creationId xmlns:a16="http://schemas.microsoft.com/office/drawing/2014/main" id="{6E715FA2-AF47-B798-C846-D6E4760651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1" name="Line 101">
              <a:extLst>
                <a:ext uri="{FF2B5EF4-FFF2-40B4-BE49-F238E27FC236}">
                  <a16:creationId xmlns:a16="http://schemas.microsoft.com/office/drawing/2014/main" id="{C2786C2B-F9AE-953F-3DAD-3612E98595B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2" name="Line 102">
              <a:extLst>
                <a:ext uri="{FF2B5EF4-FFF2-40B4-BE49-F238E27FC236}">
                  <a16:creationId xmlns:a16="http://schemas.microsoft.com/office/drawing/2014/main" id="{04D6522E-019B-0BC2-4B56-8ECC0541AD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3" name="Line 103">
              <a:extLst>
                <a:ext uri="{FF2B5EF4-FFF2-40B4-BE49-F238E27FC236}">
                  <a16:creationId xmlns:a16="http://schemas.microsoft.com/office/drawing/2014/main" id="{CD45D20D-4F62-B6D9-C7DB-CD4D24DBDC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4" name="Line 104">
              <a:extLst>
                <a:ext uri="{FF2B5EF4-FFF2-40B4-BE49-F238E27FC236}">
                  <a16:creationId xmlns:a16="http://schemas.microsoft.com/office/drawing/2014/main" id="{E5BC107C-DD6E-43FE-D261-E6DCCE11A02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sp>
        <p:nvSpPr>
          <p:cNvPr id="125" name="TextBox 124">
            <a:extLst>
              <a:ext uri="{FF2B5EF4-FFF2-40B4-BE49-F238E27FC236}">
                <a16:creationId xmlns:a16="http://schemas.microsoft.com/office/drawing/2014/main" id="{0C756E98-87F9-9DC7-9C5F-289D4BE2AFCC}"/>
              </a:ext>
            </a:extLst>
          </p:cNvPr>
          <p:cNvSpPr txBox="1"/>
          <p:nvPr/>
        </p:nvSpPr>
        <p:spPr>
          <a:xfrm>
            <a:off x="7500800" y="6287908"/>
            <a:ext cx="716104" cy="369332"/>
          </a:xfrm>
          <a:prstGeom prst="rect">
            <a:avLst/>
          </a:prstGeom>
          <a:noFill/>
        </p:spPr>
        <p:txBody>
          <a:bodyPr wrap="square" rtlCol="0">
            <a:spAutoFit/>
          </a:bodyPr>
          <a:lstStyle/>
          <a:p>
            <a:r>
              <a:rPr lang="en-US" dirty="0"/>
              <a:t>C2</a:t>
            </a:r>
          </a:p>
        </p:txBody>
      </p:sp>
      <p:grpSp>
        <p:nvGrpSpPr>
          <p:cNvPr id="126" name="Group 125">
            <a:extLst>
              <a:ext uri="{FF2B5EF4-FFF2-40B4-BE49-F238E27FC236}">
                <a16:creationId xmlns:a16="http://schemas.microsoft.com/office/drawing/2014/main" id="{F2853490-39A0-5955-B4A5-9EC7093B6E93}"/>
              </a:ext>
            </a:extLst>
          </p:cNvPr>
          <p:cNvGrpSpPr/>
          <p:nvPr/>
        </p:nvGrpSpPr>
        <p:grpSpPr>
          <a:xfrm rot="5400000">
            <a:off x="7664600" y="5706778"/>
            <a:ext cx="304800" cy="762000"/>
            <a:chOff x="10820400" y="3175000"/>
            <a:chExt cx="304800" cy="762000"/>
          </a:xfrm>
        </p:grpSpPr>
        <p:sp>
          <p:nvSpPr>
            <p:cNvPr id="127" name="Line 8">
              <a:extLst>
                <a:ext uri="{FF2B5EF4-FFF2-40B4-BE49-F238E27FC236}">
                  <a16:creationId xmlns:a16="http://schemas.microsoft.com/office/drawing/2014/main" id="{C6A0A922-72D2-C566-9510-45AC77E6E601}"/>
                </a:ext>
              </a:extLst>
            </p:cNvPr>
            <p:cNvSpPr>
              <a:spLocks noChangeAspect="1" noChangeShapeType="1"/>
            </p:cNvSpPr>
            <p:nvPr/>
          </p:nvSpPr>
          <p:spPr bwMode="auto">
            <a:xfrm>
              <a:off x="10972800" y="31750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8" name="Line 9">
              <a:extLst>
                <a:ext uri="{FF2B5EF4-FFF2-40B4-BE49-F238E27FC236}">
                  <a16:creationId xmlns:a16="http://schemas.microsoft.com/office/drawing/2014/main" id="{91F7BFAF-DC6A-2C63-971F-2C17B7F702BF}"/>
                </a:ext>
              </a:extLst>
            </p:cNvPr>
            <p:cNvSpPr>
              <a:spLocks noChangeAspect="1" noChangeShapeType="1"/>
            </p:cNvSpPr>
            <p:nvPr/>
          </p:nvSpPr>
          <p:spPr bwMode="auto">
            <a:xfrm>
              <a:off x="10972800" y="35941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9" name="Line 10">
              <a:extLst>
                <a:ext uri="{FF2B5EF4-FFF2-40B4-BE49-F238E27FC236}">
                  <a16:creationId xmlns:a16="http://schemas.microsoft.com/office/drawing/2014/main" id="{F5831EC4-3006-04DE-3BA7-0D8622221428}"/>
                </a:ext>
              </a:extLst>
            </p:cNvPr>
            <p:cNvSpPr>
              <a:spLocks noChangeAspect="1" noChangeShapeType="1"/>
            </p:cNvSpPr>
            <p:nvPr/>
          </p:nvSpPr>
          <p:spPr bwMode="auto">
            <a:xfrm>
              <a:off x="10820400" y="35179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30" name="Line 11">
              <a:extLst>
                <a:ext uri="{FF2B5EF4-FFF2-40B4-BE49-F238E27FC236}">
                  <a16:creationId xmlns:a16="http://schemas.microsoft.com/office/drawing/2014/main" id="{576F82C6-3673-8713-F475-3F0363C56B32}"/>
                </a:ext>
              </a:extLst>
            </p:cNvPr>
            <p:cNvSpPr>
              <a:spLocks noChangeAspect="1" noChangeShapeType="1"/>
            </p:cNvSpPr>
            <p:nvPr/>
          </p:nvSpPr>
          <p:spPr bwMode="auto">
            <a:xfrm>
              <a:off x="10820400" y="35941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cxnSp>
        <p:nvCxnSpPr>
          <p:cNvPr id="131" name="Straight Connector 130">
            <a:extLst>
              <a:ext uri="{FF2B5EF4-FFF2-40B4-BE49-F238E27FC236}">
                <a16:creationId xmlns:a16="http://schemas.microsoft.com/office/drawing/2014/main" id="{58FF9A99-69F6-65ED-BFAA-8F9D820D826E}"/>
              </a:ext>
            </a:extLst>
          </p:cNvPr>
          <p:cNvCxnSpPr>
            <a:cxnSpLocks/>
          </p:cNvCxnSpPr>
          <p:nvPr/>
        </p:nvCxnSpPr>
        <p:spPr>
          <a:xfrm>
            <a:off x="2049168" y="5277075"/>
            <a:ext cx="24512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87420390-D33A-6FBB-4F1F-8BE734DFBC5A}"/>
              </a:ext>
            </a:extLst>
          </p:cNvPr>
          <p:cNvSpPr txBox="1"/>
          <p:nvPr/>
        </p:nvSpPr>
        <p:spPr>
          <a:xfrm>
            <a:off x="1997790" y="5281711"/>
            <a:ext cx="554914" cy="369332"/>
          </a:xfrm>
          <a:prstGeom prst="rect">
            <a:avLst/>
          </a:prstGeom>
          <a:noFill/>
        </p:spPr>
        <p:txBody>
          <a:bodyPr wrap="square" rtlCol="0">
            <a:spAutoFit/>
          </a:bodyPr>
          <a:lstStyle/>
          <a:p>
            <a:r>
              <a:rPr lang="en-US" dirty="0"/>
              <a:t>4, +</a:t>
            </a:r>
          </a:p>
        </p:txBody>
      </p:sp>
      <p:sp>
        <p:nvSpPr>
          <p:cNvPr id="135" name="Oval 134">
            <a:extLst>
              <a:ext uri="{FF2B5EF4-FFF2-40B4-BE49-F238E27FC236}">
                <a16:creationId xmlns:a16="http://schemas.microsoft.com/office/drawing/2014/main" id="{098B8D4D-0CA9-B129-FD59-FC274823BB58}"/>
              </a:ext>
            </a:extLst>
          </p:cNvPr>
          <p:cNvSpPr/>
          <p:nvPr/>
        </p:nvSpPr>
        <p:spPr>
          <a:xfrm>
            <a:off x="2023768" y="52310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12">
            <a:extLst>
              <a:ext uri="{FF2B5EF4-FFF2-40B4-BE49-F238E27FC236}">
                <a16:creationId xmlns:a16="http://schemas.microsoft.com/office/drawing/2014/main" id="{EA06333B-AB37-85CB-AA4D-70D299166100}"/>
              </a:ext>
            </a:extLst>
          </p:cNvPr>
          <p:cNvSpPr>
            <a:spLocks noChangeAspect="1"/>
          </p:cNvSpPr>
          <p:nvPr/>
        </p:nvSpPr>
        <p:spPr bwMode="auto">
          <a:xfrm>
            <a:off x="7321296" y="25242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solidFill>
            <a:schemeClr val="bg1"/>
          </a:solidFill>
          <a:ln w="25400">
            <a:solidFill>
              <a:schemeClr val="tx1"/>
            </a:solidFill>
            <a:round/>
            <a:headEnd/>
            <a:tailEnd/>
          </a:ln>
        </p:spPr>
        <p:txBody>
          <a:bodyPr/>
          <a:lstStyle/>
          <a:p>
            <a:endParaRPr lang="en-US">
              <a:solidFill>
                <a:srgbClr val="0070C0"/>
              </a:solidFill>
            </a:endParaRPr>
          </a:p>
        </p:txBody>
      </p:sp>
      <p:sp>
        <p:nvSpPr>
          <p:cNvPr id="139" name="TextBox 138">
            <a:extLst>
              <a:ext uri="{FF2B5EF4-FFF2-40B4-BE49-F238E27FC236}">
                <a16:creationId xmlns:a16="http://schemas.microsoft.com/office/drawing/2014/main" id="{5B9AD491-406C-1E52-B154-9A043E1D4E75}"/>
              </a:ext>
            </a:extLst>
          </p:cNvPr>
          <p:cNvSpPr txBox="1"/>
          <p:nvPr/>
        </p:nvSpPr>
        <p:spPr>
          <a:xfrm>
            <a:off x="7579548" y="2674255"/>
            <a:ext cx="716104" cy="369332"/>
          </a:xfrm>
          <a:prstGeom prst="rect">
            <a:avLst/>
          </a:prstGeom>
          <a:noFill/>
        </p:spPr>
        <p:txBody>
          <a:bodyPr wrap="square" rtlCol="0">
            <a:spAutoFit/>
          </a:bodyPr>
          <a:lstStyle/>
          <a:p>
            <a:r>
              <a:rPr lang="en-US" dirty="0"/>
              <a:t>R2</a:t>
            </a:r>
          </a:p>
        </p:txBody>
      </p:sp>
      <p:cxnSp>
        <p:nvCxnSpPr>
          <p:cNvPr id="140" name="Straight Connector 139">
            <a:extLst>
              <a:ext uri="{FF2B5EF4-FFF2-40B4-BE49-F238E27FC236}">
                <a16:creationId xmlns:a16="http://schemas.microsoft.com/office/drawing/2014/main" id="{109D07B2-37BA-C544-F180-897BA47FC150}"/>
              </a:ext>
            </a:extLst>
          </p:cNvPr>
          <p:cNvCxnSpPr>
            <a:cxnSpLocks/>
          </p:cNvCxnSpPr>
          <p:nvPr/>
        </p:nvCxnSpPr>
        <p:spPr>
          <a:xfrm>
            <a:off x="2638048" y="5172362"/>
            <a:ext cx="4754880" cy="297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DD7B476-EB81-59AD-B4B2-34999094DFA4}"/>
              </a:ext>
            </a:extLst>
          </p:cNvPr>
          <p:cNvCxnSpPr>
            <a:cxnSpLocks/>
          </p:cNvCxnSpPr>
          <p:nvPr/>
        </p:nvCxnSpPr>
        <p:spPr>
          <a:xfrm>
            <a:off x="2628637" y="4160058"/>
            <a:ext cx="5877" cy="10244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686AD087-FF5E-DD30-202D-DA02B6A578F4}"/>
              </a:ext>
            </a:extLst>
          </p:cNvPr>
          <p:cNvSpPr/>
          <p:nvPr/>
        </p:nvSpPr>
        <p:spPr>
          <a:xfrm>
            <a:off x="7349233" y="515175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01667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dirty="0">
                <a:latin typeface="Arial" panose="020B0604020202020204" pitchFamily="34" charset="0"/>
                <a:cs typeface="Arial" panose="020B0604020202020204" pitchFamily="34" charset="0"/>
              </a:rPr>
              <a:t>Using the 555 to generate a clock</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102</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593186" y="1764050"/>
                <a:ext cx="6859584" cy="3705310"/>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use the 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a:t>
                </a:r>
              </a:p>
              <a:p>
                <a:pPr marL="342900"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r>
                      <a:rPr lang="en-US" sz="2000" i="1">
                        <a:latin typeface="Cambria Math" panose="02040503050406030204" pitchFamily="18" charset="0"/>
                      </a:rPr>
                      <m:t>𝐶</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e>
                    </m:d>
                  </m:oMath>
                </a14:m>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sz="2000" i="1">
                        <a:latin typeface="Cambria Math" panose="02040503050406030204" pitchFamily="18" charset="0"/>
                      </a:rPr>
                      <m:t>𝑑𝑢𝑡𝑦</m:t>
                    </m:r>
                    <m:r>
                      <a:rPr lang="en-US" sz="2000">
                        <a:latin typeface="Cambria Math" panose="02040503050406030204" pitchFamily="18" charset="0"/>
                      </a:rPr>
                      <m:t>−</m:t>
                    </m:r>
                    <m:r>
                      <m:rPr>
                        <m:sty m:val="p"/>
                      </m:rPr>
                      <a:rPr lang="en-US" sz="2000">
                        <a:latin typeface="Cambria Math" panose="02040503050406030204" pitchFamily="18" charset="0"/>
                      </a:rPr>
                      <m:t>cycle</m:t>
                    </m:r>
                    <m:r>
                      <a:rPr lang="en-US" sz="200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2</m:t>
                            </m:r>
                            <m:r>
                              <a:rPr lang="en-US" sz="2000" i="1">
                                <a:latin typeface="Cambria Math" panose="02040503050406030204" pitchFamily="18" charset="0"/>
                              </a:rPr>
                              <m:t>𝑅</m:t>
                            </m:r>
                          </m:e>
                          <m:sub>
                            <m:r>
                              <a:rPr lang="en-US" sz="2000" i="1">
                                <a:latin typeface="Cambria Math" panose="02040503050406030204" pitchFamily="18" charset="0"/>
                              </a:rPr>
                              <m:t>2</m:t>
                            </m:r>
                          </m:sub>
                        </m:sSub>
                      </m:den>
                    </m:f>
                  </m:oMath>
                </a14:m>
                <a:endParaRPr lang="en-US" sz="20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a:t>
                </a:r>
                <a:r>
                  <a:rPr lang="en-US" sz="2000" baseline="-25000" dirty="0">
                    <a:latin typeface="Arial" panose="020B0604020202020204" pitchFamily="34" charset="0"/>
                    <a:cs typeface="Arial" panose="020B0604020202020204" pitchFamily="34" charset="0"/>
                  </a:rPr>
                  <a:t>1 </a:t>
                </a:r>
                <a:r>
                  <a:rPr lang="en-US" sz="2000" dirty="0">
                    <a:latin typeface="Arial" panose="020B0604020202020204" pitchFamily="34" charset="0"/>
                    <a:cs typeface="Arial" panose="020B0604020202020204" pitchFamily="34" charset="0"/>
                  </a:rPr>
                  <a:t>= R</a:t>
                </a:r>
                <a:r>
                  <a:rPr lang="en-US" sz="2000" baseline="-25000" dirty="0">
                    <a:latin typeface="Arial" panose="020B0604020202020204" pitchFamily="34" charset="0"/>
                    <a:cs typeface="Arial" panose="020B0604020202020204" pitchFamily="34" charset="0"/>
                  </a:rPr>
                  <a:t>2 </a:t>
                </a:r>
                <a:r>
                  <a:rPr lang="en-US" sz="2000" dirty="0">
                    <a:latin typeface="Arial" panose="020B0604020202020204" pitchFamily="34" charset="0"/>
                    <a:cs typeface="Arial" panose="020B0604020202020204" pitchFamily="34" charset="0"/>
                  </a:rPr>
                  <a:t>= 10K</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10</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Freq: ∼50/sec</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𝜇</m:t>
                    </m:r>
                    <m:r>
                      <a:rPr lang="en-US" sz="2000" i="1">
                        <a:latin typeface="Cambria Math" panose="02040503050406030204" pitchFamily="18" charset="0"/>
                        <a:ea typeface="Cambria Math" panose="02040503050406030204" pitchFamily="18" charset="0"/>
                        <a:cs typeface="Arial" panose="020B0604020202020204" pitchFamily="34" charset="0"/>
                      </a:rPr>
                      <m:t>𝐹</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what happens to the frequency</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593186" y="1764050"/>
                <a:ext cx="6859584" cy="3705310"/>
              </a:xfrm>
              <a:prstGeom prst="rect">
                <a:avLst/>
              </a:prstGeom>
              <a:blipFill>
                <a:blip r:embed="rId3"/>
                <a:stretch>
                  <a:fillRect l="-738" t="-683"/>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B0D94387-4696-2949-B7D3-F3E4D0A29F46}"/>
              </a:ext>
            </a:extLst>
          </p:cNvPr>
          <p:cNvGrpSpPr/>
          <p:nvPr/>
        </p:nvGrpSpPr>
        <p:grpSpPr>
          <a:xfrm>
            <a:off x="7430438" y="1755148"/>
            <a:ext cx="4472093" cy="4157119"/>
            <a:chOff x="7430438" y="1755148"/>
            <a:chExt cx="4472093" cy="4157119"/>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8079171" y="1769929"/>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7928764" y="5007001"/>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7237557" y="4163880"/>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9254235" y="2256155"/>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9514933" y="2934139"/>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10003395" y="3766011"/>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10155795" y="3337841"/>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10007159" y="3437658"/>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10003395" y="2764250"/>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10003395" y="2275136"/>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9226881" y="3773271"/>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9230645" y="3335396"/>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9337620" y="2675938"/>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9226881" y="2282396"/>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10276493" y="2910884"/>
              <a:ext cx="128016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5" name="Oval 264">
              <a:extLst>
                <a:ext uri="{FF2B5EF4-FFF2-40B4-BE49-F238E27FC236}">
                  <a16:creationId xmlns:a16="http://schemas.microsoft.com/office/drawing/2014/main" id="{D79E2EF2-7BD6-4844-9472-B2DA70153AFB}"/>
                </a:ext>
              </a:extLst>
            </p:cNvPr>
            <p:cNvSpPr/>
            <p:nvPr/>
          </p:nvSpPr>
          <p:spPr>
            <a:xfrm>
              <a:off x="11453752" y="28548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6" name="TextBox 265">
              <a:extLst>
                <a:ext uri="{FF2B5EF4-FFF2-40B4-BE49-F238E27FC236}">
                  <a16:creationId xmlns:a16="http://schemas.microsoft.com/office/drawing/2014/main" id="{62E11A25-91A5-F943-AAF1-8E5A134C3217}"/>
                </a:ext>
              </a:extLst>
            </p:cNvPr>
            <p:cNvSpPr txBox="1"/>
            <p:nvPr/>
          </p:nvSpPr>
          <p:spPr>
            <a:xfrm>
              <a:off x="11339823" y="2474428"/>
              <a:ext cx="562708" cy="307777"/>
            </a:xfrm>
            <a:prstGeom prst="rect">
              <a:avLst/>
            </a:prstGeom>
            <a:noFill/>
          </p:spPr>
          <p:txBody>
            <a:bodyPr wrap="square" rtlCol="0">
              <a:spAutoFit/>
            </a:bodyPr>
            <a:lstStyle/>
            <a:p>
              <a:r>
                <a:rPr lang="en-US" sz="140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10577692" y="3928664"/>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7529821" y="5125517"/>
              <a:ext cx="562708" cy="307777"/>
            </a:xfrm>
            <a:prstGeom prst="rect">
              <a:avLst/>
            </a:prstGeom>
            <a:noFill/>
          </p:spPr>
          <p:txBody>
            <a:bodyPr wrap="square" rtlCol="0">
              <a:spAutoFit/>
            </a:bodyPr>
            <a:lstStyle/>
            <a:p>
              <a:r>
                <a:rPr lang="en-US" sz="1400"/>
                <a:t>9V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8089607" y="3947957"/>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8627249" y="3444736"/>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8634509" y="2958510"/>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8785113" y="347546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8688778" y="34136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935421" y="5531267"/>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8087902" y="1755148"/>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8700330" y="2961521"/>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8679863" y="29070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9296790" y="3002336"/>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10265571" y="244495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10726894" y="1764050"/>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8257451" y="2412224"/>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881744" y="2191196"/>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8401048" y="241543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8749458" y="2727297"/>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8686357" y="23671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8774124" y="2625178"/>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8594871" y="2441997"/>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8835915" y="1806350"/>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8672653" y="39102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10669173" y="239767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9198254" y="291937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8265821" y="3501017"/>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8265821" y="3065859"/>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10264719" y="3913475"/>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10669170" y="38652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10198497" y="339425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4229875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dirty="0">
                <a:latin typeface="Arial" panose="020B0604020202020204" pitchFamily="34" charset="0"/>
                <a:cs typeface="Arial" panose="020B0604020202020204" pitchFamily="34" charset="0"/>
              </a:rPr>
              <a:t>Using the 555 to clock a counter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103</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616042" y="1386105"/>
                <a:ext cx="5479958"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 used as counter</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Same passive values as previously</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𝑅</m:t>
                    </m:r>
                  </m:oMath>
                </a14:m>
                <a:endParaRPr lang="en-US" sz="20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616042" y="1386105"/>
                <a:ext cx="5479958" cy="1015663"/>
              </a:xfrm>
              <a:prstGeom prst="rect">
                <a:avLst/>
              </a:prstGeom>
              <a:blipFill>
                <a:blip r:embed="rId3"/>
                <a:stretch>
                  <a:fillRect l="-924" t="-2439" b="-6098"/>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6DCAFE33-31EE-8343-9C98-C36D05BAA033}"/>
              </a:ext>
            </a:extLst>
          </p:cNvPr>
          <p:cNvGrpSpPr/>
          <p:nvPr/>
        </p:nvGrpSpPr>
        <p:grpSpPr>
          <a:xfrm>
            <a:off x="1672607" y="1846777"/>
            <a:ext cx="9598117" cy="4598482"/>
            <a:chOff x="1059138" y="1800477"/>
            <a:chExt cx="9598117" cy="4598482"/>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1707871" y="2256621"/>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1554291" y="5493693"/>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866257" y="4650572"/>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2882935" y="2742847"/>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3143633" y="3420831"/>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3632095" y="4252703"/>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3784495" y="3824533"/>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3635859" y="3924350"/>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3632095" y="3250942"/>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3632095" y="2761828"/>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2855581" y="4259963"/>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2859345" y="3822088"/>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2966320" y="3162630"/>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2855581" y="2769088"/>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flipV="1">
              <a:off x="3905192" y="3361996"/>
              <a:ext cx="8321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4206392" y="4415356"/>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1158521" y="5612209"/>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1718307" y="4434649"/>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2255949" y="3931428"/>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2263209" y="3445202"/>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2413813" y="396215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2317478" y="39003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1562633" y="6017959"/>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1716602" y="2241840"/>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2329030" y="3448213"/>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2308563" y="33937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2925490" y="3489028"/>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3894271" y="293164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4355594" y="2250742"/>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1886151" y="2898916"/>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2510444" y="2681303"/>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2029748" y="290212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2378158" y="3213989"/>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2315057" y="285380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2402824" y="3111870"/>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2223571" y="2928689"/>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2464615" y="2293042"/>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2301353" y="43969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4297873" y="288436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2826954" y="34060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1894521" y="3987709"/>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1894521" y="3552551"/>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3893419" y="4400167"/>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4297870" y="43519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3827197" y="388095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2" name="Rectangle 101">
              <a:extLst>
                <a:ext uri="{FF2B5EF4-FFF2-40B4-BE49-F238E27FC236}">
                  <a16:creationId xmlns:a16="http://schemas.microsoft.com/office/drawing/2014/main" id="{ED4C6A42-D0DF-504C-9118-4A1BFF58B191}"/>
                </a:ext>
              </a:extLst>
            </p:cNvPr>
            <p:cNvSpPr/>
            <p:nvPr/>
          </p:nvSpPr>
          <p:spPr>
            <a:xfrm>
              <a:off x="7253373" y="1990518"/>
              <a:ext cx="1580903" cy="3136725"/>
            </a:xfrm>
            <a:prstGeom prst="rect">
              <a:avLst/>
            </a:prstGeom>
            <a:solidFill>
              <a:schemeClr val="bg1"/>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14432426-91CC-9947-B919-91322CCCC7B9}"/>
                </a:ext>
              </a:extLst>
            </p:cNvPr>
            <p:cNvSpPr txBox="1"/>
            <p:nvPr/>
          </p:nvSpPr>
          <p:spPr>
            <a:xfrm>
              <a:off x="7495435" y="3396249"/>
              <a:ext cx="977619" cy="338554"/>
            </a:xfrm>
            <a:prstGeom prst="rect">
              <a:avLst/>
            </a:prstGeom>
            <a:noFill/>
          </p:spPr>
          <p:txBody>
            <a:bodyPr wrap="square" rtlCol="0">
              <a:spAutoFit/>
            </a:bodyPr>
            <a:lstStyle/>
            <a:p>
              <a:r>
                <a:rPr lang="en-US" sz="1600"/>
                <a:t>CD4029</a:t>
              </a:r>
              <a:endParaRPr lang="en-US" sz="1400"/>
            </a:p>
          </p:txBody>
        </p:sp>
        <p:sp>
          <p:nvSpPr>
            <p:cNvPr id="105" name="TextBox 104">
              <a:extLst>
                <a:ext uri="{FF2B5EF4-FFF2-40B4-BE49-F238E27FC236}">
                  <a16:creationId xmlns:a16="http://schemas.microsoft.com/office/drawing/2014/main" id="{08B21029-8B73-0746-9708-163796C20682}"/>
                </a:ext>
              </a:extLst>
            </p:cNvPr>
            <p:cNvSpPr txBox="1"/>
            <p:nvPr/>
          </p:nvSpPr>
          <p:spPr>
            <a:xfrm>
              <a:off x="8109949" y="4752112"/>
              <a:ext cx="736680" cy="307777"/>
            </a:xfrm>
            <a:prstGeom prst="rect">
              <a:avLst/>
            </a:prstGeom>
            <a:noFill/>
          </p:spPr>
          <p:txBody>
            <a:bodyPr wrap="square" rtlCol="0">
              <a:spAutoFit/>
            </a:bodyPr>
            <a:lstStyle/>
            <a:p>
              <a:pPr algn="r"/>
              <a:r>
                <a:rPr lang="en-US" sz="1400"/>
                <a:t>1</a:t>
              </a:r>
            </a:p>
          </p:txBody>
        </p:sp>
        <p:sp>
          <p:nvSpPr>
            <p:cNvPr id="106" name="TextBox 105">
              <a:extLst>
                <a:ext uri="{FF2B5EF4-FFF2-40B4-BE49-F238E27FC236}">
                  <a16:creationId xmlns:a16="http://schemas.microsoft.com/office/drawing/2014/main" id="{4465571E-90D3-A34E-922A-7258B17E07B2}"/>
                </a:ext>
              </a:extLst>
            </p:cNvPr>
            <p:cNvSpPr txBox="1"/>
            <p:nvPr/>
          </p:nvSpPr>
          <p:spPr>
            <a:xfrm>
              <a:off x="7270033" y="2050278"/>
              <a:ext cx="736680" cy="307777"/>
            </a:xfrm>
            <a:prstGeom prst="rect">
              <a:avLst/>
            </a:prstGeom>
            <a:noFill/>
          </p:spPr>
          <p:txBody>
            <a:bodyPr wrap="square" rtlCol="0">
              <a:spAutoFit/>
            </a:bodyPr>
            <a:lstStyle/>
            <a:p>
              <a:r>
                <a:rPr lang="en-US" sz="1400"/>
                <a:t>9 EN</a:t>
              </a:r>
            </a:p>
          </p:txBody>
        </p:sp>
        <p:sp>
          <p:nvSpPr>
            <p:cNvPr id="107" name="TextBox 106">
              <a:extLst>
                <a:ext uri="{FF2B5EF4-FFF2-40B4-BE49-F238E27FC236}">
                  <a16:creationId xmlns:a16="http://schemas.microsoft.com/office/drawing/2014/main" id="{1A712683-112F-3A42-8971-C5C1189720E4}"/>
                </a:ext>
              </a:extLst>
            </p:cNvPr>
            <p:cNvSpPr txBox="1"/>
            <p:nvPr/>
          </p:nvSpPr>
          <p:spPr>
            <a:xfrm>
              <a:off x="7255285" y="4719733"/>
              <a:ext cx="816998" cy="307777"/>
            </a:xfrm>
            <a:prstGeom prst="rect">
              <a:avLst/>
            </a:prstGeom>
            <a:noFill/>
          </p:spPr>
          <p:txBody>
            <a:bodyPr wrap="square" rtlCol="0">
              <a:spAutoFit/>
            </a:bodyPr>
            <a:lstStyle/>
            <a:p>
              <a:r>
                <a:rPr lang="en-US" sz="1400" dirty="0"/>
                <a:t>16 Vcc</a:t>
              </a:r>
            </a:p>
          </p:txBody>
        </p:sp>
        <p:sp>
          <p:nvSpPr>
            <p:cNvPr id="109" name="TextBox 108">
              <a:extLst>
                <a:ext uri="{FF2B5EF4-FFF2-40B4-BE49-F238E27FC236}">
                  <a16:creationId xmlns:a16="http://schemas.microsoft.com/office/drawing/2014/main" id="{CFC1580B-F552-A74C-8BEE-3071253241C3}"/>
                </a:ext>
              </a:extLst>
            </p:cNvPr>
            <p:cNvSpPr txBox="1"/>
            <p:nvPr/>
          </p:nvSpPr>
          <p:spPr>
            <a:xfrm>
              <a:off x="8070623" y="2028579"/>
              <a:ext cx="736680" cy="307777"/>
            </a:xfrm>
            <a:prstGeom prst="rect">
              <a:avLst/>
            </a:prstGeom>
            <a:noFill/>
          </p:spPr>
          <p:txBody>
            <a:bodyPr wrap="square" rtlCol="0">
              <a:spAutoFit/>
            </a:bodyPr>
            <a:lstStyle/>
            <a:p>
              <a:pPr algn="r"/>
              <a:r>
                <a:rPr lang="en-US" sz="1400"/>
                <a:t>8</a:t>
              </a:r>
            </a:p>
          </p:txBody>
        </p:sp>
        <p:sp>
          <p:nvSpPr>
            <p:cNvPr id="110" name="TextBox 109">
              <a:extLst>
                <a:ext uri="{FF2B5EF4-FFF2-40B4-BE49-F238E27FC236}">
                  <a16:creationId xmlns:a16="http://schemas.microsoft.com/office/drawing/2014/main" id="{6EB792BE-35D9-DD48-9EDE-14149DB8EAD7}"/>
                </a:ext>
              </a:extLst>
            </p:cNvPr>
            <p:cNvSpPr txBox="1"/>
            <p:nvPr/>
          </p:nvSpPr>
          <p:spPr>
            <a:xfrm>
              <a:off x="7260200" y="4386645"/>
              <a:ext cx="816999" cy="307777"/>
            </a:xfrm>
            <a:prstGeom prst="rect">
              <a:avLst/>
            </a:prstGeom>
            <a:noFill/>
          </p:spPr>
          <p:txBody>
            <a:bodyPr wrap="square" rtlCol="0">
              <a:spAutoFit/>
            </a:bodyPr>
            <a:lstStyle/>
            <a:p>
              <a:r>
                <a:rPr lang="en-US" sz="1400"/>
                <a:t>15 CNT</a:t>
              </a:r>
            </a:p>
          </p:txBody>
        </p:sp>
        <p:sp>
          <p:nvSpPr>
            <p:cNvPr id="111" name="TextBox 110">
              <a:extLst>
                <a:ext uri="{FF2B5EF4-FFF2-40B4-BE49-F238E27FC236}">
                  <a16:creationId xmlns:a16="http://schemas.microsoft.com/office/drawing/2014/main" id="{AA4D30E8-6B25-D849-B8A2-DA56D53DA38A}"/>
                </a:ext>
              </a:extLst>
            </p:cNvPr>
            <p:cNvSpPr txBox="1"/>
            <p:nvPr/>
          </p:nvSpPr>
          <p:spPr>
            <a:xfrm>
              <a:off x="7235619" y="3652939"/>
              <a:ext cx="736680" cy="307777"/>
            </a:xfrm>
            <a:prstGeom prst="rect">
              <a:avLst/>
            </a:prstGeom>
            <a:noFill/>
          </p:spPr>
          <p:txBody>
            <a:bodyPr wrap="square" rtlCol="0">
              <a:spAutoFit/>
            </a:bodyPr>
            <a:lstStyle/>
            <a:p>
              <a:r>
                <a:rPr lang="en-US" sz="1400"/>
                <a:t>13 J3</a:t>
              </a:r>
            </a:p>
          </p:txBody>
        </p:sp>
        <p:sp>
          <p:nvSpPr>
            <p:cNvPr id="112" name="TextBox 111">
              <a:extLst>
                <a:ext uri="{FF2B5EF4-FFF2-40B4-BE49-F238E27FC236}">
                  <a16:creationId xmlns:a16="http://schemas.microsoft.com/office/drawing/2014/main" id="{317AC502-54A2-3E40-A4FD-03EAE6C7A6DD}"/>
                </a:ext>
              </a:extLst>
            </p:cNvPr>
            <p:cNvSpPr txBox="1"/>
            <p:nvPr/>
          </p:nvSpPr>
          <p:spPr>
            <a:xfrm>
              <a:off x="7230769" y="2379587"/>
              <a:ext cx="736680" cy="307777"/>
            </a:xfrm>
            <a:prstGeom prst="rect">
              <a:avLst/>
            </a:prstGeom>
            <a:noFill/>
          </p:spPr>
          <p:txBody>
            <a:bodyPr wrap="square" rtlCol="0">
              <a:spAutoFit/>
            </a:bodyPr>
            <a:lstStyle/>
            <a:p>
              <a:r>
                <a:rPr lang="en-US" sz="1400"/>
                <a:t>10 UP</a:t>
              </a:r>
            </a:p>
          </p:txBody>
        </p:sp>
        <p:sp>
          <p:nvSpPr>
            <p:cNvPr id="113" name="TextBox 112">
              <a:extLst>
                <a:ext uri="{FF2B5EF4-FFF2-40B4-BE49-F238E27FC236}">
                  <a16:creationId xmlns:a16="http://schemas.microsoft.com/office/drawing/2014/main" id="{7D4B018A-87BF-BF49-8342-0BE08D6A9B55}"/>
                </a:ext>
              </a:extLst>
            </p:cNvPr>
            <p:cNvSpPr txBox="1"/>
            <p:nvPr/>
          </p:nvSpPr>
          <p:spPr>
            <a:xfrm>
              <a:off x="7235624" y="2768034"/>
              <a:ext cx="736680" cy="307777"/>
            </a:xfrm>
            <a:prstGeom prst="rect">
              <a:avLst/>
            </a:prstGeom>
            <a:noFill/>
          </p:spPr>
          <p:txBody>
            <a:bodyPr wrap="square" rtlCol="0">
              <a:spAutoFit/>
            </a:bodyPr>
            <a:lstStyle/>
            <a:p>
              <a:r>
                <a:rPr lang="en-US" sz="1400"/>
                <a:t>11 Q2</a:t>
              </a:r>
            </a:p>
          </p:txBody>
        </p:sp>
        <p:sp>
          <p:nvSpPr>
            <p:cNvPr id="115" name="TextBox 114">
              <a:extLst>
                <a:ext uri="{FF2B5EF4-FFF2-40B4-BE49-F238E27FC236}">
                  <a16:creationId xmlns:a16="http://schemas.microsoft.com/office/drawing/2014/main" id="{5A387B31-241A-AC4A-A4E9-905E97A3600E}"/>
                </a:ext>
              </a:extLst>
            </p:cNvPr>
            <p:cNvSpPr txBox="1"/>
            <p:nvPr/>
          </p:nvSpPr>
          <p:spPr>
            <a:xfrm>
              <a:off x="7240542" y="3156406"/>
              <a:ext cx="736680" cy="307777"/>
            </a:xfrm>
            <a:prstGeom prst="rect">
              <a:avLst/>
            </a:prstGeom>
            <a:noFill/>
          </p:spPr>
          <p:txBody>
            <a:bodyPr wrap="square" rtlCol="0">
              <a:spAutoFit/>
            </a:bodyPr>
            <a:lstStyle/>
            <a:p>
              <a:r>
                <a:rPr lang="en-US" sz="1400"/>
                <a:t>12 J2</a:t>
              </a:r>
            </a:p>
          </p:txBody>
        </p:sp>
        <p:sp>
          <p:nvSpPr>
            <p:cNvPr id="116" name="TextBox 115">
              <a:extLst>
                <a:ext uri="{FF2B5EF4-FFF2-40B4-BE49-F238E27FC236}">
                  <a16:creationId xmlns:a16="http://schemas.microsoft.com/office/drawing/2014/main" id="{51EDC0F4-F56B-8749-9920-FD9A1B0BB92A}"/>
                </a:ext>
              </a:extLst>
            </p:cNvPr>
            <p:cNvSpPr txBox="1"/>
            <p:nvPr/>
          </p:nvSpPr>
          <p:spPr>
            <a:xfrm>
              <a:off x="7210314" y="3937347"/>
              <a:ext cx="736680" cy="307777"/>
            </a:xfrm>
            <a:prstGeom prst="rect">
              <a:avLst/>
            </a:prstGeom>
            <a:noFill/>
          </p:spPr>
          <p:txBody>
            <a:bodyPr wrap="square" rtlCol="0">
              <a:spAutoFit/>
            </a:bodyPr>
            <a:lstStyle/>
            <a:p>
              <a:r>
                <a:rPr lang="en-US" sz="1400"/>
                <a:t>14 Q3</a:t>
              </a:r>
            </a:p>
          </p:txBody>
        </p:sp>
        <p:cxnSp>
          <p:nvCxnSpPr>
            <p:cNvPr id="117" name="Straight Connector 116">
              <a:extLst>
                <a:ext uri="{FF2B5EF4-FFF2-40B4-BE49-F238E27FC236}">
                  <a16:creationId xmlns:a16="http://schemas.microsoft.com/office/drawing/2014/main" id="{2DC0AAA1-14E8-F241-9B4D-2DCE796E59CE}"/>
                </a:ext>
              </a:extLst>
            </p:cNvPr>
            <p:cNvCxnSpPr>
              <a:cxnSpLocks/>
            </p:cNvCxnSpPr>
            <p:nvPr/>
          </p:nvCxnSpPr>
          <p:spPr>
            <a:xfrm>
              <a:off x="4711082" y="4461214"/>
              <a:ext cx="2535801" cy="137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1135A96C-C25F-9240-9B88-A03346E63C78}"/>
                </a:ext>
              </a:extLst>
            </p:cNvPr>
            <p:cNvCxnSpPr>
              <a:cxnSpLocks/>
            </p:cNvCxnSpPr>
            <p:nvPr/>
          </p:nvCxnSpPr>
          <p:spPr>
            <a:xfrm>
              <a:off x="4716468" y="3367681"/>
              <a:ext cx="0" cy="109728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1E0A9209-2202-0446-B7D7-607C24D7F918}"/>
                </a:ext>
              </a:extLst>
            </p:cNvPr>
            <p:cNvCxnSpPr>
              <a:cxnSpLocks/>
            </p:cNvCxnSpPr>
            <p:nvPr/>
          </p:nvCxnSpPr>
          <p:spPr>
            <a:xfrm>
              <a:off x="6563035" y="4853481"/>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4D7C1D88-D09F-CD4B-BF7B-D7A4D759249B}"/>
                </a:ext>
              </a:extLst>
            </p:cNvPr>
            <p:cNvSpPr txBox="1"/>
            <p:nvPr/>
          </p:nvSpPr>
          <p:spPr>
            <a:xfrm>
              <a:off x="6163138" y="4717474"/>
              <a:ext cx="562708" cy="307777"/>
            </a:xfrm>
            <a:prstGeom prst="rect">
              <a:avLst/>
            </a:prstGeom>
            <a:noFill/>
          </p:spPr>
          <p:txBody>
            <a:bodyPr wrap="square" rtlCol="0">
              <a:spAutoFit/>
            </a:bodyPr>
            <a:lstStyle/>
            <a:p>
              <a:r>
                <a:rPr lang="en-US" sz="1400"/>
                <a:t>5V</a:t>
              </a:r>
            </a:p>
          </p:txBody>
        </p:sp>
        <p:cxnSp>
          <p:nvCxnSpPr>
            <p:cNvPr id="125" name="Straight Connector 124">
              <a:extLst>
                <a:ext uri="{FF2B5EF4-FFF2-40B4-BE49-F238E27FC236}">
                  <a16:creationId xmlns:a16="http://schemas.microsoft.com/office/drawing/2014/main" id="{6BF468B6-1035-F744-9A58-DBFFE0404421}"/>
                </a:ext>
              </a:extLst>
            </p:cNvPr>
            <p:cNvCxnSpPr>
              <a:cxnSpLocks/>
            </p:cNvCxnSpPr>
            <p:nvPr/>
          </p:nvCxnSpPr>
          <p:spPr>
            <a:xfrm>
              <a:off x="6582703" y="2203686"/>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6" name="TextBox 125">
              <a:extLst>
                <a:ext uri="{FF2B5EF4-FFF2-40B4-BE49-F238E27FC236}">
                  <a16:creationId xmlns:a16="http://schemas.microsoft.com/office/drawing/2014/main" id="{0EB7716A-6215-7C46-BE46-221E682297E1}"/>
                </a:ext>
              </a:extLst>
            </p:cNvPr>
            <p:cNvSpPr txBox="1"/>
            <p:nvPr/>
          </p:nvSpPr>
          <p:spPr>
            <a:xfrm>
              <a:off x="6182806" y="2067679"/>
              <a:ext cx="562708" cy="307777"/>
            </a:xfrm>
            <a:prstGeom prst="rect">
              <a:avLst/>
            </a:prstGeom>
            <a:noFill/>
          </p:spPr>
          <p:txBody>
            <a:bodyPr wrap="square" rtlCol="0">
              <a:spAutoFit/>
            </a:bodyPr>
            <a:lstStyle/>
            <a:p>
              <a:r>
                <a:rPr lang="en-US" sz="1400"/>
                <a:t>5V</a:t>
              </a:r>
            </a:p>
          </p:txBody>
        </p:sp>
        <p:cxnSp>
          <p:nvCxnSpPr>
            <p:cNvPr id="127" name="Straight Connector 126">
              <a:extLst>
                <a:ext uri="{FF2B5EF4-FFF2-40B4-BE49-F238E27FC236}">
                  <a16:creationId xmlns:a16="http://schemas.microsoft.com/office/drawing/2014/main" id="{A392B206-0B24-CE4B-AD2D-5ABAA33FD8CE}"/>
                </a:ext>
              </a:extLst>
            </p:cNvPr>
            <p:cNvCxnSpPr>
              <a:cxnSpLocks/>
            </p:cNvCxnSpPr>
            <p:nvPr/>
          </p:nvCxnSpPr>
          <p:spPr>
            <a:xfrm>
              <a:off x="6573111" y="2533062"/>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TextBox 128">
              <a:extLst>
                <a:ext uri="{FF2B5EF4-FFF2-40B4-BE49-F238E27FC236}">
                  <a16:creationId xmlns:a16="http://schemas.microsoft.com/office/drawing/2014/main" id="{F0146E59-8B39-1241-B37D-BA3883966217}"/>
                </a:ext>
              </a:extLst>
            </p:cNvPr>
            <p:cNvSpPr txBox="1"/>
            <p:nvPr/>
          </p:nvSpPr>
          <p:spPr>
            <a:xfrm>
              <a:off x="6158224" y="2397055"/>
              <a:ext cx="562708" cy="307777"/>
            </a:xfrm>
            <a:prstGeom prst="rect">
              <a:avLst/>
            </a:prstGeom>
            <a:noFill/>
          </p:spPr>
          <p:txBody>
            <a:bodyPr wrap="square" rtlCol="0">
              <a:spAutoFit/>
            </a:bodyPr>
            <a:lstStyle/>
            <a:p>
              <a:r>
                <a:rPr lang="en-US" sz="1400"/>
                <a:t>5V</a:t>
              </a:r>
            </a:p>
          </p:txBody>
        </p:sp>
        <p:cxnSp>
          <p:nvCxnSpPr>
            <p:cNvPr id="130" name="Straight Connector 129">
              <a:extLst>
                <a:ext uri="{FF2B5EF4-FFF2-40B4-BE49-F238E27FC236}">
                  <a16:creationId xmlns:a16="http://schemas.microsoft.com/office/drawing/2014/main" id="{C6D21470-7093-EF43-9F1F-7C1FDC72A66E}"/>
                </a:ext>
              </a:extLst>
            </p:cNvPr>
            <p:cNvCxnSpPr>
              <a:cxnSpLocks/>
            </p:cNvCxnSpPr>
            <p:nvPr/>
          </p:nvCxnSpPr>
          <p:spPr>
            <a:xfrm>
              <a:off x="6803926" y="329506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1" name="TextBox 130">
              <a:extLst>
                <a:ext uri="{FF2B5EF4-FFF2-40B4-BE49-F238E27FC236}">
                  <a16:creationId xmlns:a16="http://schemas.microsoft.com/office/drawing/2014/main" id="{F4B5B740-DBBA-3848-A46C-7F0F243BBD82}"/>
                </a:ext>
              </a:extLst>
            </p:cNvPr>
            <p:cNvSpPr txBox="1"/>
            <p:nvPr/>
          </p:nvSpPr>
          <p:spPr>
            <a:xfrm>
              <a:off x="6374533" y="3159061"/>
              <a:ext cx="562708" cy="307777"/>
            </a:xfrm>
            <a:prstGeom prst="rect">
              <a:avLst/>
            </a:prstGeom>
            <a:noFill/>
          </p:spPr>
          <p:txBody>
            <a:bodyPr wrap="square" rtlCol="0">
              <a:spAutoFit/>
            </a:bodyPr>
            <a:lstStyle/>
            <a:p>
              <a:r>
                <a:rPr lang="en-US" sz="1400"/>
                <a:t>NC</a:t>
              </a:r>
            </a:p>
          </p:txBody>
        </p:sp>
        <p:cxnSp>
          <p:nvCxnSpPr>
            <p:cNvPr id="132" name="Straight Connector 131">
              <a:extLst>
                <a:ext uri="{FF2B5EF4-FFF2-40B4-BE49-F238E27FC236}">
                  <a16:creationId xmlns:a16="http://schemas.microsoft.com/office/drawing/2014/main" id="{E0D4E534-2476-D745-B8D2-CE36624A489A}"/>
                </a:ext>
              </a:extLst>
            </p:cNvPr>
            <p:cNvCxnSpPr>
              <a:cxnSpLocks/>
            </p:cNvCxnSpPr>
            <p:nvPr/>
          </p:nvCxnSpPr>
          <p:spPr>
            <a:xfrm>
              <a:off x="6764598" y="3830922"/>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TextBox 132">
              <a:extLst>
                <a:ext uri="{FF2B5EF4-FFF2-40B4-BE49-F238E27FC236}">
                  <a16:creationId xmlns:a16="http://schemas.microsoft.com/office/drawing/2014/main" id="{0A539606-189F-EB40-86BF-D20518FF17C9}"/>
                </a:ext>
              </a:extLst>
            </p:cNvPr>
            <p:cNvSpPr txBox="1"/>
            <p:nvPr/>
          </p:nvSpPr>
          <p:spPr>
            <a:xfrm>
              <a:off x="6335205" y="3694915"/>
              <a:ext cx="562708" cy="307777"/>
            </a:xfrm>
            <a:prstGeom prst="rect">
              <a:avLst/>
            </a:prstGeom>
            <a:noFill/>
          </p:spPr>
          <p:txBody>
            <a:bodyPr wrap="square" rtlCol="0">
              <a:spAutoFit/>
            </a:bodyPr>
            <a:lstStyle/>
            <a:p>
              <a:r>
                <a:rPr lang="en-US" sz="1400"/>
                <a:t>NC</a:t>
              </a:r>
            </a:p>
          </p:txBody>
        </p:sp>
        <p:sp>
          <p:nvSpPr>
            <p:cNvPr id="134" name="TextBox 133">
              <a:extLst>
                <a:ext uri="{FF2B5EF4-FFF2-40B4-BE49-F238E27FC236}">
                  <a16:creationId xmlns:a16="http://schemas.microsoft.com/office/drawing/2014/main" id="{05C501C9-34F9-E74F-B2D0-847718432F3C}"/>
                </a:ext>
              </a:extLst>
            </p:cNvPr>
            <p:cNvSpPr txBox="1"/>
            <p:nvPr/>
          </p:nvSpPr>
          <p:spPr>
            <a:xfrm>
              <a:off x="8100121" y="4358822"/>
              <a:ext cx="736680" cy="307777"/>
            </a:xfrm>
            <a:prstGeom prst="rect">
              <a:avLst/>
            </a:prstGeom>
            <a:noFill/>
          </p:spPr>
          <p:txBody>
            <a:bodyPr wrap="square" rtlCol="0">
              <a:spAutoFit/>
            </a:bodyPr>
            <a:lstStyle/>
            <a:p>
              <a:pPr algn="r"/>
              <a:r>
                <a:rPr lang="en-US" sz="1400"/>
                <a:t>Q4 2</a:t>
              </a:r>
            </a:p>
          </p:txBody>
        </p:sp>
        <p:sp>
          <p:nvSpPr>
            <p:cNvPr id="136" name="TextBox 135">
              <a:extLst>
                <a:ext uri="{FF2B5EF4-FFF2-40B4-BE49-F238E27FC236}">
                  <a16:creationId xmlns:a16="http://schemas.microsoft.com/office/drawing/2014/main" id="{F906D8CD-0D4D-AB46-95A0-DC7507A55245}"/>
                </a:ext>
              </a:extLst>
            </p:cNvPr>
            <p:cNvSpPr txBox="1"/>
            <p:nvPr/>
          </p:nvSpPr>
          <p:spPr>
            <a:xfrm>
              <a:off x="8090291" y="3965532"/>
              <a:ext cx="736680" cy="307777"/>
            </a:xfrm>
            <a:prstGeom prst="rect">
              <a:avLst/>
            </a:prstGeom>
            <a:noFill/>
          </p:spPr>
          <p:txBody>
            <a:bodyPr wrap="square" rtlCol="0">
              <a:spAutoFit/>
            </a:bodyPr>
            <a:lstStyle/>
            <a:p>
              <a:pPr algn="r"/>
              <a:r>
                <a:rPr lang="en-US" sz="1400"/>
                <a:t>J3 3</a:t>
              </a:r>
            </a:p>
          </p:txBody>
        </p:sp>
        <p:sp>
          <p:nvSpPr>
            <p:cNvPr id="137" name="TextBox 136">
              <a:extLst>
                <a:ext uri="{FF2B5EF4-FFF2-40B4-BE49-F238E27FC236}">
                  <a16:creationId xmlns:a16="http://schemas.microsoft.com/office/drawing/2014/main" id="{C9F497D0-7B58-3D45-81D4-3CD610690EFE}"/>
                </a:ext>
              </a:extLst>
            </p:cNvPr>
            <p:cNvSpPr txBox="1"/>
            <p:nvPr/>
          </p:nvSpPr>
          <p:spPr>
            <a:xfrm>
              <a:off x="8095206" y="3542746"/>
              <a:ext cx="736680" cy="307777"/>
            </a:xfrm>
            <a:prstGeom prst="rect">
              <a:avLst/>
            </a:prstGeom>
            <a:noFill/>
          </p:spPr>
          <p:txBody>
            <a:bodyPr wrap="square" rtlCol="0">
              <a:spAutoFit/>
            </a:bodyPr>
            <a:lstStyle/>
            <a:p>
              <a:pPr algn="r"/>
              <a:r>
                <a:rPr lang="en-US" sz="1400"/>
                <a:t>J2 4</a:t>
              </a:r>
            </a:p>
          </p:txBody>
        </p:sp>
        <p:sp>
          <p:nvSpPr>
            <p:cNvPr id="138" name="TextBox 137">
              <a:extLst>
                <a:ext uri="{FF2B5EF4-FFF2-40B4-BE49-F238E27FC236}">
                  <a16:creationId xmlns:a16="http://schemas.microsoft.com/office/drawing/2014/main" id="{A2860A8C-35B5-2742-A388-0EDDD139F313}"/>
                </a:ext>
              </a:extLst>
            </p:cNvPr>
            <p:cNvSpPr txBox="1"/>
            <p:nvPr/>
          </p:nvSpPr>
          <p:spPr>
            <a:xfrm>
              <a:off x="8060792" y="2402200"/>
              <a:ext cx="736680" cy="307777"/>
            </a:xfrm>
            <a:prstGeom prst="rect">
              <a:avLst/>
            </a:prstGeom>
            <a:noFill/>
          </p:spPr>
          <p:txBody>
            <a:bodyPr wrap="square" rtlCol="0">
              <a:spAutoFit/>
            </a:bodyPr>
            <a:lstStyle/>
            <a:p>
              <a:pPr algn="r"/>
              <a:r>
                <a:rPr lang="en-US" sz="1400"/>
                <a:t>CO 7</a:t>
              </a:r>
            </a:p>
          </p:txBody>
        </p:sp>
        <p:sp>
          <p:nvSpPr>
            <p:cNvPr id="139" name="TextBox 138">
              <a:extLst>
                <a:ext uri="{FF2B5EF4-FFF2-40B4-BE49-F238E27FC236}">
                  <a16:creationId xmlns:a16="http://schemas.microsoft.com/office/drawing/2014/main" id="{4F2D845D-BDFA-074B-BFB6-FF3F7B12ADC8}"/>
                </a:ext>
              </a:extLst>
            </p:cNvPr>
            <p:cNvSpPr txBox="1"/>
            <p:nvPr/>
          </p:nvSpPr>
          <p:spPr>
            <a:xfrm>
              <a:off x="8080460" y="2746330"/>
              <a:ext cx="736680" cy="307777"/>
            </a:xfrm>
            <a:prstGeom prst="rect">
              <a:avLst/>
            </a:prstGeom>
            <a:noFill/>
          </p:spPr>
          <p:txBody>
            <a:bodyPr wrap="square" rtlCol="0">
              <a:spAutoFit/>
            </a:bodyPr>
            <a:lstStyle/>
            <a:p>
              <a:pPr algn="r"/>
              <a:r>
                <a:rPr lang="en-US" sz="1400"/>
                <a:t>Q1 6</a:t>
              </a:r>
            </a:p>
          </p:txBody>
        </p:sp>
        <p:sp>
          <p:nvSpPr>
            <p:cNvPr id="140" name="TextBox 139">
              <a:extLst>
                <a:ext uri="{FF2B5EF4-FFF2-40B4-BE49-F238E27FC236}">
                  <a16:creationId xmlns:a16="http://schemas.microsoft.com/office/drawing/2014/main" id="{34AA03C8-19ED-7F48-9B2A-1ECB400374D6}"/>
                </a:ext>
              </a:extLst>
            </p:cNvPr>
            <p:cNvSpPr txBox="1"/>
            <p:nvPr/>
          </p:nvSpPr>
          <p:spPr>
            <a:xfrm>
              <a:off x="8085218" y="3165762"/>
              <a:ext cx="736680" cy="307777"/>
            </a:xfrm>
            <a:prstGeom prst="rect">
              <a:avLst/>
            </a:prstGeom>
            <a:noFill/>
          </p:spPr>
          <p:txBody>
            <a:bodyPr wrap="square" rtlCol="0">
              <a:spAutoFit/>
            </a:bodyPr>
            <a:lstStyle/>
            <a:p>
              <a:pPr algn="r"/>
              <a:r>
                <a:rPr lang="en-US" sz="1400"/>
                <a:t>CI 5</a:t>
              </a:r>
            </a:p>
          </p:txBody>
        </p:sp>
        <p:grpSp>
          <p:nvGrpSpPr>
            <p:cNvPr id="141" name="Group 222">
              <a:extLst>
                <a:ext uri="{FF2B5EF4-FFF2-40B4-BE49-F238E27FC236}">
                  <a16:creationId xmlns:a16="http://schemas.microsoft.com/office/drawing/2014/main" id="{99E3B508-30D0-D146-B60E-C1378FCC9CD4}"/>
                </a:ext>
              </a:extLst>
            </p:cNvPr>
            <p:cNvGrpSpPr>
              <a:grpSpLocks/>
            </p:cNvGrpSpPr>
            <p:nvPr/>
          </p:nvGrpSpPr>
          <p:grpSpPr bwMode="auto">
            <a:xfrm>
              <a:off x="9124333" y="4907472"/>
              <a:ext cx="304800" cy="381000"/>
              <a:chOff x="4272" y="3072"/>
              <a:chExt cx="192" cy="240"/>
            </a:xfrm>
          </p:grpSpPr>
          <p:sp>
            <p:nvSpPr>
              <p:cNvPr id="142" name="Line 99">
                <a:extLst>
                  <a:ext uri="{FF2B5EF4-FFF2-40B4-BE49-F238E27FC236}">
                    <a16:creationId xmlns:a16="http://schemas.microsoft.com/office/drawing/2014/main" id="{D9390DAA-BC05-6E4E-8520-24AF0E3809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5EB80424-6A85-6744-963A-EAFA29005B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137212BD-ED94-AD40-A359-C279DCC71B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B49A024D-86EE-F743-8BFB-4928CD12A1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AFEE181C-8544-9841-A1D5-A514277924A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F94F1399-49DF-6948-9C81-BED5B101AF85}"/>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C820A67D-40BE-B341-910A-440E392F3791}"/>
                </a:ext>
              </a:extLst>
            </p:cNvPr>
            <p:cNvGrpSpPr>
              <a:grpSpLocks/>
            </p:cNvGrpSpPr>
            <p:nvPr/>
          </p:nvGrpSpPr>
          <p:grpSpPr bwMode="auto">
            <a:xfrm rot="10800000">
              <a:off x="9129252" y="1800477"/>
              <a:ext cx="304800" cy="381000"/>
              <a:chOff x="4272" y="3072"/>
              <a:chExt cx="192" cy="240"/>
            </a:xfrm>
          </p:grpSpPr>
          <p:sp>
            <p:nvSpPr>
              <p:cNvPr id="154" name="Line 99">
                <a:extLst>
                  <a:ext uri="{FF2B5EF4-FFF2-40B4-BE49-F238E27FC236}">
                    <a16:creationId xmlns:a16="http://schemas.microsoft.com/office/drawing/2014/main" id="{0EA7C3F3-C35A-664A-9D7C-47E042B04D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6" name="Line 100">
                <a:extLst>
                  <a:ext uri="{FF2B5EF4-FFF2-40B4-BE49-F238E27FC236}">
                    <a16:creationId xmlns:a16="http://schemas.microsoft.com/office/drawing/2014/main" id="{AEB926E8-91B1-8445-8F54-44C076F9CA9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7" name="Line 101">
                <a:extLst>
                  <a:ext uri="{FF2B5EF4-FFF2-40B4-BE49-F238E27FC236}">
                    <a16:creationId xmlns:a16="http://schemas.microsoft.com/office/drawing/2014/main" id="{3C10A04B-DDBD-C742-92C6-ECDF6C1F05C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8" name="Line 102">
                <a:extLst>
                  <a:ext uri="{FF2B5EF4-FFF2-40B4-BE49-F238E27FC236}">
                    <a16:creationId xmlns:a16="http://schemas.microsoft.com/office/drawing/2014/main" id="{825F2A2F-D014-0B49-8790-944CDEEE4B3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9" name="Line 103">
                <a:extLst>
                  <a:ext uri="{FF2B5EF4-FFF2-40B4-BE49-F238E27FC236}">
                    <a16:creationId xmlns:a16="http://schemas.microsoft.com/office/drawing/2014/main" id="{EC6C8FE2-5480-6749-B9B7-05D97FAF55E7}"/>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80" name="Line 104">
                <a:extLst>
                  <a:ext uri="{FF2B5EF4-FFF2-40B4-BE49-F238E27FC236}">
                    <a16:creationId xmlns:a16="http://schemas.microsoft.com/office/drawing/2014/main" id="{71D90109-90C6-E543-BE0B-E3F1C9D4CC3F}"/>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181" name="Straight Connector 180">
              <a:extLst>
                <a:ext uri="{FF2B5EF4-FFF2-40B4-BE49-F238E27FC236}">
                  <a16:creationId xmlns:a16="http://schemas.microsoft.com/office/drawing/2014/main" id="{D885CCC3-4224-A543-8362-C6E02C193AAC}"/>
                </a:ext>
              </a:extLst>
            </p:cNvPr>
            <p:cNvCxnSpPr>
              <a:cxnSpLocks/>
            </p:cNvCxnSpPr>
            <p:nvPr/>
          </p:nvCxnSpPr>
          <p:spPr>
            <a:xfrm>
              <a:off x="8829370" y="217910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92A23925-1A48-0142-BF82-E81E8D5E08AE}"/>
                </a:ext>
              </a:extLst>
            </p:cNvPr>
            <p:cNvCxnSpPr>
              <a:cxnSpLocks/>
            </p:cNvCxnSpPr>
            <p:nvPr/>
          </p:nvCxnSpPr>
          <p:spPr>
            <a:xfrm>
              <a:off x="8834290" y="491247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3" name="TextBox 182">
              <a:extLst>
                <a:ext uri="{FF2B5EF4-FFF2-40B4-BE49-F238E27FC236}">
                  <a16:creationId xmlns:a16="http://schemas.microsoft.com/office/drawing/2014/main" id="{7AA93CAB-24F2-EC4B-8885-E3866E4CDF77}"/>
                </a:ext>
              </a:extLst>
            </p:cNvPr>
            <p:cNvSpPr txBox="1"/>
            <p:nvPr/>
          </p:nvSpPr>
          <p:spPr>
            <a:xfrm>
              <a:off x="9326728" y="2409932"/>
              <a:ext cx="562708" cy="307777"/>
            </a:xfrm>
            <a:prstGeom prst="rect">
              <a:avLst/>
            </a:prstGeom>
            <a:noFill/>
          </p:spPr>
          <p:txBody>
            <a:bodyPr wrap="square" rtlCol="0">
              <a:spAutoFit/>
            </a:bodyPr>
            <a:lstStyle/>
            <a:p>
              <a:r>
                <a:rPr lang="en-US" sz="1400"/>
                <a:t>NC</a:t>
              </a:r>
            </a:p>
          </p:txBody>
        </p:sp>
        <p:cxnSp>
          <p:nvCxnSpPr>
            <p:cNvPr id="184" name="Straight Connector 183">
              <a:extLst>
                <a:ext uri="{FF2B5EF4-FFF2-40B4-BE49-F238E27FC236}">
                  <a16:creationId xmlns:a16="http://schemas.microsoft.com/office/drawing/2014/main" id="{4E72C293-34F3-7E47-BC38-82B17FB9DF06}"/>
                </a:ext>
              </a:extLst>
            </p:cNvPr>
            <p:cNvCxnSpPr>
              <a:cxnSpLocks/>
            </p:cNvCxnSpPr>
            <p:nvPr/>
          </p:nvCxnSpPr>
          <p:spPr>
            <a:xfrm>
              <a:off x="8863783" y="2563821"/>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5" name="TextBox 184">
              <a:extLst>
                <a:ext uri="{FF2B5EF4-FFF2-40B4-BE49-F238E27FC236}">
                  <a16:creationId xmlns:a16="http://schemas.microsoft.com/office/drawing/2014/main" id="{CB41A371-6C54-5745-8464-39050726D046}"/>
                </a:ext>
              </a:extLst>
            </p:cNvPr>
            <p:cNvSpPr txBox="1"/>
            <p:nvPr/>
          </p:nvSpPr>
          <p:spPr>
            <a:xfrm>
              <a:off x="9314238" y="3161939"/>
              <a:ext cx="562708" cy="307777"/>
            </a:xfrm>
            <a:prstGeom prst="rect">
              <a:avLst/>
            </a:prstGeom>
            <a:noFill/>
          </p:spPr>
          <p:txBody>
            <a:bodyPr wrap="square" rtlCol="0">
              <a:spAutoFit/>
            </a:bodyPr>
            <a:lstStyle/>
            <a:p>
              <a:r>
                <a:rPr lang="en-US" sz="1400"/>
                <a:t>NC</a:t>
              </a:r>
            </a:p>
          </p:txBody>
        </p:sp>
        <p:cxnSp>
          <p:nvCxnSpPr>
            <p:cNvPr id="186" name="Straight Connector 185">
              <a:extLst>
                <a:ext uri="{FF2B5EF4-FFF2-40B4-BE49-F238E27FC236}">
                  <a16:creationId xmlns:a16="http://schemas.microsoft.com/office/drawing/2014/main" id="{9AB70A17-A7CA-5F4A-99F4-FBF595ED4319}"/>
                </a:ext>
              </a:extLst>
            </p:cNvPr>
            <p:cNvCxnSpPr>
              <a:cxnSpLocks/>
            </p:cNvCxnSpPr>
            <p:nvPr/>
          </p:nvCxnSpPr>
          <p:spPr>
            <a:xfrm>
              <a:off x="8851293" y="331582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7" name="TextBox 186">
              <a:extLst>
                <a:ext uri="{FF2B5EF4-FFF2-40B4-BE49-F238E27FC236}">
                  <a16:creationId xmlns:a16="http://schemas.microsoft.com/office/drawing/2014/main" id="{3D3E4CDE-604A-D744-823F-960B7C9D4E6B}"/>
                </a:ext>
              </a:extLst>
            </p:cNvPr>
            <p:cNvSpPr txBox="1"/>
            <p:nvPr/>
          </p:nvSpPr>
          <p:spPr>
            <a:xfrm>
              <a:off x="9301748" y="3958915"/>
              <a:ext cx="562708" cy="307777"/>
            </a:xfrm>
            <a:prstGeom prst="rect">
              <a:avLst/>
            </a:prstGeom>
            <a:noFill/>
          </p:spPr>
          <p:txBody>
            <a:bodyPr wrap="square" rtlCol="0">
              <a:spAutoFit/>
            </a:bodyPr>
            <a:lstStyle/>
            <a:p>
              <a:r>
                <a:rPr lang="en-US" sz="1400"/>
                <a:t>NC</a:t>
              </a:r>
            </a:p>
          </p:txBody>
        </p:sp>
        <p:cxnSp>
          <p:nvCxnSpPr>
            <p:cNvPr id="188" name="Straight Connector 187">
              <a:extLst>
                <a:ext uri="{FF2B5EF4-FFF2-40B4-BE49-F238E27FC236}">
                  <a16:creationId xmlns:a16="http://schemas.microsoft.com/office/drawing/2014/main" id="{9FF3BF7E-E116-4748-A700-0463EBF75E20}"/>
                </a:ext>
              </a:extLst>
            </p:cNvPr>
            <p:cNvCxnSpPr>
              <a:cxnSpLocks/>
            </p:cNvCxnSpPr>
            <p:nvPr/>
          </p:nvCxnSpPr>
          <p:spPr>
            <a:xfrm>
              <a:off x="8838803" y="411280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9" name="TextBox 188">
              <a:extLst>
                <a:ext uri="{FF2B5EF4-FFF2-40B4-BE49-F238E27FC236}">
                  <a16:creationId xmlns:a16="http://schemas.microsoft.com/office/drawing/2014/main" id="{6294C59D-1C63-E54D-8731-6F6521C1C9F4}"/>
                </a:ext>
              </a:extLst>
            </p:cNvPr>
            <p:cNvSpPr txBox="1"/>
            <p:nvPr/>
          </p:nvSpPr>
          <p:spPr>
            <a:xfrm>
              <a:off x="9304248" y="3571668"/>
              <a:ext cx="562708" cy="307777"/>
            </a:xfrm>
            <a:prstGeom prst="rect">
              <a:avLst/>
            </a:prstGeom>
            <a:noFill/>
          </p:spPr>
          <p:txBody>
            <a:bodyPr wrap="square" rtlCol="0">
              <a:spAutoFit/>
            </a:bodyPr>
            <a:lstStyle/>
            <a:p>
              <a:r>
                <a:rPr lang="en-US" sz="1400"/>
                <a:t>NC</a:t>
              </a:r>
            </a:p>
          </p:txBody>
        </p:sp>
        <p:cxnSp>
          <p:nvCxnSpPr>
            <p:cNvPr id="190" name="Straight Connector 189">
              <a:extLst>
                <a:ext uri="{FF2B5EF4-FFF2-40B4-BE49-F238E27FC236}">
                  <a16:creationId xmlns:a16="http://schemas.microsoft.com/office/drawing/2014/main" id="{37150DF9-A1E4-214F-A46A-1022E6EF718F}"/>
                </a:ext>
              </a:extLst>
            </p:cNvPr>
            <p:cNvCxnSpPr>
              <a:cxnSpLocks/>
            </p:cNvCxnSpPr>
            <p:nvPr/>
          </p:nvCxnSpPr>
          <p:spPr>
            <a:xfrm>
              <a:off x="8841303" y="372555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1" name="Freeform 12">
              <a:extLst>
                <a:ext uri="{FF2B5EF4-FFF2-40B4-BE49-F238E27FC236}">
                  <a16:creationId xmlns:a16="http://schemas.microsoft.com/office/drawing/2014/main" id="{9979DB07-E240-AC4D-934F-21502ECA1D18}"/>
                </a:ext>
              </a:extLst>
            </p:cNvPr>
            <p:cNvSpPr>
              <a:spLocks noChangeAspect="1"/>
            </p:cNvSpPr>
            <p:nvPr/>
          </p:nvSpPr>
          <p:spPr bwMode="auto">
            <a:xfrm rot="5400000">
              <a:off x="9618825" y="2660904"/>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92" name="Freeform 12">
              <a:extLst>
                <a:ext uri="{FF2B5EF4-FFF2-40B4-BE49-F238E27FC236}">
                  <a16:creationId xmlns:a16="http://schemas.microsoft.com/office/drawing/2014/main" id="{B1A6DBB3-8832-1746-8897-D07404A567CB}"/>
                </a:ext>
              </a:extLst>
            </p:cNvPr>
            <p:cNvSpPr>
              <a:spLocks noChangeAspect="1"/>
            </p:cNvSpPr>
            <p:nvPr/>
          </p:nvSpPr>
          <p:spPr bwMode="auto">
            <a:xfrm rot="5400000">
              <a:off x="9603567" y="4255903"/>
              <a:ext cx="93114"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93" name="Group 222">
              <a:extLst>
                <a:ext uri="{FF2B5EF4-FFF2-40B4-BE49-F238E27FC236}">
                  <a16:creationId xmlns:a16="http://schemas.microsoft.com/office/drawing/2014/main" id="{CD5A0C61-6202-C945-9D87-A5A14F6C1531}"/>
                </a:ext>
              </a:extLst>
            </p:cNvPr>
            <p:cNvGrpSpPr>
              <a:grpSpLocks/>
            </p:cNvGrpSpPr>
            <p:nvPr/>
          </p:nvGrpSpPr>
          <p:grpSpPr bwMode="auto">
            <a:xfrm>
              <a:off x="9760268" y="4522156"/>
              <a:ext cx="304800" cy="381000"/>
              <a:chOff x="4272" y="3072"/>
              <a:chExt cx="192" cy="240"/>
            </a:xfrm>
          </p:grpSpPr>
          <p:sp>
            <p:nvSpPr>
              <p:cNvPr id="194" name="Line 99">
                <a:extLst>
                  <a:ext uri="{FF2B5EF4-FFF2-40B4-BE49-F238E27FC236}">
                    <a16:creationId xmlns:a16="http://schemas.microsoft.com/office/drawing/2014/main" id="{0FD6A3BC-FBC9-454A-A7BA-5442CCB42CD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5" name="Line 100">
                <a:extLst>
                  <a:ext uri="{FF2B5EF4-FFF2-40B4-BE49-F238E27FC236}">
                    <a16:creationId xmlns:a16="http://schemas.microsoft.com/office/drawing/2014/main" id="{7E73EEC1-EB78-974D-8E98-8D491FB657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6" name="Line 101">
                <a:extLst>
                  <a:ext uri="{FF2B5EF4-FFF2-40B4-BE49-F238E27FC236}">
                    <a16:creationId xmlns:a16="http://schemas.microsoft.com/office/drawing/2014/main" id="{AB2EBF30-DE94-3B4F-8546-934CF67CEDE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7" name="Line 102">
                <a:extLst>
                  <a:ext uri="{FF2B5EF4-FFF2-40B4-BE49-F238E27FC236}">
                    <a16:creationId xmlns:a16="http://schemas.microsoft.com/office/drawing/2014/main" id="{5614EAE3-1121-4A43-97B2-90F696E77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8" name="Line 103">
                <a:extLst>
                  <a:ext uri="{FF2B5EF4-FFF2-40B4-BE49-F238E27FC236}">
                    <a16:creationId xmlns:a16="http://schemas.microsoft.com/office/drawing/2014/main" id="{752FE7F1-3382-2045-B0B0-D10FCFD662FE}"/>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99" name="Line 104">
                <a:extLst>
                  <a:ext uri="{FF2B5EF4-FFF2-40B4-BE49-F238E27FC236}">
                    <a16:creationId xmlns:a16="http://schemas.microsoft.com/office/drawing/2014/main" id="{3441A5E8-45A9-F64A-8B29-08746B1F8A48}"/>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00" name="Group 222">
              <a:extLst>
                <a:ext uri="{FF2B5EF4-FFF2-40B4-BE49-F238E27FC236}">
                  <a16:creationId xmlns:a16="http://schemas.microsoft.com/office/drawing/2014/main" id="{210F8C73-D997-DC44-BEDC-917A35BCF02D}"/>
                </a:ext>
              </a:extLst>
            </p:cNvPr>
            <p:cNvGrpSpPr>
              <a:grpSpLocks/>
            </p:cNvGrpSpPr>
            <p:nvPr/>
          </p:nvGrpSpPr>
          <p:grpSpPr bwMode="auto">
            <a:xfrm>
              <a:off x="9790821" y="2944910"/>
              <a:ext cx="304800" cy="381000"/>
              <a:chOff x="4272" y="3072"/>
              <a:chExt cx="192" cy="240"/>
            </a:xfrm>
          </p:grpSpPr>
          <p:sp>
            <p:nvSpPr>
              <p:cNvPr id="201" name="Line 99">
                <a:extLst>
                  <a:ext uri="{FF2B5EF4-FFF2-40B4-BE49-F238E27FC236}">
                    <a16:creationId xmlns:a16="http://schemas.microsoft.com/office/drawing/2014/main" id="{CE2CEEC4-003C-6D4E-B38B-15B8C2CBD07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2" name="Line 100">
                <a:extLst>
                  <a:ext uri="{FF2B5EF4-FFF2-40B4-BE49-F238E27FC236}">
                    <a16:creationId xmlns:a16="http://schemas.microsoft.com/office/drawing/2014/main" id="{77FAD142-9094-CD41-8869-9770309BD02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3" name="Line 101">
                <a:extLst>
                  <a:ext uri="{FF2B5EF4-FFF2-40B4-BE49-F238E27FC236}">
                    <a16:creationId xmlns:a16="http://schemas.microsoft.com/office/drawing/2014/main" id="{42AC42F5-0E09-814F-8777-9EA695A593A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4" name="Line 102">
                <a:extLst>
                  <a:ext uri="{FF2B5EF4-FFF2-40B4-BE49-F238E27FC236}">
                    <a16:creationId xmlns:a16="http://schemas.microsoft.com/office/drawing/2014/main" id="{6EE5ECC3-F6B5-D84D-A47B-5181BFB505F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5" name="Line 103">
                <a:extLst>
                  <a:ext uri="{FF2B5EF4-FFF2-40B4-BE49-F238E27FC236}">
                    <a16:creationId xmlns:a16="http://schemas.microsoft.com/office/drawing/2014/main" id="{E09092B0-8F80-E542-BD82-774C10A668A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06" name="Line 104">
                <a:extLst>
                  <a:ext uri="{FF2B5EF4-FFF2-40B4-BE49-F238E27FC236}">
                    <a16:creationId xmlns:a16="http://schemas.microsoft.com/office/drawing/2014/main" id="{EACD2526-A913-4844-B126-47D635AE8806}"/>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07" name="Freeform 12">
              <a:extLst>
                <a:ext uri="{FF2B5EF4-FFF2-40B4-BE49-F238E27FC236}">
                  <a16:creationId xmlns:a16="http://schemas.microsoft.com/office/drawing/2014/main" id="{39D2E1D6-7BB6-E743-8D62-C1548DBDD443}"/>
                </a:ext>
              </a:extLst>
            </p:cNvPr>
            <p:cNvSpPr>
              <a:spLocks noChangeAspect="1"/>
            </p:cNvSpPr>
            <p:nvPr/>
          </p:nvSpPr>
          <p:spPr bwMode="auto">
            <a:xfrm rot="5400000">
              <a:off x="5696401" y="3802389"/>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08" name="Group 222">
              <a:extLst>
                <a:ext uri="{FF2B5EF4-FFF2-40B4-BE49-F238E27FC236}">
                  <a16:creationId xmlns:a16="http://schemas.microsoft.com/office/drawing/2014/main" id="{B13B6869-D24C-824D-B307-BDDEE1979D6C}"/>
                </a:ext>
              </a:extLst>
            </p:cNvPr>
            <p:cNvGrpSpPr>
              <a:grpSpLocks/>
            </p:cNvGrpSpPr>
            <p:nvPr/>
          </p:nvGrpSpPr>
          <p:grpSpPr bwMode="auto">
            <a:xfrm>
              <a:off x="5320226" y="4056760"/>
              <a:ext cx="304800" cy="381000"/>
              <a:chOff x="4272" y="3072"/>
              <a:chExt cx="192" cy="240"/>
            </a:xfrm>
          </p:grpSpPr>
          <p:sp>
            <p:nvSpPr>
              <p:cNvPr id="209" name="Line 99">
                <a:extLst>
                  <a:ext uri="{FF2B5EF4-FFF2-40B4-BE49-F238E27FC236}">
                    <a16:creationId xmlns:a16="http://schemas.microsoft.com/office/drawing/2014/main" id="{7667D12E-8405-6245-B275-226927FB87C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0" name="Line 100">
                <a:extLst>
                  <a:ext uri="{FF2B5EF4-FFF2-40B4-BE49-F238E27FC236}">
                    <a16:creationId xmlns:a16="http://schemas.microsoft.com/office/drawing/2014/main" id="{64896FF7-A551-5947-AEB5-332C32895D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1" name="Line 101">
                <a:extLst>
                  <a:ext uri="{FF2B5EF4-FFF2-40B4-BE49-F238E27FC236}">
                    <a16:creationId xmlns:a16="http://schemas.microsoft.com/office/drawing/2014/main" id="{8F2E8412-8C67-674D-B08F-3E7ACFF4F18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2" name="Line 102">
                <a:extLst>
                  <a:ext uri="{FF2B5EF4-FFF2-40B4-BE49-F238E27FC236}">
                    <a16:creationId xmlns:a16="http://schemas.microsoft.com/office/drawing/2014/main" id="{9A9EEFAB-279A-6A4E-AA55-FA27CEF78F3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3" name="Line 103">
                <a:extLst>
                  <a:ext uri="{FF2B5EF4-FFF2-40B4-BE49-F238E27FC236}">
                    <a16:creationId xmlns:a16="http://schemas.microsoft.com/office/drawing/2014/main" id="{B6580DB0-1D96-7746-B402-234C437AF0EB}"/>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14" name="Line 104">
                <a:extLst>
                  <a:ext uri="{FF2B5EF4-FFF2-40B4-BE49-F238E27FC236}">
                    <a16:creationId xmlns:a16="http://schemas.microsoft.com/office/drawing/2014/main" id="{92DAFCFE-BCD7-D24C-9570-5C53FF113F00}"/>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15" name="Freeform 12">
              <a:extLst>
                <a:ext uri="{FF2B5EF4-FFF2-40B4-BE49-F238E27FC236}">
                  <a16:creationId xmlns:a16="http://schemas.microsoft.com/office/drawing/2014/main" id="{B9886567-1568-6048-8F5D-78690911CE48}"/>
                </a:ext>
              </a:extLst>
            </p:cNvPr>
            <p:cNvSpPr>
              <a:spLocks noChangeAspect="1"/>
            </p:cNvSpPr>
            <p:nvPr/>
          </p:nvSpPr>
          <p:spPr bwMode="auto">
            <a:xfrm rot="5400000">
              <a:off x="5728881" y="2635151"/>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6" name="Group 222">
              <a:extLst>
                <a:ext uri="{FF2B5EF4-FFF2-40B4-BE49-F238E27FC236}">
                  <a16:creationId xmlns:a16="http://schemas.microsoft.com/office/drawing/2014/main" id="{0ADDD2AA-45AD-1440-8415-F30A36182F7B}"/>
                </a:ext>
              </a:extLst>
            </p:cNvPr>
            <p:cNvGrpSpPr>
              <a:grpSpLocks/>
            </p:cNvGrpSpPr>
            <p:nvPr/>
          </p:nvGrpSpPr>
          <p:grpSpPr bwMode="auto">
            <a:xfrm>
              <a:off x="5367696" y="2890029"/>
              <a:ext cx="304800" cy="381000"/>
              <a:chOff x="4272" y="3072"/>
              <a:chExt cx="192" cy="240"/>
            </a:xfrm>
          </p:grpSpPr>
          <p:sp>
            <p:nvSpPr>
              <p:cNvPr id="217" name="Line 99">
                <a:extLst>
                  <a:ext uri="{FF2B5EF4-FFF2-40B4-BE49-F238E27FC236}">
                    <a16:creationId xmlns:a16="http://schemas.microsoft.com/office/drawing/2014/main" id="{25B8581C-B1B1-394C-B0E9-CFEC52D829F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8" name="Line 100">
                <a:extLst>
                  <a:ext uri="{FF2B5EF4-FFF2-40B4-BE49-F238E27FC236}">
                    <a16:creationId xmlns:a16="http://schemas.microsoft.com/office/drawing/2014/main" id="{46211638-B052-4047-B1C5-0CB62A63D9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9" name="Line 101">
                <a:extLst>
                  <a:ext uri="{FF2B5EF4-FFF2-40B4-BE49-F238E27FC236}">
                    <a16:creationId xmlns:a16="http://schemas.microsoft.com/office/drawing/2014/main" id="{1D4E97E5-45E4-FE46-90E5-08A2F9225B0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0" name="Line 102">
                <a:extLst>
                  <a:ext uri="{FF2B5EF4-FFF2-40B4-BE49-F238E27FC236}">
                    <a16:creationId xmlns:a16="http://schemas.microsoft.com/office/drawing/2014/main" id="{51D874B8-217F-AD4C-9649-F1BDA550C88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1" name="Line 103">
                <a:extLst>
                  <a:ext uri="{FF2B5EF4-FFF2-40B4-BE49-F238E27FC236}">
                    <a16:creationId xmlns:a16="http://schemas.microsoft.com/office/drawing/2014/main" id="{DC2ACD58-1DE6-D24F-A8A5-BB7EC4495918}"/>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22" name="Line 104">
                <a:extLst>
                  <a:ext uri="{FF2B5EF4-FFF2-40B4-BE49-F238E27FC236}">
                    <a16:creationId xmlns:a16="http://schemas.microsoft.com/office/drawing/2014/main" id="{D1602F12-2A51-AC47-B0FE-4650C4EF6A0B}"/>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23" name="Group 440">
              <a:extLst>
                <a:ext uri="{FF2B5EF4-FFF2-40B4-BE49-F238E27FC236}">
                  <a16:creationId xmlns:a16="http://schemas.microsoft.com/office/drawing/2014/main" id="{E64F36C0-A448-CE41-BA52-E128495C1314}"/>
                </a:ext>
              </a:extLst>
            </p:cNvPr>
            <p:cNvGrpSpPr>
              <a:grpSpLocks/>
            </p:cNvGrpSpPr>
            <p:nvPr/>
          </p:nvGrpSpPr>
          <p:grpSpPr bwMode="auto">
            <a:xfrm rot="5400000">
              <a:off x="6132296" y="2709597"/>
              <a:ext cx="365760" cy="548640"/>
              <a:chOff x="403" y="3312"/>
              <a:chExt cx="404" cy="576"/>
            </a:xfrm>
          </p:grpSpPr>
          <p:grpSp>
            <p:nvGrpSpPr>
              <p:cNvPr id="224" name="Group 319">
                <a:extLst>
                  <a:ext uri="{FF2B5EF4-FFF2-40B4-BE49-F238E27FC236}">
                    <a16:creationId xmlns:a16="http://schemas.microsoft.com/office/drawing/2014/main" id="{45CDF38B-B7FF-2540-9E93-11E1CF8710DD}"/>
                  </a:ext>
                </a:extLst>
              </p:cNvPr>
              <p:cNvGrpSpPr>
                <a:grpSpLocks/>
              </p:cNvGrpSpPr>
              <p:nvPr/>
            </p:nvGrpSpPr>
            <p:grpSpPr bwMode="auto">
              <a:xfrm>
                <a:off x="403" y="3312"/>
                <a:ext cx="230" cy="576"/>
                <a:chOff x="3341" y="1584"/>
                <a:chExt cx="230" cy="576"/>
              </a:xfrm>
            </p:grpSpPr>
            <p:sp useBgFill="1">
              <p:nvSpPr>
                <p:cNvPr id="228" name="AutoShape 320">
                  <a:extLst>
                    <a:ext uri="{FF2B5EF4-FFF2-40B4-BE49-F238E27FC236}">
                      <a16:creationId xmlns:a16="http://schemas.microsoft.com/office/drawing/2014/main" id="{D77247D1-64FD-1849-B702-0C2405D26F98}"/>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9" name="Line 321">
                  <a:extLst>
                    <a:ext uri="{FF2B5EF4-FFF2-40B4-BE49-F238E27FC236}">
                      <a16:creationId xmlns:a16="http://schemas.microsoft.com/office/drawing/2014/main" id="{66C32A45-9716-8C4E-951D-7D4F5BB0F73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322">
                  <a:extLst>
                    <a:ext uri="{FF2B5EF4-FFF2-40B4-BE49-F238E27FC236}">
                      <a16:creationId xmlns:a16="http://schemas.microsoft.com/office/drawing/2014/main" id="{0E1B7563-A286-4D46-B194-6AE051582BF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323">
                  <a:extLst>
                    <a:ext uri="{FF2B5EF4-FFF2-40B4-BE49-F238E27FC236}">
                      <a16:creationId xmlns:a16="http://schemas.microsoft.com/office/drawing/2014/main" id="{9BF24642-C141-AF48-8B65-3353D737C709}"/>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5" name="Freeform 324">
                <a:extLst>
                  <a:ext uri="{FF2B5EF4-FFF2-40B4-BE49-F238E27FC236}">
                    <a16:creationId xmlns:a16="http://schemas.microsoft.com/office/drawing/2014/main" id="{92F55756-EAC8-6746-8E33-56261A9BA1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6" name="Freeform 325">
                <a:extLst>
                  <a:ext uri="{FF2B5EF4-FFF2-40B4-BE49-F238E27FC236}">
                    <a16:creationId xmlns:a16="http://schemas.microsoft.com/office/drawing/2014/main" id="{C9B76119-24EF-C344-B3CD-24F7EE7F361E}"/>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7" name="Freeform 431">
                <a:extLst>
                  <a:ext uri="{FF2B5EF4-FFF2-40B4-BE49-F238E27FC236}">
                    <a16:creationId xmlns:a16="http://schemas.microsoft.com/office/drawing/2014/main" id="{B3ABC4CE-7EA5-804C-B14C-02C35732407F}"/>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2" name="Group 440">
              <a:extLst>
                <a:ext uri="{FF2B5EF4-FFF2-40B4-BE49-F238E27FC236}">
                  <a16:creationId xmlns:a16="http://schemas.microsoft.com/office/drawing/2014/main" id="{8BD43AA7-DCB3-E745-A839-54F37F91DC22}"/>
                </a:ext>
              </a:extLst>
            </p:cNvPr>
            <p:cNvGrpSpPr>
              <a:grpSpLocks/>
            </p:cNvGrpSpPr>
            <p:nvPr/>
          </p:nvGrpSpPr>
          <p:grpSpPr bwMode="auto">
            <a:xfrm rot="5400000">
              <a:off x="6104816" y="3881765"/>
              <a:ext cx="365760" cy="548640"/>
              <a:chOff x="403" y="3312"/>
              <a:chExt cx="404" cy="576"/>
            </a:xfrm>
          </p:grpSpPr>
          <p:grpSp>
            <p:nvGrpSpPr>
              <p:cNvPr id="233" name="Group 319">
                <a:extLst>
                  <a:ext uri="{FF2B5EF4-FFF2-40B4-BE49-F238E27FC236}">
                    <a16:creationId xmlns:a16="http://schemas.microsoft.com/office/drawing/2014/main" id="{B34FD335-5164-164F-9491-1F4E0F62FE57}"/>
                  </a:ext>
                </a:extLst>
              </p:cNvPr>
              <p:cNvGrpSpPr>
                <a:grpSpLocks/>
              </p:cNvGrpSpPr>
              <p:nvPr/>
            </p:nvGrpSpPr>
            <p:grpSpPr bwMode="auto">
              <a:xfrm>
                <a:off x="403" y="3312"/>
                <a:ext cx="230" cy="576"/>
                <a:chOff x="3341" y="1584"/>
                <a:chExt cx="230" cy="576"/>
              </a:xfrm>
            </p:grpSpPr>
            <p:sp useBgFill="1">
              <p:nvSpPr>
                <p:cNvPr id="237" name="AutoShape 320">
                  <a:extLst>
                    <a:ext uri="{FF2B5EF4-FFF2-40B4-BE49-F238E27FC236}">
                      <a16:creationId xmlns:a16="http://schemas.microsoft.com/office/drawing/2014/main" id="{9639107C-1E94-DD41-9568-41AD2E0C62D5}"/>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8" name="Line 321">
                  <a:extLst>
                    <a:ext uri="{FF2B5EF4-FFF2-40B4-BE49-F238E27FC236}">
                      <a16:creationId xmlns:a16="http://schemas.microsoft.com/office/drawing/2014/main" id="{E006322D-10C7-1840-A3DD-E03F8570F5B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322">
                  <a:extLst>
                    <a:ext uri="{FF2B5EF4-FFF2-40B4-BE49-F238E27FC236}">
                      <a16:creationId xmlns:a16="http://schemas.microsoft.com/office/drawing/2014/main" id="{EE1AA47B-2B20-1848-B7B7-37B4934BF937}"/>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323">
                  <a:extLst>
                    <a:ext uri="{FF2B5EF4-FFF2-40B4-BE49-F238E27FC236}">
                      <a16:creationId xmlns:a16="http://schemas.microsoft.com/office/drawing/2014/main" id="{C9B7B938-0DEC-8B4A-9262-C01C74914841}"/>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4" name="Freeform 324">
                <a:extLst>
                  <a:ext uri="{FF2B5EF4-FFF2-40B4-BE49-F238E27FC236}">
                    <a16:creationId xmlns:a16="http://schemas.microsoft.com/office/drawing/2014/main" id="{286F36B0-B057-BB40-B562-2B7C3CB2CA56}"/>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5" name="Freeform 325">
                <a:extLst>
                  <a:ext uri="{FF2B5EF4-FFF2-40B4-BE49-F238E27FC236}">
                    <a16:creationId xmlns:a16="http://schemas.microsoft.com/office/drawing/2014/main" id="{711B4C61-F188-6B4C-A5A0-5720D8E13CFC}"/>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6" name="Freeform 431">
                <a:extLst>
                  <a:ext uri="{FF2B5EF4-FFF2-40B4-BE49-F238E27FC236}">
                    <a16:creationId xmlns:a16="http://schemas.microsoft.com/office/drawing/2014/main" id="{86435186-BA01-674E-9CCD-0346562B21C5}"/>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1" name="Group 440">
              <a:extLst>
                <a:ext uri="{FF2B5EF4-FFF2-40B4-BE49-F238E27FC236}">
                  <a16:creationId xmlns:a16="http://schemas.microsoft.com/office/drawing/2014/main" id="{A7AB54DE-0996-B849-AAF0-6470FF291878}"/>
                </a:ext>
              </a:extLst>
            </p:cNvPr>
            <p:cNvGrpSpPr>
              <a:grpSpLocks/>
            </p:cNvGrpSpPr>
            <p:nvPr/>
          </p:nvGrpSpPr>
          <p:grpSpPr bwMode="auto">
            <a:xfrm rot="16200000">
              <a:off x="8940449" y="4184065"/>
              <a:ext cx="365760" cy="548640"/>
              <a:chOff x="403" y="3312"/>
              <a:chExt cx="404" cy="576"/>
            </a:xfrm>
          </p:grpSpPr>
          <p:grpSp>
            <p:nvGrpSpPr>
              <p:cNvPr id="242" name="Group 319">
                <a:extLst>
                  <a:ext uri="{FF2B5EF4-FFF2-40B4-BE49-F238E27FC236}">
                    <a16:creationId xmlns:a16="http://schemas.microsoft.com/office/drawing/2014/main" id="{B9F8071F-FF7E-AC41-BB6A-9FD5F225841A}"/>
                  </a:ext>
                </a:extLst>
              </p:cNvPr>
              <p:cNvGrpSpPr>
                <a:grpSpLocks/>
              </p:cNvGrpSpPr>
              <p:nvPr/>
            </p:nvGrpSpPr>
            <p:grpSpPr bwMode="auto">
              <a:xfrm>
                <a:off x="403" y="3312"/>
                <a:ext cx="230" cy="576"/>
                <a:chOff x="3341" y="1584"/>
                <a:chExt cx="230" cy="576"/>
              </a:xfrm>
            </p:grpSpPr>
            <p:sp useBgFill="1">
              <p:nvSpPr>
                <p:cNvPr id="246" name="AutoShape 320">
                  <a:extLst>
                    <a:ext uri="{FF2B5EF4-FFF2-40B4-BE49-F238E27FC236}">
                      <a16:creationId xmlns:a16="http://schemas.microsoft.com/office/drawing/2014/main" id="{217182F2-7696-894F-BE47-D40A0A28E92C}"/>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7" name="Line 321">
                  <a:extLst>
                    <a:ext uri="{FF2B5EF4-FFF2-40B4-BE49-F238E27FC236}">
                      <a16:creationId xmlns:a16="http://schemas.microsoft.com/office/drawing/2014/main" id="{766BAB54-EF42-2445-997B-73A33F326416}"/>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322">
                  <a:extLst>
                    <a:ext uri="{FF2B5EF4-FFF2-40B4-BE49-F238E27FC236}">
                      <a16:creationId xmlns:a16="http://schemas.microsoft.com/office/drawing/2014/main" id="{17287756-10B4-5749-9FA7-EA3258E601FE}"/>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323">
                  <a:extLst>
                    <a:ext uri="{FF2B5EF4-FFF2-40B4-BE49-F238E27FC236}">
                      <a16:creationId xmlns:a16="http://schemas.microsoft.com/office/drawing/2014/main" id="{A13CFF02-D0F4-074B-ADAE-19175A36D77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43" name="Freeform 324">
                <a:extLst>
                  <a:ext uri="{FF2B5EF4-FFF2-40B4-BE49-F238E27FC236}">
                    <a16:creationId xmlns:a16="http://schemas.microsoft.com/office/drawing/2014/main" id="{A949AEE8-19CE-2048-A3DF-7F77AF0A1F71}"/>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4" name="Freeform 325">
                <a:extLst>
                  <a:ext uri="{FF2B5EF4-FFF2-40B4-BE49-F238E27FC236}">
                    <a16:creationId xmlns:a16="http://schemas.microsoft.com/office/drawing/2014/main" id="{D61AD312-1D96-FF46-BE39-7B144AF1DB9D}"/>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5" name="Freeform 431">
                <a:extLst>
                  <a:ext uri="{FF2B5EF4-FFF2-40B4-BE49-F238E27FC236}">
                    <a16:creationId xmlns:a16="http://schemas.microsoft.com/office/drawing/2014/main" id="{C56B212E-7FFE-C94A-97DB-6AB84A87BACB}"/>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17" name="Group 440">
              <a:extLst>
                <a:ext uri="{FF2B5EF4-FFF2-40B4-BE49-F238E27FC236}">
                  <a16:creationId xmlns:a16="http://schemas.microsoft.com/office/drawing/2014/main" id="{77A06AD4-F9DF-6840-93FE-B56AD4753C04}"/>
                </a:ext>
              </a:extLst>
            </p:cNvPr>
            <p:cNvGrpSpPr>
              <a:grpSpLocks/>
            </p:cNvGrpSpPr>
            <p:nvPr/>
          </p:nvGrpSpPr>
          <p:grpSpPr bwMode="auto">
            <a:xfrm rot="16200000">
              <a:off x="8942949" y="2582620"/>
              <a:ext cx="365760" cy="548640"/>
              <a:chOff x="403" y="3312"/>
              <a:chExt cx="404" cy="576"/>
            </a:xfrm>
          </p:grpSpPr>
          <p:grpSp>
            <p:nvGrpSpPr>
              <p:cNvPr id="318" name="Group 319">
                <a:extLst>
                  <a:ext uri="{FF2B5EF4-FFF2-40B4-BE49-F238E27FC236}">
                    <a16:creationId xmlns:a16="http://schemas.microsoft.com/office/drawing/2014/main" id="{B21BF6D8-5E33-6747-A06D-9797A99B0D4D}"/>
                  </a:ext>
                </a:extLst>
              </p:cNvPr>
              <p:cNvGrpSpPr>
                <a:grpSpLocks/>
              </p:cNvGrpSpPr>
              <p:nvPr/>
            </p:nvGrpSpPr>
            <p:grpSpPr bwMode="auto">
              <a:xfrm>
                <a:off x="403" y="3312"/>
                <a:ext cx="230" cy="576"/>
                <a:chOff x="3341" y="1584"/>
                <a:chExt cx="230" cy="576"/>
              </a:xfrm>
            </p:grpSpPr>
            <p:sp useBgFill="1">
              <p:nvSpPr>
                <p:cNvPr id="322" name="AutoShape 320">
                  <a:extLst>
                    <a:ext uri="{FF2B5EF4-FFF2-40B4-BE49-F238E27FC236}">
                      <a16:creationId xmlns:a16="http://schemas.microsoft.com/office/drawing/2014/main" id="{3CE6138C-53BA-2F4A-9B1E-E2502FD2E4C2}"/>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3" name="Line 321">
                  <a:extLst>
                    <a:ext uri="{FF2B5EF4-FFF2-40B4-BE49-F238E27FC236}">
                      <a16:creationId xmlns:a16="http://schemas.microsoft.com/office/drawing/2014/main" id="{6FDCC30F-97E2-2E47-AD5C-89419993F382}"/>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322">
                  <a:extLst>
                    <a:ext uri="{FF2B5EF4-FFF2-40B4-BE49-F238E27FC236}">
                      <a16:creationId xmlns:a16="http://schemas.microsoft.com/office/drawing/2014/main" id="{6A530EC5-5536-294F-97CC-35E1EF25B1D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323">
                  <a:extLst>
                    <a:ext uri="{FF2B5EF4-FFF2-40B4-BE49-F238E27FC236}">
                      <a16:creationId xmlns:a16="http://schemas.microsoft.com/office/drawing/2014/main" id="{00CBEE16-1A89-F145-B9BD-3FB3ED1EE51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9" name="Freeform 324">
                <a:extLst>
                  <a:ext uri="{FF2B5EF4-FFF2-40B4-BE49-F238E27FC236}">
                    <a16:creationId xmlns:a16="http://schemas.microsoft.com/office/drawing/2014/main" id="{550FBBC6-0B33-1F40-8B81-1E8E86FE37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0" name="Freeform 325">
                <a:extLst>
                  <a:ext uri="{FF2B5EF4-FFF2-40B4-BE49-F238E27FC236}">
                    <a16:creationId xmlns:a16="http://schemas.microsoft.com/office/drawing/2014/main" id="{26E4AA4A-B135-7141-A461-132BAE75C548}"/>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1" name="Freeform 431">
                <a:extLst>
                  <a:ext uri="{FF2B5EF4-FFF2-40B4-BE49-F238E27FC236}">
                    <a16:creationId xmlns:a16="http://schemas.microsoft.com/office/drawing/2014/main" id="{258D5B26-2D14-A944-B26C-1D2EC052B34D}"/>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4" name="TextBox 333">
              <a:extLst>
                <a:ext uri="{FF2B5EF4-FFF2-40B4-BE49-F238E27FC236}">
                  <a16:creationId xmlns:a16="http://schemas.microsoft.com/office/drawing/2014/main" id="{60D76602-A187-704F-9317-897349CB756A}"/>
                </a:ext>
              </a:extLst>
            </p:cNvPr>
            <p:cNvSpPr txBox="1"/>
            <p:nvPr/>
          </p:nvSpPr>
          <p:spPr>
            <a:xfrm>
              <a:off x="5591095" y="2534465"/>
              <a:ext cx="562708" cy="307777"/>
            </a:xfrm>
            <a:prstGeom prst="rect">
              <a:avLst/>
            </a:prstGeom>
            <a:noFill/>
          </p:spPr>
          <p:txBody>
            <a:bodyPr wrap="square" rtlCol="0">
              <a:spAutoFit/>
            </a:bodyPr>
            <a:lstStyle/>
            <a:p>
              <a:r>
                <a:rPr lang="en-US" sz="1400"/>
                <a:t>1K</a:t>
              </a:r>
            </a:p>
          </p:txBody>
        </p:sp>
        <p:sp>
          <p:nvSpPr>
            <p:cNvPr id="335" name="TextBox 334">
              <a:extLst>
                <a:ext uri="{FF2B5EF4-FFF2-40B4-BE49-F238E27FC236}">
                  <a16:creationId xmlns:a16="http://schemas.microsoft.com/office/drawing/2014/main" id="{02A368B0-E13B-7043-B582-E39FEE4C85BD}"/>
                </a:ext>
              </a:extLst>
            </p:cNvPr>
            <p:cNvSpPr txBox="1"/>
            <p:nvPr/>
          </p:nvSpPr>
          <p:spPr>
            <a:xfrm>
              <a:off x="5563615" y="3691207"/>
              <a:ext cx="562708" cy="307777"/>
            </a:xfrm>
            <a:prstGeom prst="rect">
              <a:avLst/>
            </a:prstGeom>
            <a:noFill/>
          </p:spPr>
          <p:txBody>
            <a:bodyPr wrap="square" rtlCol="0">
              <a:spAutoFit/>
            </a:bodyPr>
            <a:lstStyle/>
            <a:p>
              <a:r>
                <a:rPr lang="en-US" sz="1400"/>
                <a:t>1K</a:t>
              </a:r>
            </a:p>
          </p:txBody>
        </p:sp>
        <p:sp>
          <p:nvSpPr>
            <p:cNvPr id="336" name="TextBox 335">
              <a:extLst>
                <a:ext uri="{FF2B5EF4-FFF2-40B4-BE49-F238E27FC236}">
                  <a16:creationId xmlns:a16="http://schemas.microsoft.com/office/drawing/2014/main" id="{977BFF29-6BF5-9A43-A586-46BC418888B3}"/>
                </a:ext>
              </a:extLst>
            </p:cNvPr>
            <p:cNvSpPr txBox="1"/>
            <p:nvPr/>
          </p:nvSpPr>
          <p:spPr>
            <a:xfrm>
              <a:off x="10094547" y="3958914"/>
              <a:ext cx="562708" cy="307777"/>
            </a:xfrm>
            <a:prstGeom prst="rect">
              <a:avLst/>
            </a:prstGeom>
            <a:noFill/>
          </p:spPr>
          <p:txBody>
            <a:bodyPr wrap="square" rtlCol="0">
              <a:spAutoFit/>
            </a:bodyPr>
            <a:lstStyle/>
            <a:p>
              <a:r>
                <a:rPr lang="en-US" sz="1400"/>
                <a:t>1K</a:t>
              </a:r>
            </a:p>
          </p:txBody>
        </p:sp>
        <p:sp>
          <p:nvSpPr>
            <p:cNvPr id="337" name="TextBox 336">
              <a:extLst>
                <a:ext uri="{FF2B5EF4-FFF2-40B4-BE49-F238E27FC236}">
                  <a16:creationId xmlns:a16="http://schemas.microsoft.com/office/drawing/2014/main" id="{814659D0-1D0D-C448-BCEC-30C8EE326C80}"/>
                </a:ext>
              </a:extLst>
            </p:cNvPr>
            <p:cNvSpPr txBox="1"/>
            <p:nvPr/>
          </p:nvSpPr>
          <p:spPr>
            <a:xfrm>
              <a:off x="9798711" y="2562103"/>
              <a:ext cx="562708" cy="307777"/>
            </a:xfrm>
            <a:prstGeom prst="rect">
              <a:avLst/>
            </a:prstGeom>
            <a:noFill/>
          </p:spPr>
          <p:txBody>
            <a:bodyPr wrap="square" rtlCol="0">
              <a:spAutoFit/>
            </a:bodyPr>
            <a:lstStyle/>
            <a:p>
              <a:r>
                <a:rPr lang="en-US" sz="1400"/>
                <a:t>1K</a:t>
              </a:r>
            </a:p>
          </p:txBody>
        </p:sp>
        <p:cxnSp>
          <p:nvCxnSpPr>
            <p:cNvPr id="338" name="Straight Connector 337">
              <a:extLst>
                <a:ext uri="{FF2B5EF4-FFF2-40B4-BE49-F238E27FC236}">
                  <a16:creationId xmlns:a16="http://schemas.microsoft.com/office/drawing/2014/main" id="{E11D65D1-4CB7-FD40-B96F-E630998E0459}"/>
                </a:ext>
              </a:extLst>
            </p:cNvPr>
            <p:cNvCxnSpPr>
              <a:cxnSpLocks/>
            </p:cNvCxnSpPr>
            <p:nvPr/>
          </p:nvCxnSpPr>
          <p:spPr>
            <a:xfrm>
              <a:off x="6539110" y="2913760"/>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9" name="Straight Connector 338">
              <a:extLst>
                <a:ext uri="{FF2B5EF4-FFF2-40B4-BE49-F238E27FC236}">
                  <a16:creationId xmlns:a16="http://schemas.microsoft.com/office/drawing/2014/main" id="{38ABDF11-FC0B-684E-B671-88E22EF4D220}"/>
                </a:ext>
              </a:extLst>
            </p:cNvPr>
            <p:cNvCxnSpPr>
              <a:cxnSpLocks/>
            </p:cNvCxnSpPr>
            <p:nvPr/>
          </p:nvCxnSpPr>
          <p:spPr>
            <a:xfrm>
              <a:off x="6556598" y="4081005"/>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515369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dirty="0">
                <a:latin typeface="Arial" panose="020B0604020202020204" pitchFamily="34" charset="0"/>
                <a:cs typeface="Arial" panose="020B0604020202020204" pitchFamily="34" charset="0"/>
              </a:rPr>
              <a:t>Using the 555 to generate a pulse</a:t>
            </a:r>
          </a:p>
        </p:txBody>
      </p:sp>
      <p:sp>
        <p:nvSpPr>
          <p:cNvPr id="5" name="Slide Number Placeholder 4"/>
          <p:cNvSpPr>
            <a:spLocks noGrp="1"/>
          </p:cNvSpPr>
          <p:nvPr>
            <p:ph type="sldNum" sz="quarter" idx="12"/>
          </p:nvPr>
        </p:nvSpPr>
        <p:spPr>
          <a:xfrm>
            <a:off x="9461091" y="6340568"/>
            <a:ext cx="2133600" cy="365125"/>
          </a:xfrm>
        </p:spPr>
        <p:txBody>
          <a:bodyPr/>
          <a:lstStyle/>
          <a:p>
            <a:fld id="{FA32F8ED-EEB4-4D51-9E8E-3B145D9B9811}" type="slidenum">
              <a:rPr lang="en-US" smtClean="0"/>
              <a:pPr/>
              <a:t>104</a:t>
            </a:fld>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522007" y="1644386"/>
                <a:ext cx="6237944" cy="4154984"/>
              </a:xfrm>
              <a:prstGeom prst="rect">
                <a:avLst/>
              </a:prstGeom>
              <a:noFill/>
            </p:spPr>
            <p:txBody>
              <a:bodyPr wrap="square" rtlCol="0">
                <a:spAutoFit/>
              </a:bodyPr>
              <a:lstStyle/>
              <a:p>
                <a:pPr lvl="0"/>
                <a:endParaRPr lang="en-US" sz="20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Try</a:t>
                </a:r>
              </a:p>
              <a:p>
                <a:pPr marL="800100" lvl="1"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R</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 R</a:t>
                </a:r>
                <a:r>
                  <a:rPr lang="en-US" sz="2000" baseline="-25000" dirty="0">
                    <a:latin typeface="Calibri" panose="020F0502020204030204" pitchFamily="34" charset="0"/>
                    <a:cs typeface="Calibri" panose="020F0502020204030204" pitchFamily="34" charset="0"/>
                  </a:rPr>
                  <a:t>2 </a:t>
                </a:r>
                <a:r>
                  <a:rPr lang="en-US" sz="2000" dirty="0">
                    <a:latin typeface="Calibri" panose="020F0502020204030204" pitchFamily="34" charset="0"/>
                    <a:cs typeface="Calibri" panose="020F0502020204030204" pitchFamily="34" charset="0"/>
                  </a:rPr>
                  <a:t>= 10K</a:t>
                </a:r>
              </a:p>
              <a:p>
                <a:pPr marL="800100" lvl="1"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100𝜇F</a:t>
                </a:r>
              </a:p>
              <a:p>
                <a:pPr marL="800100" lvl="1"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If you build this and connect an oscilloscope, you’ll notice the wave isn’t perfectly square.  As the pulse rises, you get some overshoot and on discharge there is undershoot.  What happens if connect a RC circuit at the output with C around .1 𝝁F.  You can also use a Schmidt trigger to clean up messy waveforms.</a:t>
                </a: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Pulse length time is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1</m:t>
                        </m:r>
                      </m:sub>
                    </m:sSub>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𝐶</m:t>
                        </m:r>
                      </m:e>
                      <m:sub>
                        <m:r>
                          <a:rPr lang="en-US" sz="2000" b="0" i="1" smtClean="0">
                            <a:latin typeface="Cambria Math" panose="02040503050406030204" pitchFamily="18" charset="0"/>
                            <a:cs typeface="Arial" panose="020B0604020202020204" pitchFamily="34" charset="0"/>
                          </a:rPr>
                          <m:t>1</m:t>
                        </m:r>
                      </m:sub>
                    </m:sSub>
                  </m:oMath>
                </a14:m>
                <a:r>
                  <a:rPr lang="en-US" sz="2000" dirty="0">
                    <a:latin typeface="Calibri" panose="020F0502020204030204" pitchFamily="34" charset="0"/>
                    <a:cs typeface="Calibri" panose="020F0502020204030204" pitchFamily="34" charset="0"/>
                  </a:rPr>
                  <a:t> secs</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522007" y="1644386"/>
                <a:ext cx="6237944" cy="4154984"/>
              </a:xfrm>
              <a:prstGeom prst="rect">
                <a:avLst/>
              </a:prstGeom>
              <a:blipFill>
                <a:blip r:embed="rId3"/>
                <a:stretch>
                  <a:fillRect l="-1016" r="-813"/>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CDB797BD-4046-EDA0-6814-968DBCB16F21}"/>
              </a:ext>
            </a:extLst>
          </p:cNvPr>
          <p:cNvGrpSpPr/>
          <p:nvPr/>
        </p:nvGrpSpPr>
        <p:grpSpPr>
          <a:xfrm>
            <a:off x="7154577" y="1684533"/>
            <a:ext cx="4740849" cy="4146361"/>
            <a:chOff x="6565601" y="1953474"/>
            <a:chExt cx="4740849" cy="4146361"/>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7214193" y="1957497"/>
              <a:ext cx="32004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6372720" y="4323932"/>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dirty="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8389257" y="2301695"/>
              <a:ext cx="1024117" cy="1999857"/>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8649955" y="3121707"/>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9138417" y="3953579"/>
              <a:ext cx="736680"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9129188" y="3581248"/>
              <a:ext cx="562708" cy="307777"/>
            </a:xfrm>
            <a:prstGeom prst="rect">
              <a:avLst/>
            </a:prstGeom>
            <a:noFill/>
          </p:spPr>
          <p:txBody>
            <a:bodyPr wrap="square" rtlCol="0">
              <a:spAutoFit/>
            </a:bodyPr>
            <a:lstStyle/>
            <a:p>
              <a:r>
                <a:rPr lang="en-US" sz="1400" dirty="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9151480" y="3226141"/>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9138417" y="2387754"/>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8361903" y="3960839"/>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8365667" y="3522964"/>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8472642" y="2863506"/>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8361903" y="2410004"/>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9387208" y="3372775"/>
              <a:ext cx="54864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6" name="TextBox 265">
              <a:extLst>
                <a:ext uri="{FF2B5EF4-FFF2-40B4-BE49-F238E27FC236}">
                  <a16:creationId xmlns:a16="http://schemas.microsoft.com/office/drawing/2014/main" id="{62E11A25-91A5-F943-AAF1-8E5A134C3217}"/>
                </a:ext>
              </a:extLst>
            </p:cNvPr>
            <p:cNvSpPr txBox="1"/>
            <p:nvPr/>
          </p:nvSpPr>
          <p:spPr>
            <a:xfrm>
              <a:off x="9809066" y="3374883"/>
              <a:ext cx="562708" cy="307777"/>
            </a:xfrm>
            <a:prstGeom prst="rect">
              <a:avLst/>
            </a:prstGeom>
            <a:noFill/>
          </p:spPr>
          <p:txBody>
            <a:bodyPr wrap="square" rtlCol="0">
              <a:spAutoFit/>
            </a:bodyPr>
            <a:lstStyle/>
            <a:p>
              <a:r>
                <a:rPr lang="en-US" sz="1400" dirty="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9714053" y="4086252"/>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6664843" y="5313085"/>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7224629" y="4135525"/>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7867626" y="3652069"/>
              <a:ext cx="493776"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070443" y="5718835"/>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7222924" y="1953474"/>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7867626" y="3149089"/>
              <a:ext cx="51206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2" name="Straight Connector 291">
              <a:extLst>
                <a:ext uri="{FF2B5EF4-FFF2-40B4-BE49-F238E27FC236}">
                  <a16:creationId xmlns:a16="http://schemas.microsoft.com/office/drawing/2014/main" id="{3CD79BF3-A62F-7E47-B8CA-131868B0688A}"/>
                </a:ext>
              </a:extLst>
            </p:cNvPr>
            <p:cNvCxnSpPr>
              <a:cxnSpLocks/>
            </p:cNvCxnSpPr>
            <p:nvPr/>
          </p:nvCxnSpPr>
          <p:spPr>
            <a:xfrm flipH="1">
              <a:off x="9415589" y="3677009"/>
              <a:ext cx="1188720" cy="164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9400593" y="252759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p:cNvCxnSpPr>
            <p:nvPr/>
          </p:nvCxnSpPr>
          <p:spPr>
            <a:xfrm>
              <a:off x="10396728" y="2455276"/>
              <a:ext cx="0" cy="12161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7392473" y="2587760"/>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016766" y="2386079"/>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7536070" y="2604186"/>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7884480" y="2914865"/>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10" name="TextBox 309">
              <a:extLst>
                <a:ext uri="{FF2B5EF4-FFF2-40B4-BE49-F238E27FC236}">
                  <a16:creationId xmlns:a16="http://schemas.microsoft.com/office/drawing/2014/main" id="{47D2BE4E-8DD1-4542-9F32-FB8CB4F99135}"/>
                </a:ext>
              </a:extLst>
            </p:cNvPr>
            <p:cNvSpPr txBox="1"/>
            <p:nvPr/>
          </p:nvSpPr>
          <p:spPr>
            <a:xfrm>
              <a:off x="7850448" y="2824553"/>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7737226" y="2608049"/>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7970937" y="1993918"/>
              <a:ext cx="562708" cy="307777"/>
            </a:xfrm>
            <a:prstGeom prst="rect">
              <a:avLst/>
            </a:prstGeom>
            <a:noFill/>
          </p:spPr>
          <p:txBody>
            <a:bodyPr wrap="square" rtlCol="0">
              <a:spAutoFit/>
            </a:bodyPr>
            <a:lstStyle/>
            <a:p>
              <a:r>
                <a:rPr lang="en-US" sz="1400"/>
                <a:t>C</a:t>
              </a:r>
              <a:r>
                <a:rPr lang="en-US" sz="1400" baseline="-25000"/>
                <a:t>2</a:t>
              </a:r>
            </a:p>
          </p:txBody>
        </p:sp>
        <p:sp>
          <p:nvSpPr>
            <p:cNvPr id="328" name="TextBox 327">
              <a:extLst>
                <a:ext uri="{FF2B5EF4-FFF2-40B4-BE49-F238E27FC236}">
                  <a16:creationId xmlns:a16="http://schemas.microsoft.com/office/drawing/2014/main" id="{C7F56FB5-82B5-4241-AB06-538FE38CE274}"/>
                </a:ext>
              </a:extLst>
            </p:cNvPr>
            <p:cNvSpPr txBox="1"/>
            <p:nvPr/>
          </p:nvSpPr>
          <p:spPr>
            <a:xfrm>
              <a:off x="7405542" y="3712318"/>
              <a:ext cx="345989" cy="307777"/>
            </a:xfrm>
            <a:prstGeom prst="rect">
              <a:avLst/>
            </a:prstGeom>
            <a:noFill/>
          </p:spPr>
          <p:txBody>
            <a:bodyPr wrap="square" rtlCol="0">
              <a:spAutoFit/>
            </a:bodyPr>
            <a:lstStyle/>
            <a:p>
              <a:r>
                <a:rPr lang="en-US" sz="1400" dirty="0"/>
                <a:t>R</a:t>
              </a:r>
              <a:r>
                <a:rPr lang="en-US" sz="1400" baseline="-25000" dirty="0"/>
                <a:t>1</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9399741" y="4101043"/>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B7F6066D-86A4-9C42-BCAE-AE20E88CEE99}"/>
                </a:ext>
              </a:extLst>
            </p:cNvPr>
            <p:cNvCxnSpPr>
              <a:cxnSpLocks/>
            </p:cNvCxnSpPr>
            <p:nvPr/>
          </p:nvCxnSpPr>
          <p:spPr>
            <a:xfrm flipH="1">
              <a:off x="7877549" y="3118934"/>
              <a:ext cx="3198" cy="53313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7" name="TextBox 106">
              <a:extLst>
                <a:ext uri="{FF2B5EF4-FFF2-40B4-BE49-F238E27FC236}">
                  <a16:creationId xmlns:a16="http://schemas.microsoft.com/office/drawing/2014/main" id="{F96CB6B0-A5CA-8140-86E1-3C5FBB04C1BA}"/>
                </a:ext>
              </a:extLst>
            </p:cNvPr>
            <p:cNvSpPr txBox="1"/>
            <p:nvPr/>
          </p:nvSpPr>
          <p:spPr>
            <a:xfrm>
              <a:off x="10743742" y="3400705"/>
              <a:ext cx="562708" cy="307777"/>
            </a:xfrm>
            <a:prstGeom prst="rect">
              <a:avLst/>
            </a:prstGeom>
            <a:noFill/>
          </p:spPr>
          <p:txBody>
            <a:bodyPr wrap="square" rtlCol="0">
              <a:spAutoFit/>
            </a:bodyPr>
            <a:lstStyle/>
            <a:p>
              <a:r>
                <a:rPr lang="en-US" sz="1400" dirty="0"/>
                <a:t>set</a:t>
              </a:r>
            </a:p>
          </p:txBody>
        </p:sp>
        <p:sp>
          <p:nvSpPr>
            <p:cNvPr id="108" name="Freeform 12">
              <a:extLst>
                <a:ext uri="{FF2B5EF4-FFF2-40B4-BE49-F238E27FC236}">
                  <a16:creationId xmlns:a16="http://schemas.microsoft.com/office/drawing/2014/main" id="{1D05B567-CC4F-9140-9043-F811FFA8408E}"/>
                </a:ext>
              </a:extLst>
            </p:cNvPr>
            <p:cNvSpPr>
              <a:spLocks noChangeAspect="1"/>
            </p:cNvSpPr>
            <p:nvPr/>
          </p:nvSpPr>
          <p:spPr bwMode="auto">
            <a:xfrm>
              <a:off x="9798706" y="1983588"/>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13" name="Straight Connector 12">
              <a:extLst>
                <a:ext uri="{FF2B5EF4-FFF2-40B4-BE49-F238E27FC236}">
                  <a16:creationId xmlns:a16="http://schemas.microsoft.com/office/drawing/2014/main" id="{45A9FFF6-EF94-0F4F-8B74-5E9F4F9F66FD}"/>
                </a:ext>
              </a:extLst>
            </p:cNvPr>
            <p:cNvCxnSpPr/>
            <p:nvPr/>
          </p:nvCxnSpPr>
          <p:spPr>
            <a:xfrm>
              <a:off x="10722053" y="3655206"/>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788C69F-9595-774B-9CE7-838A23789F28}"/>
                </a:ext>
              </a:extLst>
            </p:cNvPr>
            <p:cNvCxnSpPr>
              <a:cxnSpLocks/>
            </p:cNvCxnSpPr>
            <p:nvPr/>
          </p:nvCxnSpPr>
          <p:spPr>
            <a:xfrm flipH="1">
              <a:off x="10732794" y="3815615"/>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99BB798C-4888-884D-A91E-C3086363370F}"/>
                </a:ext>
              </a:extLst>
            </p:cNvPr>
            <p:cNvSpPr txBox="1"/>
            <p:nvPr/>
          </p:nvSpPr>
          <p:spPr>
            <a:xfrm>
              <a:off x="9840540" y="2076015"/>
              <a:ext cx="447914" cy="276999"/>
            </a:xfrm>
            <a:prstGeom prst="rect">
              <a:avLst/>
            </a:prstGeom>
            <a:noFill/>
          </p:spPr>
          <p:txBody>
            <a:bodyPr wrap="square" rtlCol="0">
              <a:spAutoFit/>
            </a:bodyPr>
            <a:lstStyle/>
            <a:p>
              <a:r>
                <a:rPr lang="en-US" baseline="-25000"/>
                <a:t>10K</a:t>
              </a:r>
              <a:endParaRPr lang="en-US" sz="1400" baseline="-25000"/>
            </a:p>
          </p:txBody>
        </p:sp>
        <p:sp>
          <p:nvSpPr>
            <p:cNvPr id="113" name="Oval 112">
              <a:extLst>
                <a:ext uri="{FF2B5EF4-FFF2-40B4-BE49-F238E27FC236}">
                  <a16:creationId xmlns:a16="http://schemas.microsoft.com/office/drawing/2014/main" id="{C107F18A-AD7E-9141-937F-81DFACF681AA}"/>
                </a:ext>
              </a:extLst>
            </p:cNvPr>
            <p:cNvSpPr/>
            <p:nvPr/>
          </p:nvSpPr>
          <p:spPr>
            <a:xfrm>
              <a:off x="9803233" y="2454322"/>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7" name="Group 356">
              <a:extLst>
                <a:ext uri="{FF2B5EF4-FFF2-40B4-BE49-F238E27FC236}">
                  <a16:creationId xmlns:a16="http://schemas.microsoft.com/office/drawing/2014/main" id="{BBA94069-D15A-F540-8E2B-DF2EF2A56FA5}"/>
                </a:ext>
              </a:extLst>
            </p:cNvPr>
            <p:cNvGrpSpPr>
              <a:grpSpLocks/>
            </p:cNvGrpSpPr>
            <p:nvPr/>
          </p:nvGrpSpPr>
          <p:grpSpPr bwMode="auto">
            <a:xfrm>
              <a:off x="7060862" y="5161981"/>
              <a:ext cx="291084" cy="621268"/>
              <a:chOff x="2944" y="3306"/>
              <a:chExt cx="198" cy="524"/>
            </a:xfrm>
          </p:grpSpPr>
          <p:grpSp>
            <p:nvGrpSpPr>
              <p:cNvPr id="118" name="Group 298">
                <a:extLst>
                  <a:ext uri="{FF2B5EF4-FFF2-40B4-BE49-F238E27FC236}">
                    <a16:creationId xmlns:a16="http://schemas.microsoft.com/office/drawing/2014/main" id="{E76D2D28-EA14-274A-BEF5-0EDB348CDDD4}"/>
                  </a:ext>
                </a:extLst>
              </p:cNvPr>
              <p:cNvGrpSpPr>
                <a:grpSpLocks/>
              </p:cNvGrpSpPr>
              <p:nvPr/>
            </p:nvGrpSpPr>
            <p:grpSpPr bwMode="auto">
              <a:xfrm>
                <a:off x="2944" y="3306"/>
                <a:ext cx="198" cy="518"/>
                <a:chOff x="3058" y="3370"/>
                <a:chExt cx="198" cy="518"/>
              </a:xfrm>
            </p:grpSpPr>
            <p:grpSp>
              <p:nvGrpSpPr>
                <p:cNvPr id="121" name="Group 294">
                  <a:extLst>
                    <a:ext uri="{FF2B5EF4-FFF2-40B4-BE49-F238E27FC236}">
                      <a16:creationId xmlns:a16="http://schemas.microsoft.com/office/drawing/2014/main" id="{094EAF9B-2E2A-C148-909F-41FFBFC45101}"/>
                    </a:ext>
                  </a:extLst>
                </p:cNvPr>
                <p:cNvGrpSpPr>
                  <a:grpSpLocks/>
                </p:cNvGrpSpPr>
                <p:nvPr/>
              </p:nvGrpSpPr>
              <p:grpSpPr bwMode="auto">
                <a:xfrm>
                  <a:off x="3083" y="3370"/>
                  <a:ext cx="173" cy="518"/>
                  <a:chOff x="3083" y="3370"/>
                  <a:chExt cx="173" cy="518"/>
                </a:xfrm>
              </p:grpSpPr>
              <p:grpSp>
                <p:nvGrpSpPr>
                  <p:cNvPr id="124" name="Group 292">
                    <a:extLst>
                      <a:ext uri="{FF2B5EF4-FFF2-40B4-BE49-F238E27FC236}">
                        <a16:creationId xmlns:a16="http://schemas.microsoft.com/office/drawing/2014/main" id="{F0004DDA-C6A0-E840-9193-E40B43D6B9D2}"/>
                      </a:ext>
                    </a:extLst>
                  </p:cNvPr>
                  <p:cNvGrpSpPr>
                    <a:grpSpLocks/>
                  </p:cNvGrpSpPr>
                  <p:nvPr/>
                </p:nvGrpSpPr>
                <p:grpSpPr bwMode="auto">
                  <a:xfrm>
                    <a:off x="3083" y="3542"/>
                    <a:ext cx="173" cy="169"/>
                    <a:chOff x="3092" y="3427"/>
                    <a:chExt cx="173" cy="284"/>
                  </a:xfrm>
                </p:grpSpPr>
                <p:grpSp>
                  <p:nvGrpSpPr>
                    <p:cNvPr id="127" name="Group 286">
                      <a:extLst>
                        <a:ext uri="{FF2B5EF4-FFF2-40B4-BE49-F238E27FC236}">
                          <a16:creationId xmlns:a16="http://schemas.microsoft.com/office/drawing/2014/main" id="{BBEC3D36-E88C-0D4E-8D18-09EBCFF490EC}"/>
                        </a:ext>
                      </a:extLst>
                    </p:cNvPr>
                    <p:cNvGrpSpPr>
                      <a:grpSpLocks/>
                    </p:cNvGrpSpPr>
                    <p:nvPr/>
                  </p:nvGrpSpPr>
                  <p:grpSpPr bwMode="auto">
                    <a:xfrm>
                      <a:off x="3092" y="3427"/>
                      <a:ext cx="173" cy="230"/>
                      <a:chOff x="3168" y="3485"/>
                      <a:chExt cx="173" cy="230"/>
                    </a:xfrm>
                  </p:grpSpPr>
                  <p:sp>
                    <p:nvSpPr>
                      <p:cNvPr id="133" name="Line 283">
                        <a:extLst>
                          <a:ext uri="{FF2B5EF4-FFF2-40B4-BE49-F238E27FC236}">
                            <a16:creationId xmlns:a16="http://schemas.microsoft.com/office/drawing/2014/main" id="{C2825DDC-7FE0-4844-8AA5-D15761F471AE}"/>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4" name="Line 284">
                        <a:extLst>
                          <a:ext uri="{FF2B5EF4-FFF2-40B4-BE49-F238E27FC236}">
                            <a16:creationId xmlns:a16="http://schemas.microsoft.com/office/drawing/2014/main" id="{621AC5AB-D7E6-FE4C-B904-0A198B2F8AC1}"/>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5" name="Line 285">
                        <a:extLst>
                          <a:ext uri="{FF2B5EF4-FFF2-40B4-BE49-F238E27FC236}">
                            <a16:creationId xmlns:a16="http://schemas.microsoft.com/office/drawing/2014/main" id="{314798FF-CB17-FD4E-B2AB-4F7378B7009C}"/>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29" name="Group 287">
                      <a:extLst>
                        <a:ext uri="{FF2B5EF4-FFF2-40B4-BE49-F238E27FC236}">
                          <a16:creationId xmlns:a16="http://schemas.microsoft.com/office/drawing/2014/main" id="{FDD25F54-C955-3D42-917E-8B704BDC9A54}"/>
                        </a:ext>
                      </a:extLst>
                    </p:cNvPr>
                    <p:cNvGrpSpPr>
                      <a:grpSpLocks/>
                    </p:cNvGrpSpPr>
                    <p:nvPr/>
                  </p:nvGrpSpPr>
                  <p:grpSpPr bwMode="auto">
                    <a:xfrm>
                      <a:off x="3128" y="3481"/>
                      <a:ext cx="91" cy="230"/>
                      <a:chOff x="3168" y="3485"/>
                      <a:chExt cx="173" cy="230"/>
                    </a:xfrm>
                  </p:grpSpPr>
                  <p:sp>
                    <p:nvSpPr>
                      <p:cNvPr id="130" name="Line 288">
                        <a:extLst>
                          <a:ext uri="{FF2B5EF4-FFF2-40B4-BE49-F238E27FC236}">
                            <a16:creationId xmlns:a16="http://schemas.microsoft.com/office/drawing/2014/main" id="{5F46BB85-0E2D-ED4E-A63E-087CB1AFF9C0}"/>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1" name="Line 289">
                        <a:extLst>
                          <a:ext uri="{FF2B5EF4-FFF2-40B4-BE49-F238E27FC236}">
                            <a16:creationId xmlns:a16="http://schemas.microsoft.com/office/drawing/2014/main" id="{5AA2E355-4192-9F45-B130-F0C37CBB7B07}"/>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2" name="Line 290">
                        <a:extLst>
                          <a:ext uri="{FF2B5EF4-FFF2-40B4-BE49-F238E27FC236}">
                            <a16:creationId xmlns:a16="http://schemas.microsoft.com/office/drawing/2014/main" id="{CD876D92-97E8-6847-B79D-D8E9DC376007}"/>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25" name="Line 291">
                    <a:extLst>
                      <a:ext uri="{FF2B5EF4-FFF2-40B4-BE49-F238E27FC236}">
                        <a16:creationId xmlns:a16="http://schemas.microsoft.com/office/drawing/2014/main" id="{DDEFA82B-B100-6142-AEB8-D4B4537B845D}"/>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26" name="Line 293">
                    <a:extLst>
                      <a:ext uri="{FF2B5EF4-FFF2-40B4-BE49-F238E27FC236}">
                        <a16:creationId xmlns:a16="http://schemas.microsoft.com/office/drawing/2014/main" id="{4AB92455-0ECA-8D4A-9908-0864995F4437}"/>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22" name="Text Box 296">
                  <a:extLst>
                    <a:ext uri="{FF2B5EF4-FFF2-40B4-BE49-F238E27FC236}">
                      <a16:creationId xmlns:a16="http://schemas.microsoft.com/office/drawing/2014/main" id="{D0A971A6-4D47-384C-A433-7837127B3275}"/>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20" name="Freeform 355">
                <a:extLst>
                  <a:ext uri="{FF2B5EF4-FFF2-40B4-BE49-F238E27FC236}">
                    <a16:creationId xmlns:a16="http://schemas.microsoft.com/office/drawing/2014/main" id="{64942337-C9A2-8C40-9929-4C8C30462C87}"/>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sp>
          <p:nvSpPr>
            <p:cNvPr id="136" name="Freeform 12">
              <a:extLst>
                <a:ext uri="{FF2B5EF4-FFF2-40B4-BE49-F238E27FC236}">
                  <a16:creationId xmlns:a16="http://schemas.microsoft.com/office/drawing/2014/main" id="{70C1E9E7-304C-AB41-AF75-B5CA2A9D9B7A}"/>
                </a:ext>
              </a:extLst>
            </p:cNvPr>
            <p:cNvSpPr>
              <a:spLocks noChangeAspect="1"/>
            </p:cNvSpPr>
            <p:nvPr/>
          </p:nvSpPr>
          <p:spPr bwMode="auto">
            <a:xfrm>
              <a:off x="10344267" y="1959523"/>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139" name="Straight Connector 138">
              <a:extLst>
                <a:ext uri="{FF2B5EF4-FFF2-40B4-BE49-F238E27FC236}">
                  <a16:creationId xmlns:a16="http://schemas.microsoft.com/office/drawing/2014/main" id="{F4A1D447-3560-4846-92D4-74DA56D31205}"/>
                </a:ext>
              </a:extLst>
            </p:cNvPr>
            <p:cNvCxnSpPr/>
            <p:nvPr/>
          </p:nvCxnSpPr>
          <p:spPr>
            <a:xfrm>
              <a:off x="10005021" y="2518457"/>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FFE3523-E041-4C45-9CC4-E837BDB031B7}"/>
                </a:ext>
              </a:extLst>
            </p:cNvPr>
            <p:cNvCxnSpPr>
              <a:cxnSpLocks/>
            </p:cNvCxnSpPr>
            <p:nvPr/>
          </p:nvCxnSpPr>
          <p:spPr>
            <a:xfrm flipH="1">
              <a:off x="10015762" y="2678866"/>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41" name="Group 222">
              <a:extLst>
                <a:ext uri="{FF2B5EF4-FFF2-40B4-BE49-F238E27FC236}">
                  <a16:creationId xmlns:a16="http://schemas.microsoft.com/office/drawing/2014/main" id="{40E54673-FCC8-3449-B6F4-987C95AD7EB9}"/>
                </a:ext>
              </a:extLst>
            </p:cNvPr>
            <p:cNvGrpSpPr>
              <a:grpSpLocks/>
            </p:cNvGrpSpPr>
            <p:nvPr/>
          </p:nvGrpSpPr>
          <p:grpSpPr bwMode="auto">
            <a:xfrm>
              <a:off x="9705795" y="2750040"/>
              <a:ext cx="288486" cy="382287"/>
              <a:chOff x="4272" y="3072"/>
              <a:chExt cx="192" cy="240"/>
            </a:xfrm>
          </p:grpSpPr>
          <p:sp>
            <p:nvSpPr>
              <p:cNvPr id="142" name="Line 99">
                <a:extLst>
                  <a:ext uri="{FF2B5EF4-FFF2-40B4-BE49-F238E27FC236}">
                    <a16:creationId xmlns:a16="http://schemas.microsoft.com/office/drawing/2014/main" id="{B7006086-EC82-F749-94BF-C98CB99D8FF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C12C306C-4A82-BA49-BF0F-1BAD18F30A5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FF6E3836-70A7-4A46-98FF-A0DE78134A1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110A80FF-49F8-CC43-B991-3106978CB82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C8567311-DF3A-064B-A1CA-28223D88B07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9505D42C-B43A-6347-95B2-1F6B5ACB2D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45EFF51B-881F-6341-A155-BD2AEFF4EB4C}"/>
                </a:ext>
              </a:extLst>
            </p:cNvPr>
            <p:cNvGrpSpPr>
              <a:grpSpLocks/>
            </p:cNvGrpSpPr>
            <p:nvPr/>
          </p:nvGrpSpPr>
          <p:grpSpPr bwMode="auto">
            <a:xfrm>
              <a:off x="10422153" y="3953063"/>
              <a:ext cx="304800" cy="381000"/>
              <a:chOff x="4272" y="3072"/>
              <a:chExt cx="192" cy="240"/>
            </a:xfrm>
          </p:grpSpPr>
          <p:sp>
            <p:nvSpPr>
              <p:cNvPr id="149" name="Line 99">
                <a:extLst>
                  <a:ext uri="{FF2B5EF4-FFF2-40B4-BE49-F238E27FC236}">
                    <a16:creationId xmlns:a16="http://schemas.microsoft.com/office/drawing/2014/main" id="{FE079939-D32B-AD44-A9FB-399F69F4E5B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0" name="Line 100">
                <a:extLst>
                  <a:ext uri="{FF2B5EF4-FFF2-40B4-BE49-F238E27FC236}">
                    <a16:creationId xmlns:a16="http://schemas.microsoft.com/office/drawing/2014/main" id="{3961210F-BFC9-E44E-AB17-1A9F102B43C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1" name="Line 101">
                <a:extLst>
                  <a:ext uri="{FF2B5EF4-FFF2-40B4-BE49-F238E27FC236}">
                    <a16:creationId xmlns:a16="http://schemas.microsoft.com/office/drawing/2014/main" id="{927819A8-2ADD-2C44-9965-256F156EDD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2" name="Line 102">
                <a:extLst>
                  <a:ext uri="{FF2B5EF4-FFF2-40B4-BE49-F238E27FC236}">
                    <a16:creationId xmlns:a16="http://schemas.microsoft.com/office/drawing/2014/main" id="{C70E6269-4E0B-554A-946E-5B0C7F061F1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3" name="Line 103">
                <a:extLst>
                  <a:ext uri="{FF2B5EF4-FFF2-40B4-BE49-F238E27FC236}">
                    <a16:creationId xmlns:a16="http://schemas.microsoft.com/office/drawing/2014/main" id="{904ACD25-508D-3246-A49F-2C097FE8A42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4" name="Line 104">
                <a:extLst>
                  <a:ext uri="{FF2B5EF4-FFF2-40B4-BE49-F238E27FC236}">
                    <a16:creationId xmlns:a16="http://schemas.microsoft.com/office/drawing/2014/main" id="{B9C95CBE-4327-064F-BB9D-081F3351F6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55" name="TextBox 154">
              <a:extLst>
                <a:ext uri="{FF2B5EF4-FFF2-40B4-BE49-F238E27FC236}">
                  <a16:creationId xmlns:a16="http://schemas.microsoft.com/office/drawing/2014/main" id="{47644917-0D50-6E4F-849F-C855432387BA}"/>
                </a:ext>
              </a:extLst>
            </p:cNvPr>
            <p:cNvSpPr txBox="1"/>
            <p:nvPr/>
          </p:nvSpPr>
          <p:spPr>
            <a:xfrm>
              <a:off x="10505455" y="2515496"/>
              <a:ext cx="627083" cy="307777"/>
            </a:xfrm>
            <a:prstGeom prst="rect">
              <a:avLst/>
            </a:prstGeom>
            <a:noFill/>
          </p:spPr>
          <p:txBody>
            <a:bodyPr wrap="square" rtlCol="0">
              <a:spAutoFit/>
            </a:bodyPr>
            <a:lstStyle/>
            <a:p>
              <a:r>
                <a:rPr lang="en-US" sz="1400"/>
                <a:t>reset</a:t>
              </a:r>
            </a:p>
          </p:txBody>
        </p:sp>
        <p:sp>
          <p:nvSpPr>
            <p:cNvPr id="6" name="Freeform 12">
              <a:extLst>
                <a:ext uri="{FF2B5EF4-FFF2-40B4-BE49-F238E27FC236}">
                  <a16:creationId xmlns:a16="http://schemas.microsoft.com/office/drawing/2014/main" id="{4D822130-51ED-8C82-A888-AEAD90014819}"/>
                </a:ext>
              </a:extLst>
            </p:cNvPr>
            <p:cNvSpPr>
              <a:spLocks noChangeAspect="1"/>
            </p:cNvSpPr>
            <p:nvPr/>
          </p:nvSpPr>
          <p:spPr bwMode="auto">
            <a:xfrm>
              <a:off x="7828767" y="3585724"/>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9" name="Oval 8">
              <a:extLst>
                <a:ext uri="{FF2B5EF4-FFF2-40B4-BE49-F238E27FC236}">
                  <a16:creationId xmlns:a16="http://schemas.microsoft.com/office/drawing/2014/main" id="{F1CC5D03-6021-1120-9CFC-3B59365D6606}"/>
                </a:ext>
              </a:extLst>
            </p:cNvPr>
            <p:cNvSpPr/>
            <p:nvPr/>
          </p:nvSpPr>
          <p:spPr>
            <a:xfrm>
              <a:off x="9805025" y="270354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 name="Oval 9">
              <a:extLst>
                <a:ext uri="{FF2B5EF4-FFF2-40B4-BE49-F238E27FC236}">
                  <a16:creationId xmlns:a16="http://schemas.microsoft.com/office/drawing/2014/main" id="{D6DE774E-C17F-ECF6-CDD1-6E33FDBB068A}"/>
                </a:ext>
              </a:extLst>
            </p:cNvPr>
            <p:cNvSpPr/>
            <p:nvPr/>
          </p:nvSpPr>
          <p:spPr>
            <a:xfrm>
              <a:off x="9892879" y="3318524"/>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 name="Oval 10">
              <a:extLst>
                <a:ext uri="{FF2B5EF4-FFF2-40B4-BE49-F238E27FC236}">
                  <a16:creationId xmlns:a16="http://schemas.microsoft.com/office/drawing/2014/main" id="{40AF9610-114C-9DEF-FD42-7CC6C8CFD2D1}"/>
                </a:ext>
              </a:extLst>
            </p:cNvPr>
            <p:cNvSpPr/>
            <p:nvPr/>
          </p:nvSpPr>
          <p:spPr>
            <a:xfrm>
              <a:off x="10529376" y="384744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 name="Oval 11">
              <a:extLst>
                <a:ext uri="{FF2B5EF4-FFF2-40B4-BE49-F238E27FC236}">
                  <a16:creationId xmlns:a16="http://schemas.microsoft.com/office/drawing/2014/main" id="{BF33EAC9-7B6B-F834-8421-B2BB2E3FB328}"/>
                </a:ext>
              </a:extLst>
            </p:cNvPr>
            <p:cNvSpPr/>
            <p:nvPr/>
          </p:nvSpPr>
          <p:spPr>
            <a:xfrm>
              <a:off x="10541924" y="3623324"/>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3947269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10058400" cy="868362"/>
          </a:xfrm>
        </p:spPr>
        <p:txBody>
          <a:bodyPr anchor="ctr">
            <a:normAutofit/>
          </a:bodyPr>
          <a:lstStyle/>
          <a:p>
            <a:pPr algn="ctr"/>
            <a:r>
              <a:rPr lang="en-US" sz="4400">
                <a:latin typeface="Arial" panose="020B0604020202020204" pitchFamily="34" charset="0"/>
                <a:cs typeface="Arial" panose="020B0604020202020204" pitchFamily="34" charset="0"/>
              </a:rPr>
              <a:t>More circuits</a:t>
            </a:r>
          </a:p>
        </p:txBody>
      </p:sp>
      <p:sp>
        <p:nvSpPr>
          <p:cNvPr id="3" name="Content Placeholder 2"/>
          <p:cNvSpPr>
            <a:spLocks noGrp="1"/>
          </p:cNvSpPr>
          <p:nvPr>
            <p:ph idx="1"/>
          </p:nvPr>
        </p:nvSpPr>
        <p:spPr>
          <a:xfrm>
            <a:off x="1051315" y="1572984"/>
            <a:ext cx="1965778" cy="420051"/>
          </a:xfrm>
        </p:spPr>
        <p:txBody>
          <a:bodyPr>
            <a:noAutofit/>
          </a:bodyPr>
          <a:lstStyle/>
          <a:p>
            <a:pPr algn="l"/>
            <a:r>
              <a:rPr lang="en-US" sz="1800" dirty="0">
                <a:latin typeface="Arial" charset="0"/>
                <a:ea typeface="Arial" charset="0"/>
                <a:cs typeface="Arial" charset="0"/>
              </a:rPr>
              <a:t>Differential amp</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105</a:t>
            </a:fld>
            <a:endParaRPr lang="en-US"/>
          </a:p>
        </p:txBody>
      </p:sp>
      <p:pic>
        <p:nvPicPr>
          <p:cNvPr id="11" name="Picture 10" descr="stable multivibrator">
            <a:extLst>
              <a:ext uri="{FF2B5EF4-FFF2-40B4-BE49-F238E27FC236}">
                <a16:creationId xmlns:a16="http://schemas.microsoft.com/office/drawing/2014/main" id="{3D238102-3801-184C-98C8-57EB5F91E885}"/>
              </a:ext>
            </a:extLst>
          </p:cNvPr>
          <p:cNvPicPr/>
          <p:nvPr/>
        </p:nvPicPr>
        <p:blipFill>
          <a:blip r:embed="rId3" cstate="print">
            <a:extLst>
              <a:ext uri="{28A0092B-C50C-407E-A947-70E740481C1C}">
                <a14:useLocalDpi xmlns:a14="http://schemas.microsoft.com/office/drawing/2010/main"/>
              </a:ext>
            </a:extLst>
          </a:blip>
          <a:srcRect/>
          <a:stretch>
            <a:fillRect/>
          </a:stretch>
        </p:blipFill>
        <p:spPr bwMode="auto">
          <a:xfrm>
            <a:off x="4570095" y="2103121"/>
            <a:ext cx="2482215" cy="2632074"/>
          </a:xfrm>
          <a:prstGeom prst="rect">
            <a:avLst/>
          </a:prstGeom>
          <a:noFill/>
          <a:ln>
            <a:noFill/>
          </a:ln>
        </p:spPr>
      </p:pic>
      <p:pic>
        <p:nvPicPr>
          <p:cNvPr id="12" name="Picture 11" descr="ommon emitter speaker amp">
            <a:extLst>
              <a:ext uri="{FF2B5EF4-FFF2-40B4-BE49-F238E27FC236}">
                <a16:creationId xmlns:a16="http://schemas.microsoft.com/office/drawing/2014/main" id="{CCBAB8B3-9BE9-3B4E-AE5D-9EAAF0317585}"/>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8077200" y="2280228"/>
            <a:ext cx="3220085" cy="2632075"/>
          </a:xfrm>
          <a:prstGeom prst="rect">
            <a:avLst/>
          </a:prstGeom>
          <a:noFill/>
          <a:ln>
            <a:noFill/>
          </a:ln>
        </p:spPr>
      </p:pic>
      <p:pic>
        <p:nvPicPr>
          <p:cNvPr id="14" name="Picture 13" descr="ifferential amplifier -- long tailed pair">
            <a:extLst>
              <a:ext uri="{FF2B5EF4-FFF2-40B4-BE49-F238E27FC236}">
                <a16:creationId xmlns:a16="http://schemas.microsoft.com/office/drawing/2014/main" id="{9D4730BC-2285-DE44-BD78-AF0CDFB5DD0B}"/>
              </a:ext>
            </a:extLst>
          </p:cNvPr>
          <p:cNvPicPr/>
          <p:nvPr/>
        </p:nvPicPr>
        <p:blipFill>
          <a:blip r:embed="rId5" cstate="print">
            <a:extLst>
              <a:ext uri="{28A0092B-C50C-407E-A947-70E740481C1C}">
                <a14:useLocalDpi xmlns:a14="http://schemas.microsoft.com/office/drawing/2010/main"/>
              </a:ext>
            </a:extLst>
          </a:blip>
          <a:srcRect/>
          <a:stretch>
            <a:fillRect/>
          </a:stretch>
        </p:blipFill>
        <p:spPr bwMode="auto">
          <a:xfrm>
            <a:off x="1177729" y="2280228"/>
            <a:ext cx="1839364" cy="2230438"/>
          </a:xfrm>
          <a:prstGeom prst="rect">
            <a:avLst/>
          </a:prstGeom>
          <a:noFill/>
          <a:ln>
            <a:noFill/>
          </a:ln>
        </p:spPr>
      </p:pic>
      <p:sp>
        <p:nvSpPr>
          <p:cNvPr id="9" name="Content Placeholder 2">
            <a:extLst>
              <a:ext uri="{FF2B5EF4-FFF2-40B4-BE49-F238E27FC236}">
                <a16:creationId xmlns:a16="http://schemas.microsoft.com/office/drawing/2014/main" id="{8642AB4C-E3E3-4C48-8348-4772B574F66E}"/>
              </a:ext>
            </a:extLst>
          </p:cNvPr>
          <p:cNvSpPr txBox="1">
            <a:spLocks/>
          </p:cNvSpPr>
          <p:nvPr/>
        </p:nvSpPr>
        <p:spPr>
          <a:xfrm>
            <a:off x="4737262" y="1683070"/>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Multi-vibrator</a:t>
            </a:r>
          </a:p>
        </p:txBody>
      </p:sp>
      <p:sp>
        <p:nvSpPr>
          <p:cNvPr id="10" name="Content Placeholder 2">
            <a:extLst>
              <a:ext uri="{FF2B5EF4-FFF2-40B4-BE49-F238E27FC236}">
                <a16:creationId xmlns:a16="http://schemas.microsoft.com/office/drawing/2014/main" id="{2A1F0907-D8BF-C340-8C78-F4C7BA84B686}"/>
              </a:ext>
            </a:extLst>
          </p:cNvPr>
          <p:cNvSpPr txBox="1">
            <a:spLocks/>
          </p:cNvSpPr>
          <p:nvPr/>
        </p:nvSpPr>
        <p:spPr>
          <a:xfrm>
            <a:off x="8240750" y="1593094"/>
            <a:ext cx="3612995"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Common emitter as audio amp </a:t>
            </a:r>
          </a:p>
        </p:txBody>
      </p:sp>
      <p:sp>
        <p:nvSpPr>
          <p:cNvPr id="4" name="TextBox 3">
            <a:extLst>
              <a:ext uri="{FF2B5EF4-FFF2-40B4-BE49-F238E27FC236}">
                <a16:creationId xmlns:a16="http://schemas.microsoft.com/office/drawing/2014/main" id="{9FDC20A5-9284-A844-ADB2-A460E72B8FCF}"/>
              </a:ext>
            </a:extLst>
          </p:cNvPr>
          <p:cNvSpPr txBox="1"/>
          <p:nvPr/>
        </p:nvSpPr>
        <p:spPr>
          <a:xfrm>
            <a:off x="4149565" y="5002385"/>
            <a:ext cx="4091185" cy="646331"/>
          </a:xfrm>
          <a:prstGeom prst="rect">
            <a:avLst/>
          </a:prstGeom>
          <a:noFill/>
        </p:spPr>
        <p:txBody>
          <a:bodyPr wrap="none" rtlCol="0">
            <a:spAutoFit/>
          </a:bodyPr>
          <a:lstStyle/>
          <a:p>
            <a:r>
              <a:rPr lang="en-US"/>
              <a:t>Build this and try 100 𝝁F capacitors.</a:t>
            </a:r>
          </a:p>
          <a:p>
            <a:r>
              <a:rPr lang="en-US"/>
              <a:t>How often do the LED’s blink?</a:t>
            </a:r>
          </a:p>
        </p:txBody>
      </p:sp>
      <p:sp>
        <p:nvSpPr>
          <p:cNvPr id="6" name="TextBox 5">
            <a:extLst>
              <a:ext uri="{FF2B5EF4-FFF2-40B4-BE49-F238E27FC236}">
                <a16:creationId xmlns:a16="http://schemas.microsoft.com/office/drawing/2014/main" id="{F15B3319-AFDD-6943-82DE-A61CB326E667}"/>
              </a:ext>
            </a:extLst>
          </p:cNvPr>
          <p:cNvSpPr txBox="1"/>
          <p:nvPr/>
        </p:nvSpPr>
        <p:spPr>
          <a:xfrm>
            <a:off x="1113183" y="4946462"/>
            <a:ext cx="2659702" cy="338554"/>
          </a:xfrm>
          <a:prstGeom prst="rect">
            <a:avLst/>
          </a:prstGeom>
          <a:noFill/>
        </p:spPr>
        <p:txBody>
          <a:bodyPr wrap="none" rtlCol="0">
            <a:spAutoFit/>
          </a:bodyPr>
          <a:lstStyle/>
          <a:p>
            <a:r>
              <a:rPr lang="en-US" sz="1600" dirty="0"/>
              <a:t>Diagram credit: </a:t>
            </a:r>
            <a:r>
              <a:rPr lang="en-US" sz="1600" dirty="0" err="1"/>
              <a:t>Sparkfun</a:t>
            </a:r>
            <a:endParaRPr lang="en-US" sz="1600" dirty="0"/>
          </a:p>
        </p:txBody>
      </p:sp>
    </p:spTree>
    <p:extLst>
      <p:ext uri="{BB962C8B-B14F-4D97-AF65-F5344CB8AC3E}">
        <p14:creationId xmlns:p14="http://schemas.microsoft.com/office/powerpoint/2010/main" val="36482418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319" y="160656"/>
            <a:ext cx="9748411" cy="868362"/>
          </a:xfrm>
        </p:spPr>
        <p:txBody>
          <a:bodyPr anchor="ctr">
            <a:normAutofit/>
          </a:bodyPr>
          <a:lstStyle/>
          <a:p>
            <a:pPr algn="ctr"/>
            <a:r>
              <a:rPr lang="en-US" sz="4400" dirty="0">
                <a:latin typeface="Arial" panose="020B0604020202020204" pitchFamily="34" charset="0"/>
                <a:cs typeface="Arial" panose="020B0604020202020204" pitchFamily="34" charset="0"/>
              </a:rPr>
              <a:t>More Circuits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106</a:t>
            </a:fld>
            <a:endParaRPr lang="en-US"/>
          </a:p>
        </p:txBody>
      </p:sp>
      <p:sp>
        <p:nvSpPr>
          <p:cNvPr id="193" name="Content Placeholder 2">
            <a:extLst>
              <a:ext uri="{FF2B5EF4-FFF2-40B4-BE49-F238E27FC236}">
                <a16:creationId xmlns:a16="http://schemas.microsoft.com/office/drawing/2014/main" id="{A41BCC14-AF39-E44F-BF0A-5D0C2662B482}"/>
              </a:ext>
            </a:extLst>
          </p:cNvPr>
          <p:cNvSpPr txBox="1">
            <a:spLocks/>
          </p:cNvSpPr>
          <p:nvPr/>
        </p:nvSpPr>
        <p:spPr>
          <a:xfrm>
            <a:off x="1252377" y="2054848"/>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Debounce</a:t>
            </a:r>
          </a:p>
        </p:txBody>
      </p:sp>
      <p:grpSp>
        <p:nvGrpSpPr>
          <p:cNvPr id="72" name="Group 71">
            <a:extLst>
              <a:ext uri="{FF2B5EF4-FFF2-40B4-BE49-F238E27FC236}">
                <a16:creationId xmlns:a16="http://schemas.microsoft.com/office/drawing/2014/main" id="{CEB7A071-79F4-76BA-0BC2-F3BC3027236A}"/>
              </a:ext>
            </a:extLst>
          </p:cNvPr>
          <p:cNvGrpSpPr/>
          <p:nvPr/>
        </p:nvGrpSpPr>
        <p:grpSpPr>
          <a:xfrm>
            <a:off x="783925" y="2512867"/>
            <a:ext cx="4142197" cy="2784157"/>
            <a:chOff x="380380" y="2315408"/>
            <a:chExt cx="4142197" cy="2784157"/>
          </a:xfrm>
        </p:grpSpPr>
        <p:grpSp>
          <p:nvGrpSpPr>
            <p:cNvPr id="36" name="Group 826">
              <a:extLst>
                <a:ext uri="{FF2B5EF4-FFF2-40B4-BE49-F238E27FC236}">
                  <a16:creationId xmlns:a16="http://schemas.microsoft.com/office/drawing/2014/main" id="{8EF4D9AC-4EC4-A848-B90D-5A55AFC63C2A}"/>
                </a:ext>
              </a:extLst>
            </p:cNvPr>
            <p:cNvGrpSpPr>
              <a:grpSpLocks/>
            </p:cNvGrpSpPr>
            <p:nvPr/>
          </p:nvGrpSpPr>
          <p:grpSpPr bwMode="auto">
            <a:xfrm>
              <a:off x="3057314" y="2315408"/>
              <a:ext cx="1465263" cy="2601913"/>
              <a:chOff x="2650" y="2134"/>
              <a:chExt cx="923" cy="1639"/>
            </a:xfrm>
          </p:grpSpPr>
          <p:grpSp>
            <p:nvGrpSpPr>
              <p:cNvPr id="37" name="Group 162">
                <a:extLst>
                  <a:ext uri="{FF2B5EF4-FFF2-40B4-BE49-F238E27FC236}">
                    <a16:creationId xmlns:a16="http://schemas.microsoft.com/office/drawing/2014/main" id="{A5584C91-0247-B143-98D4-51A853716214}"/>
                  </a:ext>
                </a:extLst>
              </p:cNvPr>
              <p:cNvGrpSpPr>
                <a:grpSpLocks/>
              </p:cNvGrpSpPr>
              <p:nvPr/>
            </p:nvGrpSpPr>
            <p:grpSpPr bwMode="auto">
              <a:xfrm>
                <a:off x="2650" y="3427"/>
                <a:ext cx="576" cy="346"/>
                <a:chOff x="1037" y="2966"/>
                <a:chExt cx="576" cy="346"/>
              </a:xfrm>
            </p:grpSpPr>
            <p:grpSp>
              <p:nvGrpSpPr>
                <p:cNvPr id="39" name="Group 156">
                  <a:extLst>
                    <a:ext uri="{FF2B5EF4-FFF2-40B4-BE49-F238E27FC236}">
                      <a16:creationId xmlns:a16="http://schemas.microsoft.com/office/drawing/2014/main" id="{573E07EF-C11F-244D-A8D2-555EF10399D9}"/>
                    </a:ext>
                  </a:extLst>
                </p:cNvPr>
                <p:cNvGrpSpPr>
                  <a:grpSpLocks/>
                </p:cNvGrpSpPr>
                <p:nvPr/>
              </p:nvGrpSpPr>
              <p:grpSpPr bwMode="auto">
                <a:xfrm>
                  <a:off x="1037" y="2966"/>
                  <a:ext cx="576" cy="346"/>
                  <a:chOff x="2304" y="3542"/>
                  <a:chExt cx="576" cy="346"/>
                </a:xfrm>
              </p:grpSpPr>
              <p:sp>
                <p:nvSpPr>
                  <p:cNvPr id="41" name="AutoShape 157">
                    <a:extLst>
                      <a:ext uri="{FF2B5EF4-FFF2-40B4-BE49-F238E27FC236}">
                        <a16:creationId xmlns:a16="http://schemas.microsoft.com/office/drawing/2014/main" id="{01FC780F-E4EB-B74E-9C9A-F669768004EC}"/>
                      </a:ext>
                    </a:extLst>
                  </p:cNvPr>
                  <p:cNvSpPr>
                    <a:spLocks noChangeArrowheads="1"/>
                  </p:cNvSpPr>
                  <p:nvPr/>
                </p:nvSpPr>
                <p:spPr bwMode="auto">
                  <a:xfrm>
                    <a:off x="2419" y="3542"/>
                    <a:ext cx="346" cy="346"/>
                  </a:xfrm>
                  <a:prstGeom prst="flowChartDelay">
                    <a:avLst/>
                  </a:prstGeom>
                  <a:noFill/>
                  <a:ln w="25400">
                    <a:solidFill>
                      <a:schemeClr val="tx1"/>
                    </a:solidFill>
                    <a:miter lim="800000"/>
                    <a:headEnd/>
                    <a:tailEnd/>
                  </a:ln>
                  <a:effectLst/>
                </p:spPr>
                <p:txBody>
                  <a:bodyPr wrap="none" anchor="ctr">
                    <a:prstTxWarp prst="textNoShape">
                      <a:avLst/>
                    </a:prstTxWarp>
                  </a:bodyPr>
                  <a:lstStyle/>
                  <a:p>
                    <a:endParaRPr lang="en-US"/>
                  </a:p>
                </p:txBody>
              </p:sp>
              <p:sp>
                <p:nvSpPr>
                  <p:cNvPr id="42" name="Line 158">
                    <a:extLst>
                      <a:ext uri="{FF2B5EF4-FFF2-40B4-BE49-F238E27FC236}">
                        <a16:creationId xmlns:a16="http://schemas.microsoft.com/office/drawing/2014/main" id="{E9F9A287-CB64-1F43-ACA4-BDA0B8F6A182}"/>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3" name="Line 159">
                    <a:extLst>
                      <a:ext uri="{FF2B5EF4-FFF2-40B4-BE49-F238E27FC236}">
                        <a16:creationId xmlns:a16="http://schemas.microsoft.com/office/drawing/2014/main" id="{4E817561-CF4C-B643-8691-D0F0EF13222A}"/>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4" name="Line 160">
                    <a:extLst>
                      <a:ext uri="{FF2B5EF4-FFF2-40B4-BE49-F238E27FC236}">
                        <a16:creationId xmlns:a16="http://schemas.microsoft.com/office/drawing/2014/main" id="{708D2869-A5AD-D04F-8F47-BC202AD76B2F}"/>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40" name="Oval 161">
                  <a:extLst>
                    <a:ext uri="{FF2B5EF4-FFF2-40B4-BE49-F238E27FC236}">
                      <a16:creationId xmlns:a16="http://schemas.microsoft.com/office/drawing/2014/main" id="{2ECB3971-7419-9546-BA31-E7BDAA612668}"/>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sp>
            <p:nvSpPr>
              <p:cNvPr id="38" name="Freeform 825">
                <a:extLst>
                  <a:ext uri="{FF2B5EF4-FFF2-40B4-BE49-F238E27FC236}">
                    <a16:creationId xmlns:a16="http://schemas.microsoft.com/office/drawing/2014/main" id="{A45B37F3-CD70-2545-8269-76A39775905A}"/>
                  </a:ext>
                </a:extLst>
              </p:cNvPr>
              <p:cNvSpPr>
                <a:spLocks/>
              </p:cNvSpPr>
              <p:nvPr/>
            </p:nvSpPr>
            <p:spPr bwMode="auto">
              <a:xfrm>
                <a:off x="2997" y="2134"/>
                <a:ext cx="576" cy="230"/>
              </a:xfrm>
              <a:custGeom>
                <a:avLst/>
                <a:gdLst/>
                <a:ahLst/>
                <a:cxnLst>
                  <a:cxn ang="0">
                    <a:pos x="0" y="0"/>
                  </a:cxn>
                  <a:cxn ang="0">
                    <a:pos x="0" y="230"/>
                  </a:cxn>
                  <a:cxn ang="0">
                    <a:pos x="576" y="115"/>
                  </a:cxn>
                  <a:cxn ang="0">
                    <a:pos x="0" y="0"/>
                  </a:cxn>
                </a:cxnLst>
                <a:rect l="0" t="0" r="r" b="b"/>
                <a:pathLst>
                  <a:path w="576" h="230">
                    <a:moveTo>
                      <a:pt x="0" y="0"/>
                    </a:moveTo>
                    <a:lnTo>
                      <a:pt x="0" y="230"/>
                    </a:lnTo>
                    <a:lnTo>
                      <a:pt x="57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grpSp>
          <p:nvGrpSpPr>
            <p:cNvPr id="7" name="Group 325">
              <a:extLst>
                <a:ext uri="{FF2B5EF4-FFF2-40B4-BE49-F238E27FC236}">
                  <a16:creationId xmlns:a16="http://schemas.microsoft.com/office/drawing/2014/main" id="{DFBCE9B7-48F8-204D-9F6F-33E70C531392}"/>
                </a:ext>
              </a:extLst>
            </p:cNvPr>
            <p:cNvGrpSpPr>
              <a:grpSpLocks/>
            </p:cNvGrpSpPr>
            <p:nvPr/>
          </p:nvGrpSpPr>
          <p:grpSpPr bwMode="auto">
            <a:xfrm>
              <a:off x="1839100" y="3545403"/>
              <a:ext cx="1404938" cy="1554162"/>
              <a:chOff x="904" y="833"/>
              <a:chExt cx="885" cy="979"/>
            </a:xfrm>
          </p:grpSpPr>
          <p:grpSp>
            <p:nvGrpSpPr>
              <p:cNvPr id="8" name="Group 80">
                <a:extLst>
                  <a:ext uri="{FF2B5EF4-FFF2-40B4-BE49-F238E27FC236}">
                    <a16:creationId xmlns:a16="http://schemas.microsoft.com/office/drawing/2014/main" id="{538FF6B0-3FFC-E048-ACFD-A252463EEF20}"/>
                  </a:ext>
                </a:extLst>
              </p:cNvPr>
              <p:cNvGrpSpPr>
                <a:grpSpLocks/>
              </p:cNvGrpSpPr>
              <p:nvPr/>
            </p:nvGrpSpPr>
            <p:grpSpPr bwMode="auto">
              <a:xfrm>
                <a:off x="904" y="833"/>
                <a:ext cx="885" cy="979"/>
                <a:chOff x="2744" y="259"/>
                <a:chExt cx="885" cy="979"/>
              </a:xfrm>
            </p:grpSpPr>
            <p:sp>
              <p:nvSpPr>
                <p:cNvPr id="10" name="Line 44">
                  <a:extLst>
                    <a:ext uri="{FF2B5EF4-FFF2-40B4-BE49-F238E27FC236}">
                      <a16:creationId xmlns:a16="http://schemas.microsoft.com/office/drawing/2014/main" id="{C5FB79A4-BF43-4F41-92AC-1EC544E6864B}"/>
                    </a:ext>
                  </a:extLst>
                </p:cNvPr>
                <p:cNvSpPr>
                  <a:spLocks noChangeShapeType="1"/>
                </p:cNvSpPr>
                <p:nvPr/>
              </p:nvSpPr>
              <p:spPr bwMode="auto">
                <a:xfrm>
                  <a:off x="3342" y="432"/>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1" name="Line 45">
                  <a:extLst>
                    <a:ext uri="{FF2B5EF4-FFF2-40B4-BE49-F238E27FC236}">
                      <a16:creationId xmlns:a16="http://schemas.microsoft.com/office/drawing/2014/main" id="{95BBC219-BA00-D741-90B9-6876170A7660}"/>
                    </a:ext>
                  </a:extLst>
                </p:cNvPr>
                <p:cNvSpPr>
                  <a:spLocks noChangeShapeType="1"/>
                </p:cNvSpPr>
                <p:nvPr/>
              </p:nvSpPr>
              <p:spPr bwMode="auto">
                <a:xfrm>
                  <a:off x="2765" y="317"/>
                  <a:ext cx="231"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2" name="Line 46">
                  <a:extLst>
                    <a:ext uri="{FF2B5EF4-FFF2-40B4-BE49-F238E27FC236}">
                      <a16:creationId xmlns:a16="http://schemas.microsoft.com/office/drawing/2014/main" id="{34936417-C6F1-7540-8A00-7CD42C09B930}"/>
                    </a:ext>
                  </a:extLst>
                </p:cNvPr>
                <p:cNvSpPr>
                  <a:spLocks noChangeShapeType="1"/>
                </p:cNvSpPr>
                <p:nvPr/>
              </p:nvSpPr>
              <p:spPr bwMode="auto">
                <a:xfrm>
                  <a:off x="2881" y="547"/>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3" name="Line 52">
                  <a:extLst>
                    <a:ext uri="{FF2B5EF4-FFF2-40B4-BE49-F238E27FC236}">
                      <a16:creationId xmlns:a16="http://schemas.microsoft.com/office/drawing/2014/main" id="{81911E98-85F4-1D4C-A8E3-478BA3F578CE}"/>
                    </a:ext>
                  </a:extLst>
                </p:cNvPr>
                <p:cNvSpPr>
                  <a:spLocks noChangeShapeType="1"/>
                </p:cNvSpPr>
                <p:nvPr/>
              </p:nvSpPr>
              <p:spPr bwMode="auto">
                <a:xfrm>
                  <a:off x="3342" y="1065"/>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4" name="Line 53">
                  <a:extLst>
                    <a:ext uri="{FF2B5EF4-FFF2-40B4-BE49-F238E27FC236}">
                      <a16:creationId xmlns:a16="http://schemas.microsoft.com/office/drawing/2014/main" id="{60618C3E-1372-484A-8A76-78F7D7FB4CC0}"/>
                    </a:ext>
                  </a:extLst>
                </p:cNvPr>
                <p:cNvSpPr>
                  <a:spLocks noChangeShapeType="1"/>
                </p:cNvSpPr>
                <p:nvPr/>
              </p:nvSpPr>
              <p:spPr bwMode="auto">
                <a:xfrm>
                  <a:off x="2880" y="950"/>
                  <a:ext cx="116"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5" name="Line 54">
                  <a:extLst>
                    <a:ext uri="{FF2B5EF4-FFF2-40B4-BE49-F238E27FC236}">
                      <a16:creationId xmlns:a16="http://schemas.microsoft.com/office/drawing/2014/main" id="{3BF8C725-40E0-5E4E-9825-7B53EA4A381B}"/>
                    </a:ext>
                  </a:extLst>
                </p:cNvPr>
                <p:cNvSpPr>
                  <a:spLocks noChangeShapeType="1"/>
                </p:cNvSpPr>
                <p:nvPr/>
              </p:nvSpPr>
              <p:spPr bwMode="auto">
                <a:xfrm flipV="1">
                  <a:off x="2765" y="1180"/>
                  <a:ext cx="231" cy="1"/>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6" name="Freeform 60">
                  <a:extLst>
                    <a:ext uri="{FF2B5EF4-FFF2-40B4-BE49-F238E27FC236}">
                      <a16:creationId xmlns:a16="http://schemas.microsoft.com/office/drawing/2014/main" id="{FE255D26-D8C1-0B48-816F-0807D9B2DABC}"/>
                    </a:ext>
                  </a:extLst>
                </p:cNvPr>
                <p:cNvSpPr>
                  <a:spLocks/>
                </p:cNvSpPr>
                <p:nvPr/>
              </p:nvSpPr>
              <p:spPr bwMode="auto">
                <a:xfrm>
                  <a:off x="2880" y="432"/>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7" name="Freeform 61">
                  <a:extLst>
                    <a:ext uri="{FF2B5EF4-FFF2-40B4-BE49-F238E27FC236}">
                      <a16:creationId xmlns:a16="http://schemas.microsoft.com/office/drawing/2014/main" id="{2290EDB1-2A14-F34B-9E57-A8274D69390D}"/>
                    </a:ext>
                  </a:extLst>
                </p:cNvPr>
                <p:cNvSpPr>
                  <a:spLocks/>
                </p:cNvSpPr>
                <p:nvPr/>
              </p:nvSpPr>
              <p:spPr bwMode="auto">
                <a:xfrm flipV="1">
                  <a:off x="2880" y="547"/>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8" name="Text Box 62">
                  <a:extLst>
                    <a:ext uri="{FF2B5EF4-FFF2-40B4-BE49-F238E27FC236}">
                      <a16:creationId xmlns:a16="http://schemas.microsoft.com/office/drawing/2014/main" id="{078DA42B-0D85-2E4E-8E52-DC741D68C299}"/>
                    </a:ext>
                  </a:extLst>
                </p:cNvPr>
                <p:cNvSpPr txBox="1">
                  <a:spLocks noChangeArrowheads="1"/>
                </p:cNvSpPr>
                <p:nvPr/>
              </p:nvSpPr>
              <p:spPr bwMode="auto">
                <a:xfrm>
                  <a:off x="2745" y="293"/>
                  <a:ext cx="202" cy="135"/>
                </a:xfrm>
                <a:prstGeom prst="rect">
                  <a:avLst/>
                </a:prstGeom>
                <a:noFill/>
                <a:ln w="19050">
                  <a:noFill/>
                  <a:miter lim="800000"/>
                  <a:headEnd/>
                  <a:tailEnd/>
                </a:ln>
                <a:effectLst/>
              </p:spPr>
              <p:txBody>
                <a:bodyPr wrap="none">
                  <a:prstTxWarp prst="textNoShape">
                    <a:avLst/>
                  </a:prstTxWarp>
                  <a:spAutoFit/>
                </a:bodyPr>
                <a:lstStyle/>
                <a:p>
                  <a:r>
                    <a:rPr lang="en-US" sz="800"/>
                    <a:t>SB</a:t>
                  </a:r>
                </a:p>
              </p:txBody>
            </p:sp>
            <p:sp>
              <p:nvSpPr>
                <p:cNvPr id="19" name="Text Box 63">
                  <a:extLst>
                    <a:ext uri="{FF2B5EF4-FFF2-40B4-BE49-F238E27FC236}">
                      <a16:creationId xmlns:a16="http://schemas.microsoft.com/office/drawing/2014/main" id="{5052B9C6-A0DA-3D41-96BE-DCECBEA4B667}"/>
                    </a:ext>
                  </a:extLst>
                </p:cNvPr>
                <p:cNvSpPr txBox="1">
                  <a:spLocks noChangeArrowheads="1"/>
                </p:cNvSpPr>
                <p:nvPr/>
              </p:nvSpPr>
              <p:spPr bwMode="auto">
                <a:xfrm>
                  <a:off x="2744" y="1065"/>
                  <a:ext cx="205" cy="135"/>
                </a:xfrm>
                <a:prstGeom prst="rect">
                  <a:avLst/>
                </a:prstGeom>
                <a:noFill/>
                <a:ln w="19050">
                  <a:noFill/>
                  <a:miter lim="800000"/>
                  <a:headEnd/>
                  <a:tailEnd/>
                </a:ln>
                <a:effectLst/>
              </p:spPr>
              <p:txBody>
                <a:bodyPr wrap="none">
                  <a:prstTxWarp prst="textNoShape">
                    <a:avLst/>
                  </a:prstTxWarp>
                  <a:spAutoFit/>
                </a:bodyPr>
                <a:lstStyle/>
                <a:p>
                  <a:r>
                    <a:rPr lang="en-US" sz="800"/>
                    <a:t>RB</a:t>
                  </a:r>
                </a:p>
              </p:txBody>
            </p:sp>
            <p:sp>
              <p:nvSpPr>
                <p:cNvPr id="20" name="Text Box 64">
                  <a:extLst>
                    <a:ext uri="{FF2B5EF4-FFF2-40B4-BE49-F238E27FC236}">
                      <a16:creationId xmlns:a16="http://schemas.microsoft.com/office/drawing/2014/main" id="{84DDD4FE-6364-0F4E-A057-9E32B69B85C9}"/>
                    </a:ext>
                  </a:extLst>
                </p:cNvPr>
                <p:cNvSpPr txBox="1">
                  <a:spLocks noChangeArrowheads="1"/>
                </p:cNvSpPr>
                <p:nvPr/>
              </p:nvSpPr>
              <p:spPr bwMode="auto">
                <a:xfrm>
                  <a:off x="3422" y="426"/>
                  <a:ext cx="166" cy="135"/>
                </a:xfrm>
                <a:prstGeom prst="rect">
                  <a:avLst/>
                </a:prstGeom>
                <a:noFill/>
                <a:ln w="19050">
                  <a:noFill/>
                  <a:miter lim="800000"/>
                  <a:headEnd/>
                  <a:tailEnd/>
                </a:ln>
                <a:effectLst/>
              </p:spPr>
              <p:txBody>
                <a:bodyPr wrap="none">
                  <a:prstTxWarp prst="textNoShape">
                    <a:avLst/>
                  </a:prstTxWarp>
                  <a:spAutoFit/>
                </a:bodyPr>
                <a:lstStyle/>
                <a:p>
                  <a:r>
                    <a:rPr lang="en-US" sz="800"/>
                    <a:t>Q</a:t>
                  </a:r>
                </a:p>
              </p:txBody>
            </p:sp>
            <p:sp>
              <p:nvSpPr>
                <p:cNvPr id="21" name="Text Box 65">
                  <a:extLst>
                    <a:ext uri="{FF2B5EF4-FFF2-40B4-BE49-F238E27FC236}">
                      <a16:creationId xmlns:a16="http://schemas.microsoft.com/office/drawing/2014/main" id="{DE7EA976-E94B-F544-9501-A019841AE052}"/>
                    </a:ext>
                  </a:extLst>
                </p:cNvPr>
                <p:cNvSpPr txBox="1">
                  <a:spLocks noChangeArrowheads="1"/>
                </p:cNvSpPr>
                <p:nvPr/>
              </p:nvSpPr>
              <p:spPr bwMode="auto">
                <a:xfrm>
                  <a:off x="3420" y="950"/>
                  <a:ext cx="209" cy="135"/>
                </a:xfrm>
                <a:prstGeom prst="rect">
                  <a:avLst/>
                </a:prstGeom>
                <a:noFill/>
                <a:ln w="19050">
                  <a:noFill/>
                  <a:miter lim="800000"/>
                  <a:headEnd/>
                  <a:tailEnd/>
                </a:ln>
                <a:effectLst/>
              </p:spPr>
              <p:txBody>
                <a:bodyPr wrap="none">
                  <a:prstTxWarp prst="textNoShape">
                    <a:avLst/>
                  </a:prstTxWarp>
                  <a:spAutoFit/>
                </a:bodyPr>
                <a:lstStyle/>
                <a:p>
                  <a:r>
                    <a:rPr lang="en-US" sz="800"/>
                    <a:t>QB</a:t>
                  </a:r>
                </a:p>
              </p:txBody>
            </p:sp>
            <p:grpSp>
              <p:nvGrpSpPr>
                <p:cNvPr id="22" name="Group 66">
                  <a:extLst>
                    <a:ext uri="{FF2B5EF4-FFF2-40B4-BE49-F238E27FC236}">
                      <a16:creationId xmlns:a16="http://schemas.microsoft.com/office/drawing/2014/main" id="{90843E3B-C960-4B49-B6CD-2063F3E6A980}"/>
                    </a:ext>
                  </a:extLst>
                </p:cNvPr>
                <p:cNvGrpSpPr>
                  <a:grpSpLocks/>
                </p:cNvGrpSpPr>
                <p:nvPr/>
              </p:nvGrpSpPr>
              <p:grpSpPr bwMode="auto">
                <a:xfrm>
                  <a:off x="2880" y="259"/>
                  <a:ext cx="576" cy="346"/>
                  <a:chOff x="1037" y="2966"/>
                  <a:chExt cx="576" cy="346"/>
                </a:xfrm>
              </p:grpSpPr>
              <p:grpSp>
                <p:nvGrpSpPr>
                  <p:cNvPr id="30" name="Group 67">
                    <a:extLst>
                      <a:ext uri="{FF2B5EF4-FFF2-40B4-BE49-F238E27FC236}">
                        <a16:creationId xmlns:a16="http://schemas.microsoft.com/office/drawing/2014/main" id="{2BA758D5-9F4D-7D47-9B24-CA60E6266E5F}"/>
                      </a:ext>
                    </a:extLst>
                  </p:cNvPr>
                  <p:cNvGrpSpPr>
                    <a:grpSpLocks/>
                  </p:cNvGrpSpPr>
                  <p:nvPr/>
                </p:nvGrpSpPr>
                <p:grpSpPr bwMode="auto">
                  <a:xfrm>
                    <a:off x="1037" y="2966"/>
                    <a:ext cx="576" cy="346"/>
                    <a:chOff x="2304" y="3542"/>
                    <a:chExt cx="576" cy="346"/>
                  </a:xfrm>
                </p:grpSpPr>
                <p:sp>
                  <p:nvSpPr>
                    <p:cNvPr id="32" name="AutoShape 68">
                      <a:extLst>
                        <a:ext uri="{FF2B5EF4-FFF2-40B4-BE49-F238E27FC236}">
                          <a16:creationId xmlns:a16="http://schemas.microsoft.com/office/drawing/2014/main" id="{1FCD688E-466F-9144-BDEA-A7D5A74C5F12}"/>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33" name="Line 69">
                      <a:extLst>
                        <a:ext uri="{FF2B5EF4-FFF2-40B4-BE49-F238E27FC236}">
                          <a16:creationId xmlns:a16="http://schemas.microsoft.com/office/drawing/2014/main" id="{93BA7BC1-B91E-FE42-AC68-398F705520BD}"/>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4" name="Line 70">
                      <a:extLst>
                        <a:ext uri="{FF2B5EF4-FFF2-40B4-BE49-F238E27FC236}">
                          <a16:creationId xmlns:a16="http://schemas.microsoft.com/office/drawing/2014/main" id="{261951A8-08EA-F646-A57F-ECB9B5FFFC79}"/>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5" name="Line 71">
                      <a:extLst>
                        <a:ext uri="{FF2B5EF4-FFF2-40B4-BE49-F238E27FC236}">
                          <a16:creationId xmlns:a16="http://schemas.microsoft.com/office/drawing/2014/main" id="{356DA54B-EBE9-144E-B192-97416CA52E92}"/>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31" name="Oval 72">
                    <a:extLst>
                      <a:ext uri="{FF2B5EF4-FFF2-40B4-BE49-F238E27FC236}">
                        <a16:creationId xmlns:a16="http://schemas.microsoft.com/office/drawing/2014/main" id="{73330265-17CF-544C-97A0-A8F1494EAFF1}"/>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nvGrpSpPr>
                <p:cNvPr id="23" name="Group 73">
                  <a:extLst>
                    <a:ext uri="{FF2B5EF4-FFF2-40B4-BE49-F238E27FC236}">
                      <a16:creationId xmlns:a16="http://schemas.microsoft.com/office/drawing/2014/main" id="{7C8B4281-12AD-9141-B3B3-9280787C1B75}"/>
                    </a:ext>
                  </a:extLst>
                </p:cNvPr>
                <p:cNvGrpSpPr>
                  <a:grpSpLocks/>
                </p:cNvGrpSpPr>
                <p:nvPr/>
              </p:nvGrpSpPr>
              <p:grpSpPr bwMode="auto">
                <a:xfrm>
                  <a:off x="2880" y="892"/>
                  <a:ext cx="576" cy="346"/>
                  <a:chOff x="1037" y="2966"/>
                  <a:chExt cx="576" cy="346"/>
                </a:xfrm>
              </p:grpSpPr>
              <p:grpSp>
                <p:nvGrpSpPr>
                  <p:cNvPr id="24" name="Group 74">
                    <a:extLst>
                      <a:ext uri="{FF2B5EF4-FFF2-40B4-BE49-F238E27FC236}">
                        <a16:creationId xmlns:a16="http://schemas.microsoft.com/office/drawing/2014/main" id="{605E7FB6-3E1E-6A41-8271-FEDC857CD273}"/>
                      </a:ext>
                    </a:extLst>
                  </p:cNvPr>
                  <p:cNvGrpSpPr>
                    <a:grpSpLocks/>
                  </p:cNvGrpSpPr>
                  <p:nvPr/>
                </p:nvGrpSpPr>
                <p:grpSpPr bwMode="auto">
                  <a:xfrm>
                    <a:off x="1037" y="2966"/>
                    <a:ext cx="576" cy="346"/>
                    <a:chOff x="2304" y="3542"/>
                    <a:chExt cx="576" cy="346"/>
                  </a:xfrm>
                </p:grpSpPr>
                <p:sp>
                  <p:nvSpPr>
                    <p:cNvPr id="26" name="AutoShape 75">
                      <a:extLst>
                        <a:ext uri="{FF2B5EF4-FFF2-40B4-BE49-F238E27FC236}">
                          <a16:creationId xmlns:a16="http://schemas.microsoft.com/office/drawing/2014/main" id="{1C64E7FD-D12D-1A49-8C40-E81533247F8E}"/>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27" name="Line 76">
                      <a:extLst>
                        <a:ext uri="{FF2B5EF4-FFF2-40B4-BE49-F238E27FC236}">
                          <a16:creationId xmlns:a16="http://schemas.microsoft.com/office/drawing/2014/main" id="{3298405C-7B40-CE4E-986C-89D148DDC105}"/>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8" name="Line 77">
                      <a:extLst>
                        <a:ext uri="{FF2B5EF4-FFF2-40B4-BE49-F238E27FC236}">
                          <a16:creationId xmlns:a16="http://schemas.microsoft.com/office/drawing/2014/main" id="{2B96F61E-E949-0E45-92E9-3EB384B68BA0}"/>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9" name="Line 78">
                      <a:extLst>
                        <a:ext uri="{FF2B5EF4-FFF2-40B4-BE49-F238E27FC236}">
                          <a16:creationId xmlns:a16="http://schemas.microsoft.com/office/drawing/2014/main" id="{B2151928-4A25-9C4B-B535-C4C61BE32088}"/>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25" name="Oval 79">
                    <a:extLst>
                      <a:ext uri="{FF2B5EF4-FFF2-40B4-BE49-F238E27FC236}">
                        <a16:creationId xmlns:a16="http://schemas.microsoft.com/office/drawing/2014/main" id="{E78F5360-7598-4B4C-A735-C30BEA792607}"/>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sp>
            <p:nvSpPr>
              <p:cNvPr id="9" name="Freeform 324">
                <a:extLst>
                  <a:ext uri="{FF2B5EF4-FFF2-40B4-BE49-F238E27FC236}">
                    <a16:creationId xmlns:a16="http://schemas.microsoft.com/office/drawing/2014/main" id="{A1B1306C-A8B8-7342-8572-0553DEFB4C00}"/>
                  </a:ext>
                </a:extLst>
              </p:cNvPr>
              <p:cNvSpPr>
                <a:spLocks/>
              </p:cNvSpPr>
              <p:nvPr/>
            </p:nvSpPr>
            <p:spPr bwMode="auto">
              <a:xfrm>
                <a:off x="922" y="893"/>
                <a:ext cx="806" cy="864"/>
              </a:xfrm>
              <a:custGeom>
                <a:avLst/>
                <a:gdLst/>
                <a:ahLst/>
                <a:cxnLst>
                  <a:cxn ang="0">
                    <a:pos x="0" y="0"/>
                  </a:cxn>
                  <a:cxn ang="0">
                    <a:pos x="0" y="864"/>
                  </a:cxn>
                  <a:cxn ang="0">
                    <a:pos x="806" y="749"/>
                  </a:cxn>
                  <a:cxn ang="0">
                    <a:pos x="806" y="115"/>
                  </a:cxn>
                  <a:cxn ang="0">
                    <a:pos x="0" y="0"/>
                  </a:cxn>
                </a:cxnLst>
                <a:rect l="0" t="0" r="r" b="b"/>
                <a:pathLst>
                  <a:path w="806" h="864">
                    <a:moveTo>
                      <a:pt x="0" y="0"/>
                    </a:moveTo>
                    <a:lnTo>
                      <a:pt x="0" y="864"/>
                    </a:lnTo>
                    <a:lnTo>
                      <a:pt x="806" y="749"/>
                    </a:lnTo>
                    <a:lnTo>
                      <a:pt x="80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sp>
          <p:nvSpPr>
            <p:cNvPr id="45" name="Freeform 12">
              <a:extLst>
                <a:ext uri="{FF2B5EF4-FFF2-40B4-BE49-F238E27FC236}">
                  <a16:creationId xmlns:a16="http://schemas.microsoft.com/office/drawing/2014/main" id="{4235EBBB-7F00-6C40-8DD5-7177565D505F}"/>
                </a:ext>
              </a:extLst>
            </p:cNvPr>
            <p:cNvSpPr>
              <a:spLocks/>
            </p:cNvSpPr>
            <p:nvPr/>
          </p:nvSpPr>
          <p:spPr bwMode="auto">
            <a:xfrm flipH="1">
              <a:off x="1368402" y="287525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6" name="Straight Connector 45">
              <a:extLst>
                <a:ext uri="{FF2B5EF4-FFF2-40B4-BE49-F238E27FC236}">
                  <a16:creationId xmlns:a16="http://schemas.microsoft.com/office/drawing/2014/main" id="{F566C34E-61CA-4549-AEFC-0CCBC0C53B4B}"/>
                </a:ext>
              </a:extLst>
            </p:cNvPr>
            <p:cNvCxnSpPr/>
            <p:nvPr/>
          </p:nvCxnSpPr>
          <p:spPr>
            <a:xfrm>
              <a:off x="1441757" y="3637478"/>
              <a:ext cx="613243"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7" name="Freeform 12">
              <a:extLst>
                <a:ext uri="{FF2B5EF4-FFF2-40B4-BE49-F238E27FC236}">
                  <a16:creationId xmlns:a16="http://schemas.microsoft.com/office/drawing/2014/main" id="{7C355852-91FF-7B48-BCA9-ADB662C7C1E2}"/>
                </a:ext>
              </a:extLst>
            </p:cNvPr>
            <p:cNvSpPr>
              <a:spLocks/>
            </p:cNvSpPr>
            <p:nvPr/>
          </p:nvSpPr>
          <p:spPr bwMode="auto">
            <a:xfrm flipH="1">
              <a:off x="1800887" y="281356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8" name="Straight Connector 47">
              <a:extLst>
                <a:ext uri="{FF2B5EF4-FFF2-40B4-BE49-F238E27FC236}">
                  <a16:creationId xmlns:a16="http://schemas.microsoft.com/office/drawing/2014/main" id="{11FAFC7E-8945-3640-BEC8-0E48B00D6D0E}"/>
                </a:ext>
              </a:extLst>
            </p:cNvPr>
            <p:cNvCxnSpPr/>
            <p:nvPr/>
          </p:nvCxnSpPr>
          <p:spPr>
            <a:xfrm rot="5400000" flipH="1" flipV="1">
              <a:off x="1130508" y="4254621"/>
              <a:ext cx="1508912"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1B0A05CB-5483-4143-B61A-4F793EE3504E}"/>
                </a:ext>
              </a:extLst>
            </p:cNvPr>
            <p:cNvCxnSpPr/>
            <p:nvPr/>
          </p:nvCxnSpPr>
          <p:spPr>
            <a:xfrm>
              <a:off x="1435127" y="4642365"/>
              <a:ext cx="434227"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0" name="Group 316">
              <a:extLst>
                <a:ext uri="{FF2B5EF4-FFF2-40B4-BE49-F238E27FC236}">
                  <a16:creationId xmlns:a16="http://schemas.microsoft.com/office/drawing/2014/main" id="{5CB183AC-2800-3545-B642-359FDB5AEA66}"/>
                </a:ext>
              </a:extLst>
            </p:cNvPr>
            <p:cNvGrpSpPr>
              <a:grpSpLocks/>
            </p:cNvGrpSpPr>
            <p:nvPr/>
          </p:nvGrpSpPr>
          <p:grpSpPr bwMode="auto">
            <a:xfrm rot="10800000">
              <a:off x="544504" y="4414569"/>
              <a:ext cx="896189" cy="274638"/>
              <a:chOff x="570" y="2011"/>
              <a:chExt cx="582" cy="173"/>
            </a:xfrm>
          </p:grpSpPr>
          <p:sp>
            <p:nvSpPr>
              <p:cNvPr id="51" name="Line 314">
                <a:extLst>
                  <a:ext uri="{FF2B5EF4-FFF2-40B4-BE49-F238E27FC236}">
                    <a16:creationId xmlns:a16="http://schemas.microsoft.com/office/drawing/2014/main" id="{30BEA82A-DD57-E244-A7FE-30CDF2C62FB1}"/>
                  </a:ext>
                </a:extLst>
              </p:cNvPr>
              <p:cNvSpPr>
                <a:spLocks noChangeShapeType="1"/>
              </p:cNvSpPr>
              <p:nvPr/>
            </p:nvSpPr>
            <p:spPr bwMode="auto">
              <a:xfrm flipH="1">
                <a:off x="979" y="2102"/>
                <a:ext cx="173" cy="0"/>
              </a:xfrm>
              <a:prstGeom prst="line">
                <a:avLst/>
              </a:prstGeom>
              <a:noFill/>
              <a:ln w="25400">
                <a:solidFill>
                  <a:schemeClr val="tx1"/>
                </a:solidFill>
                <a:round/>
                <a:headEnd/>
                <a:tailEnd/>
              </a:ln>
              <a:effectLst/>
            </p:spPr>
            <p:txBody>
              <a:bodyPr wrap="none" anchor="ctr">
                <a:prstTxWarp prst="textNoShape">
                  <a:avLst/>
                </a:prstTxWarp>
              </a:bodyPr>
              <a:lstStyle/>
              <a:p>
                <a:endParaRPr lang="en-US"/>
              </a:p>
            </p:txBody>
          </p:sp>
          <p:grpSp>
            <p:nvGrpSpPr>
              <p:cNvPr id="52" name="Group 195">
                <a:extLst>
                  <a:ext uri="{FF2B5EF4-FFF2-40B4-BE49-F238E27FC236}">
                    <a16:creationId xmlns:a16="http://schemas.microsoft.com/office/drawing/2014/main" id="{E2E6C7CA-8F5C-5344-85BB-A624CC51AFE4}"/>
                  </a:ext>
                </a:extLst>
              </p:cNvPr>
              <p:cNvGrpSpPr>
                <a:grpSpLocks/>
              </p:cNvGrpSpPr>
              <p:nvPr/>
            </p:nvGrpSpPr>
            <p:grpSpPr bwMode="auto">
              <a:xfrm>
                <a:off x="570" y="2011"/>
                <a:ext cx="173" cy="58"/>
                <a:chOff x="427" y="1066"/>
                <a:chExt cx="173" cy="58"/>
              </a:xfrm>
            </p:grpSpPr>
            <p:sp>
              <p:nvSpPr>
                <p:cNvPr id="58" name="Oval 196">
                  <a:extLst>
                    <a:ext uri="{FF2B5EF4-FFF2-40B4-BE49-F238E27FC236}">
                      <a16:creationId xmlns:a16="http://schemas.microsoft.com/office/drawing/2014/main" id="{B2E781E4-1995-D649-B073-FFD62C6C65EC}"/>
                    </a:ext>
                  </a:extLst>
                </p:cNvPr>
                <p:cNvSpPr>
                  <a:spLocks noChangeArrowheads="1"/>
                </p:cNvSpPr>
                <p:nvPr/>
              </p:nvSpPr>
              <p:spPr bwMode="auto">
                <a:xfrm>
                  <a:off x="542" y="1066"/>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9" name="Line 197">
                  <a:extLst>
                    <a:ext uri="{FF2B5EF4-FFF2-40B4-BE49-F238E27FC236}">
                      <a16:creationId xmlns:a16="http://schemas.microsoft.com/office/drawing/2014/main" id="{AFB3FA9C-1C4E-9E4C-9575-019162D0CD10}"/>
                    </a:ext>
                  </a:extLst>
                </p:cNvPr>
                <p:cNvSpPr>
                  <a:spLocks noChangeShapeType="1"/>
                </p:cNvSpPr>
                <p:nvPr/>
              </p:nvSpPr>
              <p:spPr bwMode="auto">
                <a:xfrm flipH="1">
                  <a:off x="427" y="1097"/>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53" name="Line 198">
                <a:extLst>
                  <a:ext uri="{FF2B5EF4-FFF2-40B4-BE49-F238E27FC236}">
                    <a16:creationId xmlns:a16="http://schemas.microsoft.com/office/drawing/2014/main" id="{8353466F-DFD3-704E-AF32-F899F30077C2}"/>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ffectLst/>
            </p:spPr>
            <p:txBody>
              <a:bodyPr>
                <a:prstTxWarp prst="textNoShape">
                  <a:avLst/>
                </a:prstTxWarp>
              </a:bodyPr>
              <a:lstStyle/>
              <a:p>
                <a:endParaRPr lang="en-US"/>
              </a:p>
            </p:txBody>
          </p:sp>
          <p:sp>
            <p:nvSpPr>
              <p:cNvPr id="54" name="Oval 199">
                <a:extLst>
                  <a:ext uri="{FF2B5EF4-FFF2-40B4-BE49-F238E27FC236}">
                    <a16:creationId xmlns:a16="http://schemas.microsoft.com/office/drawing/2014/main" id="{879D0856-10D9-4341-9CA0-C8A60190DF13}"/>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nvGrpSpPr>
              <p:cNvPr id="55" name="Group 200">
                <a:extLst>
                  <a:ext uri="{FF2B5EF4-FFF2-40B4-BE49-F238E27FC236}">
                    <a16:creationId xmlns:a16="http://schemas.microsoft.com/office/drawing/2014/main" id="{C853A7AA-4AF0-EC4B-AA9D-84D652D54EAD}"/>
                  </a:ext>
                </a:extLst>
              </p:cNvPr>
              <p:cNvGrpSpPr>
                <a:grpSpLocks/>
              </p:cNvGrpSpPr>
              <p:nvPr/>
            </p:nvGrpSpPr>
            <p:grpSpPr bwMode="auto">
              <a:xfrm>
                <a:off x="570" y="2126"/>
                <a:ext cx="173" cy="58"/>
                <a:chOff x="430" y="1223"/>
                <a:chExt cx="173" cy="58"/>
              </a:xfrm>
            </p:grpSpPr>
            <p:sp>
              <p:nvSpPr>
                <p:cNvPr id="56" name="Oval 201">
                  <a:extLst>
                    <a:ext uri="{FF2B5EF4-FFF2-40B4-BE49-F238E27FC236}">
                      <a16:creationId xmlns:a16="http://schemas.microsoft.com/office/drawing/2014/main" id="{EE221CE9-910E-954A-9819-01411059AA29}"/>
                    </a:ext>
                  </a:extLst>
                </p:cNvPr>
                <p:cNvSpPr>
                  <a:spLocks noChangeArrowheads="1"/>
                </p:cNvSpPr>
                <p:nvPr/>
              </p:nvSpPr>
              <p:spPr bwMode="auto">
                <a:xfrm>
                  <a:off x="545" y="1223"/>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7" name="Line 202">
                  <a:extLst>
                    <a:ext uri="{FF2B5EF4-FFF2-40B4-BE49-F238E27FC236}">
                      <a16:creationId xmlns:a16="http://schemas.microsoft.com/office/drawing/2014/main" id="{79591881-CF0B-5640-A636-A3E8A1F170E5}"/>
                    </a:ext>
                  </a:extLst>
                </p:cNvPr>
                <p:cNvSpPr>
                  <a:spLocks noChangeShapeType="1"/>
                </p:cNvSpPr>
                <p:nvPr/>
              </p:nvSpPr>
              <p:spPr bwMode="auto">
                <a:xfrm flipH="1">
                  <a:off x="430" y="1254"/>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grpSp>
        <p:cxnSp>
          <p:nvCxnSpPr>
            <p:cNvPr id="60" name="Straight Connector 59">
              <a:extLst>
                <a:ext uri="{FF2B5EF4-FFF2-40B4-BE49-F238E27FC236}">
                  <a16:creationId xmlns:a16="http://schemas.microsoft.com/office/drawing/2014/main" id="{972468CC-5430-444A-8854-0C1092C8A0B4}"/>
                </a:ext>
              </a:extLst>
            </p:cNvPr>
            <p:cNvCxnSpPr/>
            <p:nvPr/>
          </p:nvCxnSpPr>
          <p:spPr>
            <a:xfrm rot="5400000" flipH="1" flipV="1">
              <a:off x="991735" y="4032287"/>
              <a:ext cx="868364" cy="66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1" name="Group 222">
              <a:extLst>
                <a:ext uri="{FF2B5EF4-FFF2-40B4-BE49-F238E27FC236}">
                  <a16:creationId xmlns:a16="http://schemas.microsoft.com/office/drawing/2014/main" id="{5310F75A-C9C8-DB4F-86ED-9BDD025813F9}"/>
                </a:ext>
              </a:extLst>
            </p:cNvPr>
            <p:cNvGrpSpPr>
              <a:grpSpLocks/>
            </p:cNvGrpSpPr>
            <p:nvPr/>
          </p:nvGrpSpPr>
          <p:grpSpPr bwMode="auto">
            <a:xfrm>
              <a:off x="380380" y="4538053"/>
              <a:ext cx="304800" cy="377952"/>
              <a:chOff x="4272" y="3064"/>
              <a:chExt cx="192" cy="248"/>
            </a:xfrm>
          </p:grpSpPr>
          <p:sp>
            <p:nvSpPr>
              <p:cNvPr id="62" name="Line 99">
                <a:extLst>
                  <a:ext uri="{FF2B5EF4-FFF2-40B4-BE49-F238E27FC236}">
                    <a16:creationId xmlns:a16="http://schemas.microsoft.com/office/drawing/2014/main" id="{F8A5BA02-9F15-E54D-971B-E6E25F3C0F2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3" name="Line 100">
                <a:extLst>
                  <a:ext uri="{FF2B5EF4-FFF2-40B4-BE49-F238E27FC236}">
                    <a16:creationId xmlns:a16="http://schemas.microsoft.com/office/drawing/2014/main" id="{3B44DF22-F1C9-3149-BA00-B2C3EEB7D85B}"/>
                  </a:ext>
                </a:extLst>
              </p:cNvPr>
              <p:cNvSpPr>
                <a:spLocks noChangeAspect="1" noChangeShapeType="1"/>
              </p:cNvSpPr>
              <p:nvPr/>
            </p:nvSpPr>
            <p:spPr bwMode="auto">
              <a:xfrm>
                <a:off x="4376" y="3064"/>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64" name="Line 101">
                <a:extLst>
                  <a:ext uri="{FF2B5EF4-FFF2-40B4-BE49-F238E27FC236}">
                    <a16:creationId xmlns:a16="http://schemas.microsoft.com/office/drawing/2014/main" id="{14F1300B-C5F1-ED42-9603-A1E4A44CC19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5" name="Line 102">
                <a:extLst>
                  <a:ext uri="{FF2B5EF4-FFF2-40B4-BE49-F238E27FC236}">
                    <a16:creationId xmlns:a16="http://schemas.microsoft.com/office/drawing/2014/main" id="{54A6BE24-7EE2-F142-AE3F-EB53962953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6" name="Line 103">
                <a:extLst>
                  <a:ext uri="{FF2B5EF4-FFF2-40B4-BE49-F238E27FC236}">
                    <a16:creationId xmlns:a16="http://schemas.microsoft.com/office/drawing/2014/main" id="{4AF00172-CB49-FF48-977B-AF46EFF7444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7" name="Line 104">
                <a:extLst>
                  <a:ext uri="{FF2B5EF4-FFF2-40B4-BE49-F238E27FC236}">
                    <a16:creationId xmlns:a16="http://schemas.microsoft.com/office/drawing/2014/main" id="{4D3F573B-0B28-E042-B573-D107F3D036B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68" name="Straight Connector 67">
              <a:extLst>
                <a:ext uri="{FF2B5EF4-FFF2-40B4-BE49-F238E27FC236}">
                  <a16:creationId xmlns:a16="http://schemas.microsoft.com/office/drawing/2014/main" id="{5EECB966-D7B5-7B4E-9FC5-A66A3C0B5516}"/>
                </a:ext>
              </a:extLst>
            </p:cNvPr>
            <p:cNvCxnSpPr>
              <a:cxnSpLocks/>
            </p:cNvCxnSpPr>
            <p:nvPr/>
          </p:nvCxnSpPr>
          <p:spPr>
            <a:xfrm>
              <a:off x="1438792" y="2811977"/>
              <a:ext cx="457200" cy="22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33CD725E-9294-C64E-AAEA-CE7032FBCB84}"/>
                </a:ext>
              </a:extLst>
            </p:cNvPr>
            <p:cNvCxnSpPr/>
            <p:nvPr/>
          </p:nvCxnSpPr>
          <p:spPr>
            <a:xfrm rot="16200000" flipH="1">
              <a:off x="1374167" y="2894805"/>
              <a:ext cx="164070" cy="159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B7C73C0D-376F-5140-8039-8346745089F4}"/>
                </a:ext>
              </a:extLst>
            </p:cNvPr>
            <p:cNvCxnSpPr/>
            <p:nvPr/>
          </p:nvCxnSpPr>
          <p:spPr>
            <a:xfrm rot="16200000" flipH="1">
              <a:off x="1495612" y="2698867"/>
              <a:ext cx="228599" cy="79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26498624-B412-9A41-AC8F-D051A97A69BF}"/>
                </a:ext>
              </a:extLst>
            </p:cNvPr>
            <p:cNvSpPr txBox="1"/>
            <p:nvPr/>
          </p:nvSpPr>
          <p:spPr>
            <a:xfrm>
              <a:off x="2935039" y="4261365"/>
              <a:ext cx="275661" cy="369332"/>
            </a:xfrm>
            <a:prstGeom prst="rect">
              <a:avLst/>
            </a:prstGeom>
            <a:noFill/>
          </p:spPr>
          <p:txBody>
            <a:bodyPr wrap="none" rtlCol="0">
              <a:spAutoFit/>
            </a:bodyPr>
            <a:lstStyle/>
            <a:p>
              <a:pPr algn="r"/>
              <a:r>
                <a:rPr lang="en-US" sz="1400"/>
                <a:t>1</a:t>
              </a:r>
              <a:r>
                <a:rPr lang="en-US"/>
                <a:t> </a:t>
              </a:r>
            </a:p>
          </p:txBody>
        </p:sp>
        <p:sp>
          <p:nvSpPr>
            <p:cNvPr id="75" name="TextBox 74">
              <a:extLst>
                <a:ext uri="{FF2B5EF4-FFF2-40B4-BE49-F238E27FC236}">
                  <a16:creationId xmlns:a16="http://schemas.microsoft.com/office/drawing/2014/main" id="{5B292658-51B1-5E43-8E1E-485095D27E8B}"/>
                </a:ext>
              </a:extLst>
            </p:cNvPr>
            <p:cNvSpPr txBox="1"/>
            <p:nvPr/>
          </p:nvSpPr>
          <p:spPr>
            <a:xfrm>
              <a:off x="912852" y="2969595"/>
              <a:ext cx="457176" cy="276999"/>
            </a:xfrm>
            <a:prstGeom prst="rect">
              <a:avLst/>
            </a:prstGeom>
            <a:noFill/>
          </p:spPr>
          <p:txBody>
            <a:bodyPr wrap="none" rtlCol="0">
              <a:spAutoFit/>
            </a:bodyPr>
            <a:lstStyle/>
            <a:p>
              <a:r>
                <a:rPr lang="en-US" sz="1200"/>
                <a:t>10K </a:t>
              </a:r>
            </a:p>
          </p:txBody>
        </p:sp>
        <p:sp>
          <p:nvSpPr>
            <p:cNvPr id="76" name="TextBox 75">
              <a:extLst>
                <a:ext uri="{FF2B5EF4-FFF2-40B4-BE49-F238E27FC236}">
                  <a16:creationId xmlns:a16="http://schemas.microsoft.com/office/drawing/2014/main" id="{2F96E7F6-5E58-8644-9EC6-BB85DDCE52A4}"/>
                </a:ext>
              </a:extLst>
            </p:cNvPr>
            <p:cNvSpPr txBox="1"/>
            <p:nvPr/>
          </p:nvSpPr>
          <p:spPr>
            <a:xfrm>
              <a:off x="1914313" y="3030497"/>
              <a:ext cx="457176" cy="276999"/>
            </a:xfrm>
            <a:prstGeom prst="rect">
              <a:avLst/>
            </a:prstGeom>
            <a:noFill/>
          </p:spPr>
          <p:txBody>
            <a:bodyPr wrap="none" rtlCol="0">
              <a:spAutoFit/>
            </a:bodyPr>
            <a:lstStyle/>
            <a:p>
              <a:r>
                <a:rPr lang="en-US" sz="1200"/>
                <a:t>10K </a:t>
              </a:r>
            </a:p>
          </p:txBody>
        </p:sp>
        <p:sp>
          <p:nvSpPr>
            <p:cNvPr id="79" name="Shape 203">
              <a:extLst>
                <a:ext uri="{FF2B5EF4-FFF2-40B4-BE49-F238E27FC236}">
                  <a16:creationId xmlns:a16="http://schemas.microsoft.com/office/drawing/2014/main" id="{B0429F2F-8FF3-C649-9F3B-B70AE64AA3FF}"/>
                </a:ext>
              </a:extLst>
            </p:cNvPr>
            <p:cNvSpPr/>
            <p:nvPr/>
          </p:nvSpPr>
          <p:spPr>
            <a:xfrm>
              <a:off x="1554507" y="2498268"/>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97" name="Shape 203">
              <a:extLst>
                <a:ext uri="{FF2B5EF4-FFF2-40B4-BE49-F238E27FC236}">
                  <a16:creationId xmlns:a16="http://schemas.microsoft.com/office/drawing/2014/main" id="{34254ADA-8553-4D43-846C-2513A6A2DBD1}"/>
                </a:ext>
              </a:extLst>
            </p:cNvPr>
            <p:cNvSpPr/>
            <p:nvPr/>
          </p:nvSpPr>
          <p:spPr>
            <a:xfrm>
              <a:off x="1381057" y="3577592"/>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grpSp>
        <p:nvGrpSpPr>
          <p:cNvPr id="4" name="Group 3">
            <a:extLst>
              <a:ext uri="{FF2B5EF4-FFF2-40B4-BE49-F238E27FC236}">
                <a16:creationId xmlns:a16="http://schemas.microsoft.com/office/drawing/2014/main" id="{33E8897E-AB17-CC42-8CB9-61F896D36AE0}"/>
              </a:ext>
            </a:extLst>
          </p:cNvPr>
          <p:cNvGrpSpPr/>
          <p:nvPr/>
        </p:nvGrpSpPr>
        <p:grpSpPr>
          <a:xfrm>
            <a:off x="4665433" y="2494532"/>
            <a:ext cx="3930308" cy="1970582"/>
            <a:chOff x="4665433" y="2494532"/>
            <a:chExt cx="3930308" cy="1970582"/>
          </a:xfrm>
        </p:grpSpPr>
        <p:grpSp>
          <p:nvGrpSpPr>
            <p:cNvPr id="82" name="Group 120">
              <a:extLst>
                <a:ext uri="{FF2B5EF4-FFF2-40B4-BE49-F238E27FC236}">
                  <a16:creationId xmlns:a16="http://schemas.microsoft.com/office/drawing/2014/main" id="{2405A898-EB9F-B549-B91A-72C114CA7ADA}"/>
                </a:ext>
              </a:extLst>
            </p:cNvPr>
            <p:cNvGrpSpPr/>
            <p:nvPr/>
          </p:nvGrpSpPr>
          <p:grpSpPr>
            <a:xfrm>
              <a:off x="6866637" y="3165617"/>
              <a:ext cx="538816" cy="538816"/>
              <a:chOff x="0" y="0"/>
              <a:chExt cx="538815" cy="538815"/>
            </a:xfrm>
          </p:grpSpPr>
          <p:sp>
            <p:nvSpPr>
              <p:cNvPr id="83" name="Shape 116">
                <a:extLst>
                  <a:ext uri="{FF2B5EF4-FFF2-40B4-BE49-F238E27FC236}">
                    <a16:creationId xmlns:a16="http://schemas.microsoft.com/office/drawing/2014/main" id="{E6D2E2EC-69C2-374E-98AB-E3C9256820CE}"/>
                  </a:ext>
                </a:extLst>
              </p:cNvPr>
              <p:cNvSpPr/>
              <p:nvPr/>
            </p:nvSpPr>
            <p:spPr>
              <a:xfrm>
                <a:off x="0"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4" name="Shape 117">
                <a:extLst>
                  <a:ext uri="{FF2B5EF4-FFF2-40B4-BE49-F238E27FC236}">
                    <a16:creationId xmlns:a16="http://schemas.microsoft.com/office/drawing/2014/main" id="{D09A73C7-87C0-0647-9A79-A92431CCB6B4}"/>
                  </a:ext>
                </a:extLst>
              </p:cNvPr>
              <p:cNvSpPr/>
              <p:nvPr/>
            </p:nvSpPr>
            <p:spPr>
              <a:xfrm flipV="1">
                <a:off x="107128" y="10750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5" name="Shape 118">
                <a:extLst>
                  <a:ext uri="{FF2B5EF4-FFF2-40B4-BE49-F238E27FC236}">
                    <a16:creationId xmlns:a16="http://schemas.microsoft.com/office/drawing/2014/main" id="{C71D0466-BA15-164A-9B99-2B22FDD73BAB}"/>
                  </a:ext>
                </a:extLst>
              </p:cNvPr>
              <p:cNvSpPr/>
              <p:nvPr/>
            </p:nvSpPr>
            <p:spPr>
              <a:xfrm rot="18900000">
                <a:off x="116821"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86" name="Shape 119">
                <a:extLst>
                  <a:ext uri="{FF2B5EF4-FFF2-40B4-BE49-F238E27FC236}">
                    <a16:creationId xmlns:a16="http://schemas.microsoft.com/office/drawing/2014/main" id="{81365250-63B2-9642-8D70-A589292E0E45}"/>
                  </a:ext>
                </a:extLst>
              </p:cNvPr>
              <p:cNvSpPr/>
              <p:nvPr/>
            </p:nvSpPr>
            <p:spPr>
              <a:xfrm>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18" name="Group 156">
              <a:extLst>
                <a:ext uri="{FF2B5EF4-FFF2-40B4-BE49-F238E27FC236}">
                  <a16:creationId xmlns:a16="http://schemas.microsoft.com/office/drawing/2014/main" id="{4E55E40D-47C9-1644-A769-3A858800CA81}"/>
                </a:ext>
              </a:extLst>
            </p:cNvPr>
            <p:cNvGrpSpPr/>
            <p:nvPr/>
          </p:nvGrpSpPr>
          <p:grpSpPr>
            <a:xfrm>
              <a:off x="6330306" y="3694290"/>
              <a:ext cx="538816" cy="538816"/>
              <a:chOff x="0" y="0"/>
              <a:chExt cx="538815" cy="538815"/>
            </a:xfrm>
          </p:grpSpPr>
          <p:sp>
            <p:nvSpPr>
              <p:cNvPr id="119" name="Shape 152">
                <a:extLst>
                  <a:ext uri="{FF2B5EF4-FFF2-40B4-BE49-F238E27FC236}">
                    <a16:creationId xmlns:a16="http://schemas.microsoft.com/office/drawing/2014/main" id="{763CE89A-DDBD-B341-8A42-42EBBDFFCAB9}"/>
                  </a:ext>
                </a:extLst>
              </p:cNvPr>
              <p:cNvSpPr/>
              <p:nvPr/>
            </p:nvSpPr>
            <p:spPr>
              <a:xfrm flipH="1" flipV="1">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0" name="Shape 153">
                <a:extLst>
                  <a:ext uri="{FF2B5EF4-FFF2-40B4-BE49-F238E27FC236}">
                    <a16:creationId xmlns:a16="http://schemas.microsoft.com/office/drawing/2014/main" id="{E9AADFB7-082E-424A-9E4E-17A1467A6913}"/>
                  </a:ext>
                </a:extLst>
              </p:cNvPr>
              <p:cNvSpPr/>
              <p:nvPr/>
            </p:nvSpPr>
            <p:spPr>
              <a:xfrm flipH="1">
                <a:off x="214891" y="21705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1" name="Shape 154">
                <a:extLst>
                  <a:ext uri="{FF2B5EF4-FFF2-40B4-BE49-F238E27FC236}">
                    <a16:creationId xmlns:a16="http://schemas.microsoft.com/office/drawing/2014/main" id="{F8234BFE-1AD2-6D45-9F79-82C46CFA2F02}"/>
                  </a:ext>
                </a:extLst>
              </p:cNvPr>
              <p:cNvSpPr/>
              <p:nvPr/>
            </p:nvSpPr>
            <p:spPr>
              <a:xfrm rot="8100000">
                <a:off x="115923"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2" name="Shape 155">
                <a:extLst>
                  <a:ext uri="{FF2B5EF4-FFF2-40B4-BE49-F238E27FC236}">
                    <a16:creationId xmlns:a16="http://schemas.microsoft.com/office/drawing/2014/main" id="{9420E9F7-FBF8-404E-91B4-FD0946DCF55E}"/>
                  </a:ext>
                </a:extLst>
              </p:cNvPr>
              <p:cNvSpPr/>
              <p:nvPr/>
            </p:nvSpPr>
            <p:spPr>
              <a:xfrm flipH="1" flipV="1">
                <a:off x="0" y="-1"/>
                <a:ext cx="215527" cy="215528"/>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3" name="Group 161">
              <a:extLst>
                <a:ext uri="{FF2B5EF4-FFF2-40B4-BE49-F238E27FC236}">
                  <a16:creationId xmlns:a16="http://schemas.microsoft.com/office/drawing/2014/main" id="{CE8D0801-7FF5-2743-B62E-218143BCF86E}"/>
                </a:ext>
              </a:extLst>
            </p:cNvPr>
            <p:cNvGrpSpPr/>
            <p:nvPr/>
          </p:nvGrpSpPr>
          <p:grpSpPr>
            <a:xfrm>
              <a:off x="6863706" y="3702846"/>
              <a:ext cx="538816" cy="538816"/>
              <a:chOff x="0" y="0"/>
              <a:chExt cx="538815" cy="538815"/>
            </a:xfrm>
          </p:grpSpPr>
          <p:sp>
            <p:nvSpPr>
              <p:cNvPr id="124" name="Shape 157">
                <a:extLst>
                  <a:ext uri="{FF2B5EF4-FFF2-40B4-BE49-F238E27FC236}">
                    <a16:creationId xmlns:a16="http://schemas.microsoft.com/office/drawing/2014/main" id="{21FE461C-997F-7647-92FA-E34269E9BD4C}"/>
                  </a:ext>
                </a:extLst>
              </p:cNvPr>
              <p:cNvSpPr/>
              <p:nvPr/>
            </p:nvSpPr>
            <p:spPr>
              <a:xfrm flipV="1">
                <a:off x="0"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5" name="Shape 158">
                <a:extLst>
                  <a:ext uri="{FF2B5EF4-FFF2-40B4-BE49-F238E27FC236}">
                    <a16:creationId xmlns:a16="http://schemas.microsoft.com/office/drawing/2014/main" id="{F88BFF14-A474-8848-848D-912929FDDCB5}"/>
                  </a:ext>
                </a:extLst>
              </p:cNvPr>
              <p:cNvSpPr/>
              <p:nvPr/>
            </p:nvSpPr>
            <p:spPr>
              <a:xfrm flipH="1" flipV="1">
                <a:off x="106230" y="216161"/>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6" name="Shape 159">
                <a:extLst>
                  <a:ext uri="{FF2B5EF4-FFF2-40B4-BE49-F238E27FC236}">
                    <a16:creationId xmlns:a16="http://schemas.microsoft.com/office/drawing/2014/main" id="{C9B77365-EDEC-A341-8F6E-48B8A778FF43}"/>
                  </a:ext>
                </a:extLst>
              </p:cNvPr>
              <p:cNvSpPr/>
              <p:nvPr/>
            </p:nvSpPr>
            <p:spPr>
              <a:xfrm rot="13500000">
                <a:off x="115923"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7" name="Shape 160">
                <a:extLst>
                  <a:ext uri="{FF2B5EF4-FFF2-40B4-BE49-F238E27FC236}">
                    <a16:creationId xmlns:a16="http://schemas.microsoft.com/office/drawing/2014/main" id="{80D6BE4E-D667-FB48-B3CD-0AE572CAE17A}"/>
                  </a:ext>
                </a:extLst>
              </p:cNvPr>
              <p:cNvSpPr/>
              <p:nvPr/>
            </p:nvSpPr>
            <p:spPr>
              <a:xfrm flipV="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8" name="Group 166">
              <a:extLst>
                <a:ext uri="{FF2B5EF4-FFF2-40B4-BE49-F238E27FC236}">
                  <a16:creationId xmlns:a16="http://schemas.microsoft.com/office/drawing/2014/main" id="{89FCAC0A-D895-8C4F-8082-8771431C028D}"/>
                </a:ext>
              </a:extLst>
            </p:cNvPr>
            <p:cNvGrpSpPr/>
            <p:nvPr/>
          </p:nvGrpSpPr>
          <p:grpSpPr>
            <a:xfrm>
              <a:off x="6337066" y="3160890"/>
              <a:ext cx="538816" cy="538816"/>
              <a:chOff x="0" y="0"/>
              <a:chExt cx="538815" cy="538815"/>
            </a:xfrm>
          </p:grpSpPr>
          <p:sp>
            <p:nvSpPr>
              <p:cNvPr id="129" name="Shape 162">
                <a:extLst>
                  <a:ext uri="{FF2B5EF4-FFF2-40B4-BE49-F238E27FC236}">
                    <a16:creationId xmlns:a16="http://schemas.microsoft.com/office/drawing/2014/main" id="{6E387851-F6EC-1D4E-B222-F1B49C847DDE}"/>
                  </a:ext>
                </a:extLst>
              </p:cNvPr>
              <p:cNvSpPr/>
              <p:nvPr/>
            </p:nvSpPr>
            <p:spPr>
              <a:xfrm flipH="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0" name="Shape 163">
                <a:extLst>
                  <a:ext uri="{FF2B5EF4-FFF2-40B4-BE49-F238E27FC236}">
                    <a16:creationId xmlns:a16="http://schemas.microsoft.com/office/drawing/2014/main" id="{D6C2E454-6279-E24E-9D64-049BC575B8BE}"/>
                  </a:ext>
                </a:extLst>
              </p:cNvPr>
              <p:cNvSpPr/>
              <p:nvPr/>
            </p:nvSpPr>
            <p:spPr>
              <a:xfrm>
                <a:off x="215789" y="108398"/>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1" name="Shape 164">
                <a:extLst>
                  <a:ext uri="{FF2B5EF4-FFF2-40B4-BE49-F238E27FC236}">
                    <a16:creationId xmlns:a16="http://schemas.microsoft.com/office/drawing/2014/main" id="{D560034C-D2C6-7C4A-8AA3-60342BCBEE0C}"/>
                  </a:ext>
                </a:extLst>
              </p:cNvPr>
              <p:cNvSpPr/>
              <p:nvPr/>
            </p:nvSpPr>
            <p:spPr>
              <a:xfrm rot="2700000">
                <a:off x="116821"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32" name="Shape 165">
                <a:extLst>
                  <a:ext uri="{FF2B5EF4-FFF2-40B4-BE49-F238E27FC236}">
                    <a16:creationId xmlns:a16="http://schemas.microsoft.com/office/drawing/2014/main" id="{64237801-9D6D-0644-AFBA-D58C9D544085}"/>
                  </a:ext>
                </a:extLst>
              </p:cNvPr>
              <p:cNvSpPr/>
              <p:nvPr/>
            </p:nvSpPr>
            <p:spPr>
              <a:xfrm flipH="1">
                <a:off x="-1" y="323289"/>
                <a:ext cx="215528"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33" name="Shape 167">
              <a:extLst>
                <a:ext uri="{FF2B5EF4-FFF2-40B4-BE49-F238E27FC236}">
                  <a16:creationId xmlns:a16="http://schemas.microsoft.com/office/drawing/2014/main" id="{CC44152C-84BA-9D4C-83EF-4F8196184B47}"/>
                </a:ext>
              </a:extLst>
            </p:cNvPr>
            <p:cNvSpPr/>
            <p:nvPr/>
          </p:nvSpPr>
          <p:spPr>
            <a:xfrm flipH="1">
              <a:off x="8028922" y="3693655"/>
              <a:ext cx="182881" cy="7315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4320"/>
                  </a:lnTo>
                  <a:lnTo>
                    <a:pt x="21600" y="5400"/>
                  </a:lnTo>
                  <a:lnTo>
                    <a:pt x="0" y="7560"/>
                  </a:lnTo>
                  <a:lnTo>
                    <a:pt x="21600" y="9720"/>
                  </a:lnTo>
                  <a:lnTo>
                    <a:pt x="0" y="11880"/>
                  </a:lnTo>
                  <a:lnTo>
                    <a:pt x="21600" y="14040"/>
                  </a:lnTo>
                  <a:lnTo>
                    <a:pt x="0" y="16200"/>
                  </a:lnTo>
                  <a:lnTo>
                    <a:pt x="10800" y="17280"/>
                  </a:lnTo>
                  <a:lnTo>
                    <a:pt x="10800" y="21600"/>
                  </a:lnTo>
                </a:path>
              </a:pathLst>
            </a:custGeom>
            <a:ln w="25400">
              <a:solidFill/>
              <a:round/>
            </a:ln>
          </p:spPr>
          <p:txBody>
            <a:bodyPr lIns="0" tIns="0" rIns="0" bIns="0"/>
            <a:lstStyle/>
            <a:p>
              <a:pPr lvl="0"/>
              <a:endParaRPr/>
            </a:p>
          </p:txBody>
        </p:sp>
        <p:sp>
          <p:nvSpPr>
            <p:cNvPr id="134" name="Shape 168">
              <a:extLst>
                <a:ext uri="{FF2B5EF4-FFF2-40B4-BE49-F238E27FC236}">
                  <a16:creationId xmlns:a16="http://schemas.microsoft.com/office/drawing/2014/main" id="{5559E93E-2AA4-0340-9810-2DCAC6415CDE}"/>
                </a:ext>
              </a:extLst>
            </p:cNvPr>
            <p:cNvSpPr/>
            <p:nvPr/>
          </p:nvSpPr>
          <p:spPr>
            <a:xfrm flipV="1">
              <a:off x="4781457" y="337033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6" name="Shape 170">
              <a:extLst>
                <a:ext uri="{FF2B5EF4-FFF2-40B4-BE49-F238E27FC236}">
                  <a16:creationId xmlns:a16="http://schemas.microsoft.com/office/drawing/2014/main" id="{D15AC875-4E75-1C48-8292-B855EDD2C016}"/>
                </a:ext>
              </a:extLst>
            </p:cNvPr>
            <p:cNvSpPr/>
            <p:nvPr/>
          </p:nvSpPr>
          <p:spPr>
            <a:xfrm>
              <a:off x="5677217" y="3171406"/>
              <a:ext cx="1211845" cy="5015"/>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7" name="Shape 171">
              <a:extLst>
                <a:ext uri="{FF2B5EF4-FFF2-40B4-BE49-F238E27FC236}">
                  <a16:creationId xmlns:a16="http://schemas.microsoft.com/office/drawing/2014/main" id="{647D7981-8861-2A4C-9DB5-FE4B7AB1E678}"/>
                </a:ext>
              </a:extLst>
            </p:cNvPr>
            <p:cNvSpPr/>
            <p:nvPr/>
          </p:nvSpPr>
          <p:spPr>
            <a:xfrm flipV="1">
              <a:off x="5672458" y="4240319"/>
              <a:ext cx="1203425"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8" name="Shape 172">
              <a:extLst>
                <a:ext uri="{FF2B5EF4-FFF2-40B4-BE49-F238E27FC236}">
                  <a16:creationId xmlns:a16="http://schemas.microsoft.com/office/drawing/2014/main" id="{E7D97E93-48A0-E341-AEE6-BA208E016767}"/>
                </a:ext>
              </a:extLst>
            </p:cNvPr>
            <p:cNvSpPr/>
            <p:nvPr/>
          </p:nvSpPr>
          <p:spPr>
            <a:xfrm>
              <a:off x="7364458" y="3680102"/>
              <a:ext cx="969265" cy="13554"/>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9" name="Shape 173">
              <a:extLst>
                <a:ext uri="{FF2B5EF4-FFF2-40B4-BE49-F238E27FC236}">
                  <a16:creationId xmlns:a16="http://schemas.microsoft.com/office/drawing/2014/main" id="{6AFACAEF-C4EB-CE4B-A632-2DEC24BD636A}"/>
                </a:ext>
              </a:extLst>
            </p:cNvPr>
            <p:cNvSpPr/>
            <p:nvPr/>
          </p:nvSpPr>
          <p:spPr>
            <a:xfrm flipH="1">
              <a:off x="5687799" y="3160890"/>
              <a:ext cx="0" cy="306463"/>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1" name="Shape 175">
              <a:extLst>
                <a:ext uri="{FF2B5EF4-FFF2-40B4-BE49-F238E27FC236}">
                  <a16:creationId xmlns:a16="http://schemas.microsoft.com/office/drawing/2014/main" id="{7FE78A89-19B3-C44A-9233-DBE033EBFA04}"/>
                </a:ext>
              </a:extLst>
            </p:cNvPr>
            <p:cNvSpPr/>
            <p:nvPr/>
          </p:nvSpPr>
          <p:spPr>
            <a:xfrm flipV="1">
              <a:off x="6335735" y="4405698"/>
              <a:ext cx="2010514" cy="1687"/>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2" name="Shape 176">
              <a:extLst>
                <a:ext uri="{FF2B5EF4-FFF2-40B4-BE49-F238E27FC236}">
                  <a16:creationId xmlns:a16="http://schemas.microsoft.com/office/drawing/2014/main" id="{35D8CDFD-7E44-E347-961C-512E8136DFFD}"/>
                </a:ext>
              </a:extLst>
            </p:cNvPr>
            <p:cNvSpPr/>
            <p:nvPr/>
          </p:nvSpPr>
          <p:spPr>
            <a:xfrm>
              <a:off x="6329221" y="3694738"/>
              <a:ext cx="25856" cy="730438"/>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grpSp>
          <p:nvGrpSpPr>
            <p:cNvPr id="148" name="Group 186">
              <a:extLst>
                <a:ext uri="{FF2B5EF4-FFF2-40B4-BE49-F238E27FC236}">
                  <a16:creationId xmlns:a16="http://schemas.microsoft.com/office/drawing/2014/main" id="{4752FB67-AA4D-3145-B489-9311EF066538}"/>
                </a:ext>
              </a:extLst>
            </p:cNvPr>
            <p:cNvGrpSpPr/>
            <p:nvPr/>
          </p:nvGrpSpPr>
          <p:grpSpPr>
            <a:xfrm>
              <a:off x="7647923" y="3663176"/>
              <a:ext cx="304801" cy="762001"/>
              <a:chOff x="0" y="0"/>
              <a:chExt cx="304800" cy="762000"/>
            </a:xfrm>
          </p:grpSpPr>
          <p:sp>
            <p:nvSpPr>
              <p:cNvPr id="149" name="Shape 182">
                <a:extLst>
                  <a:ext uri="{FF2B5EF4-FFF2-40B4-BE49-F238E27FC236}">
                    <a16:creationId xmlns:a16="http://schemas.microsoft.com/office/drawing/2014/main" id="{BB50E6EF-BC93-E343-916B-DEE8BF94D892}"/>
                  </a:ext>
                </a:extLst>
              </p:cNvPr>
              <p:cNvSpPr/>
              <p:nvPr/>
            </p:nvSpPr>
            <p:spPr>
              <a:xfrm flipH="1">
                <a:off x="152399" y="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0" name="Shape 183">
                <a:extLst>
                  <a:ext uri="{FF2B5EF4-FFF2-40B4-BE49-F238E27FC236}">
                    <a16:creationId xmlns:a16="http://schemas.microsoft.com/office/drawing/2014/main" id="{8FEC80DE-660C-354A-819A-1B572BA74783}"/>
                  </a:ext>
                </a:extLst>
              </p:cNvPr>
              <p:cNvSpPr/>
              <p:nvPr/>
            </p:nvSpPr>
            <p:spPr>
              <a:xfrm flipH="1">
                <a:off x="152399" y="41910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1" name="Shape 184">
                <a:extLst>
                  <a:ext uri="{FF2B5EF4-FFF2-40B4-BE49-F238E27FC236}">
                    <a16:creationId xmlns:a16="http://schemas.microsoft.com/office/drawing/2014/main" id="{07E8E117-6316-3942-BF6C-EB053FBA7433}"/>
                  </a:ext>
                </a:extLst>
              </p:cNvPr>
              <p:cNvSpPr/>
              <p:nvPr/>
            </p:nvSpPr>
            <p:spPr>
              <a:xfrm>
                <a:off x="0" y="3429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2" name="Shape 185">
                <a:extLst>
                  <a:ext uri="{FF2B5EF4-FFF2-40B4-BE49-F238E27FC236}">
                    <a16:creationId xmlns:a16="http://schemas.microsoft.com/office/drawing/2014/main" id="{E1620EF7-8391-C044-A915-CBC51409D417}"/>
                  </a:ext>
                </a:extLst>
              </p:cNvPr>
              <p:cNvSpPr/>
              <p:nvPr/>
            </p:nvSpPr>
            <p:spPr>
              <a:xfrm>
                <a:off x="0" y="4191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53" name="Shape 187">
              <a:extLst>
                <a:ext uri="{FF2B5EF4-FFF2-40B4-BE49-F238E27FC236}">
                  <a16:creationId xmlns:a16="http://schemas.microsoft.com/office/drawing/2014/main" id="{FF80ECDE-1AF0-104C-90C9-C4DDF38B9600}"/>
                </a:ext>
              </a:extLst>
            </p:cNvPr>
            <p:cNvSpPr/>
            <p:nvPr/>
          </p:nvSpPr>
          <p:spPr>
            <a:xfrm>
              <a:off x="6929466" y="4162821"/>
              <a:ext cx="1152245" cy="27699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600"/>
              </a:lvl1pPr>
            </a:lstStyle>
            <a:p>
              <a:pPr lvl="0">
                <a:defRPr sz="1800"/>
              </a:pPr>
              <a:r>
                <a:rPr sz="1200"/>
                <a:t>C= 1000 pf</a:t>
              </a:r>
            </a:p>
          </p:txBody>
        </p:sp>
        <p:sp>
          <p:nvSpPr>
            <p:cNvPr id="154" name="Shape 188">
              <a:extLst>
                <a:ext uri="{FF2B5EF4-FFF2-40B4-BE49-F238E27FC236}">
                  <a16:creationId xmlns:a16="http://schemas.microsoft.com/office/drawing/2014/main" id="{64C6B219-4F8C-5B4A-9A43-C877173D5830}"/>
                </a:ext>
              </a:extLst>
            </p:cNvPr>
            <p:cNvSpPr/>
            <p:nvPr/>
          </p:nvSpPr>
          <p:spPr>
            <a:xfrm>
              <a:off x="8218979" y="3884085"/>
              <a:ext cx="376762" cy="37134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rPr sz="1600"/>
                <a:t>R</a:t>
              </a:r>
              <a:r>
                <a:rPr sz="1600" baseline="-25000"/>
                <a:t>L</a:t>
              </a:r>
            </a:p>
          </p:txBody>
        </p:sp>
        <p:sp>
          <p:nvSpPr>
            <p:cNvPr id="163" name="Oval 162">
              <a:extLst>
                <a:ext uri="{FF2B5EF4-FFF2-40B4-BE49-F238E27FC236}">
                  <a16:creationId xmlns:a16="http://schemas.microsoft.com/office/drawing/2014/main" id="{99A29FE9-D976-CF40-9542-2B5654C7510B}"/>
                </a:ext>
              </a:extLst>
            </p:cNvPr>
            <p:cNvSpPr/>
            <p:nvPr/>
          </p:nvSpPr>
          <p:spPr>
            <a:xfrm>
              <a:off x="8269638" y="435709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4" name="Oval 183">
              <a:extLst>
                <a:ext uri="{FF2B5EF4-FFF2-40B4-BE49-F238E27FC236}">
                  <a16:creationId xmlns:a16="http://schemas.microsoft.com/office/drawing/2014/main" id="{3A09A9D8-66B8-DF46-845D-A65F87ECBDA6}"/>
                </a:ext>
              </a:extLst>
            </p:cNvPr>
            <p:cNvSpPr/>
            <p:nvPr/>
          </p:nvSpPr>
          <p:spPr>
            <a:xfrm>
              <a:off x="8323246" y="366229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980DC3B4-5501-CB47-B317-ABE5293F81B2}"/>
                </a:ext>
              </a:extLst>
            </p:cNvPr>
            <p:cNvSpPr/>
            <p:nvPr/>
          </p:nvSpPr>
          <p:spPr>
            <a:xfrm>
              <a:off x="4665433" y="331361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4" name="Content Placeholder 2">
              <a:extLst>
                <a:ext uri="{FF2B5EF4-FFF2-40B4-BE49-F238E27FC236}">
                  <a16:creationId xmlns:a16="http://schemas.microsoft.com/office/drawing/2014/main" id="{087A4323-DFBF-B14E-A43B-AC52F5ECA340}"/>
                </a:ext>
              </a:extLst>
            </p:cNvPr>
            <p:cNvSpPr txBox="1">
              <a:spLocks/>
            </p:cNvSpPr>
            <p:nvPr/>
          </p:nvSpPr>
          <p:spPr>
            <a:xfrm>
              <a:off x="5138331" y="2494532"/>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Power supply</a:t>
              </a:r>
            </a:p>
          </p:txBody>
        </p:sp>
        <p:grpSp>
          <p:nvGrpSpPr>
            <p:cNvPr id="226" name="Group 300">
              <a:extLst>
                <a:ext uri="{FF2B5EF4-FFF2-40B4-BE49-F238E27FC236}">
                  <a16:creationId xmlns:a16="http://schemas.microsoft.com/office/drawing/2014/main" id="{5666FC73-8153-A842-882F-3EA67DDEECE3}"/>
                </a:ext>
              </a:extLst>
            </p:cNvPr>
            <p:cNvGrpSpPr>
              <a:grpSpLocks/>
            </p:cNvGrpSpPr>
            <p:nvPr/>
          </p:nvGrpSpPr>
          <p:grpSpPr bwMode="auto">
            <a:xfrm>
              <a:off x="5060578" y="3356236"/>
              <a:ext cx="733161" cy="907843"/>
              <a:chOff x="4896" y="1728"/>
              <a:chExt cx="336" cy="480"/>
            </a:xfrm>
          </p:grpSpPr>
          <p:grpSp>
            <p:nvGrpSpPr>
              <p:cNvPr id="227" name="Group 267">
                <a:extLst>
                  <a:ext uri="{FF2B5EF4-FFF2-40B4-BE49-F238E27FC236}">
                    <a16:creationId xmlns:a16="http://schemas.microsoft.com/office/drawing/2014/main" id="{40DD88A4-F092-8043-A85A-A5A0A62EC097}"/>
                  </a:ext>
                </a:extLst>
              </p:cNvPr>
              <p:cNvGrpSpPr>
                <a:grpSpLocks/>
              </p:cNvGrpSpPr>
              <p:nvPr/>
            </p:nvGrpSpPr>
            <p:grpSpPr bwMode="auto">
              <a:xfrm>
                <a:off x="4896" y="1728"/>
                <a:ext cx="96" cy="480"/>
                <a:chOff x="3935" y="1728"/>
                <a:chExt cx="96" cy="480"/>
              </a:xfrm>
            </p:grpSpPr>
            <p:sp>
              <p:nvSpPr>
                <p:cNvPr id="244" name="Arc 268">
                  <a:extLst>
                    <a:ext uri="{FF2B5EF4-FFF2-40B4-BE49-F238E27FC236}">
                      <a16:creationId xmlns:a16="http://schemas.microsoft.com/office/drawing/2014/main" id="{33568157-6FA4-6344-BAC2-B29C0D3465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5" name="Arc 269">
                  <a:extLst>
                    <a:ext uri="{FF2B5EF4-FFF2-40B4-BE49-F238E27FC236}">
                      <a16:creationId xmlns:a16="http://schemas.microsoft.com/office/drawing/2014/main" id="{E2A69773-2745-7A4A-A9C8-5B671AC430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6" name="Arc 270">
                  <a:extLst>
                    <a:ext uri="{FF2B5EF4-FFF2-40B4-BE49-F238E27FC236}">
                      <a16:creationId xmlns:a16="http://schemas.microsoft.com/office/drawing/2014/main" id="{8D187DFC-54F1-034D-9219-25279EB08C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7" name="Arc 271">
                  <a:extLst>
                    <a:ext uri="{FF2B5EF4-FFF2-40B4-BE49-F238E27FC236}">
                      <a16:creationId xmlns:a16="http://schemas.microsoft.com/office/drawing/2014/main" id="{DFC761EA-4A8C-D24C-9CD3-66595F72CB5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8" name="Line 272">
                  <a:extLst>
                    <a:ext uri="{FF2B5EF4-FFF2-40B4-BE49-F238E27FC236}">
                      <a16:creationId xmlns:a16="http://schemas.microsoft.com/office/drawing/2014/main" id="{9A58E279-36B5-8D43-B503-F329B89D2B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9" name="Line 273">
                  <a:extLst>
                    <a:ext uri="{FF2B5EF4-FFF2-40B4-BE49-F238E27FC236}">
                      <a16:creationId xmlns:a16="http://schemas.microsoft.com/office/drawing/2014/main" id="{4FDB8937-B32F-5342-AB64-C90C956FD9A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0" name="Arc 274">
                  <a:extLst>
                    <a:ext uri="{FF2B5EF4-FFF2-40B4-BE49-F238E27FC236}">
                      <a16:creationId xmlns:a16="http://schemas.microsoft.com/office/drawing/2014/main" id="{1A26E708-6ADB-6546-8D4A-5150F1ACA40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1" name="Arc 275">
                  <a:extLst>
                    <a:ext uri="{FF2B5EF4-FFF2-40B4-BE49-F238E27FC236}">
                      <a16:creationId xmlns:a16="http://schemas.microsoft.com/office/drawing/2014/main" id="{17DE45B9-0A05-194C-A113-8A80E6D83D7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2" name="Arc 276">
                  <a:extLst>
                    <a:ext uri="{FF2B5EF4-FFF2-40B4-BE49-F238E27FC236}">
                      <a16:creationId xmlns:a16="http://schemas.microsoft.com/office/drawing/2014/main" id="{985ADD6F-FA94-884F-94F3-40A1C353DC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3" name="Arc 277">
                  <a:extLst>
                    <a:ext uri="{FF2B5EF4-FFF2-40B4-BE49-F238E27FC236}">
                      <a16:creationId xmlns:a16="http://schemas.microsoft.com/office/drawing/2014/main" id="{6870C9CF-5C8A-F842-BD3C-654902E61DD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4" name="Arc 278">
                  <a:extLst>
                    <a:ext uri="{FF2B5EF4-FFF2-40B4-BE49-F238E27FC236}">
                      <a16:creationId xmlns:a16="http://schemas.microsoft.com/office/drawing/2014/main" id="{E4ECEF88-D92B-3844-BC41-05915A6FB9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5" name="Arc 279">
                  <a:extLst>
                    <a:ext uri="{FF2B5EF4-FFF2-40B4-BE49-F238E27FC236}">
                      <a16:creationId xmlns:a16="http://schemas.microsoft.com/office/drawing/2014/main" id="{95A6C77F-E60F-0A4E-9EA7-8E7210CC0D6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6" name="Arc 280">
                  <a:extLst>
                    <a:ext uri="{FF2B5EF4-FFF2-40B4-BE49-F238E27FC236}">
                      <a16:creationId xmlns:a16="http://schemas.microsoft.com/office/drawing/2014/main" id="{5D39E317-2CB1-1048-B06C-7DCBD8BC0DF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28" name="Group 281">
                <a:extLst>
                  <a:ext uri="{FF2B5EF4-FFF2-40B4-BE49-F238E27FC236}">
                    <a16:creationId xmlns:a16="http://schemas.microsoft.com/office/drawing/2014/main" id="{BBD54626-A6E1-E54C-95DE-A830C23395B0}"/>
                  </a:ext>
                </a:extLst>
              </p:cNvPr>
              <p:cNvGrpSpPr>
                <a:grpSpLocks/>
              </p:cNvGrpSpPr>
              <p:nvPr/>
            </p:nvGrpSpPr>
            <p:grpSpPr bwMode="auto">
              <a:xfrm flipH="1">
                <a:off x="5136" y="1728"/>
                <a:ext cx="96" cy="480"/>
                <a:chOff x="3935" y="1728"/>
                <a:chExt cx="96" cy="480"/>
              </a:xfrm>
            </p:grpSpPr>
            <p:sp>
              <p:nvSpPr>
                <p:cNvPr id="231" name="Arc 282">
                  <a:extLst>
                    <a:ext uri="{FF2B5EF4-FFF2-40B4-BE49-F238E27FC236}">
                      <a16:creationId xmlns:a16="http://schemas.microsoft.com/office/drawing/2014/main" id="{6E7D6145-36FA-8746-855F-060F8FB646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2" name="Arc 283">
                  <a:extLst>
                    <a:ext uri="{FF2B5EF4-FFF2-40B4-BE49-F238E27FC236}">
                      <a16:creationId xmlns:a16="http://schemas.microsoft.com/office/drawing/2014/main" id="{2876440E-5B58-3D41-AF49-79EDE33876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3" name="Arc 284">
                  <a:extLst>
                    <a:ext uri="{FF2B5EF4-FFF2-40B4-BE49-F238E27FC236}">
                      <a16:creationId xmlns:a16="http://schemas.microsoft.com/office/drawing/2014/main" id="{6DD3780B-B6F4-214A-9A68-4C2C7D5E494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4" name="Arc 285">
                  <a:extLst>
                    <a:ext uri="{FF2B5EF4-FFF2-40B4-BE49-F238E27FC236}">
                      <a16:creationId xmlns:a16="http://schemas.microsoft.com/office/drawing/2014/main" id="{2FD9B8B9-A3DC-8541-8822-1764F16883C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5" name="Line 286">
                  <a:extLst>
                    <a:ext uri="{FF2B5EF4-FFF2-40B4-BE49-F238E27FC236}">
                      <a16:creationId xmlns:a16="http://schemas.microsoft.com/office/drawing/2014/main" id="{1D1E9680-B5DC-1041-86C9-7156D4D6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6" name="Line 287">
                  <a:extLst>
                    <a:ext uri="{FF2B5EF4-FFF2-40B4-BE49-F238E27FC236}">
                      <a16:creationId xmlns:a16="http://schemas.microsoft.com/office/drawing/2014/main" id="{69FA1A96-25C7-C04E-9B0B-AE6FC6FDFD3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7" name="Arc 288">
                  <a:extLst>
                    <a:ext uri="{FF2B5EF4-FFF2-40B4-BE49-F238E27FC236}">
                      <a16:creationId xmlns:a16="http://schemas.microsoft.com/office/drawing/2014/main" id="{68857E65-7FAC-D045-B11E-FE84633E1F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8" name="Arc 289">
                  <a:extLst>
                    <a:ext uri="{FF2B5EF4-FFF2-40B4-BE49-F238E27FC236}">
                      <a16:creationId xmlns:a16="http://schemas.microsoft.com/office/drawing/2014/main" id="{85BB89EC-7768-7249-BDC5-D9A90DEB844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9" name="Arc 290">
                  <a:extLst>
                    <a:ext uri="{FF2B5EF4-FFF2-40B4-BE49-F238E27FC236}">
                      <a16:creationId xmlns:a16="http://schemas.microsoft.com/office/drawing/2014/main" id="{6486EA2A-1182-FC47-9EA5-E812DC6BBC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0" name="Arc 291">
                  <a:extLst>
                    <a:ext uri="{FF2B5EF4-FFF2-40B4-BE49-F238E27FC236}">
                      <a16:creationId xmlns:a16="http://schemas.microsoft.com/office/drawing/2014/main" id="{AE90AE04-5352-2645-A29D-C23FB4D9963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1" name="Arc 292">
                  <a:extLst>
                    <a:ext uri="{FF2B5EF4-FFF2-40B4-BE49-F238E27FC236}">
                      <a16:creationId xmlns:a16="http://schemas.microsoft.com/office/drawing/2014/main" id="{AF377D09-5F91-264F-ABDF-75D65157C7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2" name="Arc 293">
                  <a:extLst>
                    <a:ext uri="{FF2B5EF4-FFF2-40B4-BE49-F238E27FC236}">
                      <a16:creationId xmlns:a16="http://schemas.microsoft.com/office/drawing/2014/main" id="{586E32D5-97E5-3941-930C-908715791D9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3" name="Arc 294">
                  <a:extLst>
                    <a:ext uri="{FF2B5EF4-FFF2-40B4-BE49-F238E27FC236}">
                      <a16:creationId xmlns:a16="http://schemas.microsoft.com/office/drawing/2014/main" id="{6E23E09C-2C43-A349-A5F9-05D50163C38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29" name="Line 295">
                <a:extLst>
                  <a:ext uri="{FF2B5EF4-FFF2-40B4-BE49-F238E27FC236}">
                    <a16:creationId xmlns:a16="http://schemas.microsoft.com/office/drawing/2014/main" id="{DD469B43-3856-F848-A60D-1FB15E583E0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0" name="Line 296">
                <a:extLst>
                  <a:ext uri="{FF2B5EF4-FFF2-40B4-BE49-F238E27FC236}">
                    <a16:creationId xmlns:a16="http://schemas.microsoft.com/office/drawing/2014/main" id="{77A97A45-A23A-744D-8CFF-4CCE24465929}"/>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57" name="Shape 168">
              <a:extLst>
                <a:ext uri="{FF2B5EF4-FFF2-40B4-BE49-F238E27FC236}">
                  <a16:creationId xmlns:a16="http://schemas.microsoft.com/office/drawing/2014/main" id="{72927881-090F-2549-BADD-152D22A72E67}"/>
                </a:ext>
              </a:extLst>
            </p:cNvPr>
            <p:cNvSpPr/>
            <p:nvPr/>
          </p:nvSpPr>
          <p:spPr>
            <a:xfrm flipV="1">
              <a:off x="4788714" y="424844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58" name="Oval 257">
              <a:extLst>
                <a:ext uri="{FF2B5EF4-FFF2-40B4-BE49-F238E27FC236}">
                  <a16:creationId xmlns:a16="http://schemas.microsoft.com/office/drawing/2014/main" id="{4C239C18-6D94-6F48-8961-8B937C092451}"/>
                </a:ext>
              </a:extLst>
            </p:cNvPr>
            <p:cNvSpPr/>
            <p:nvPr/>
          </p:nvSpPr>
          <p:spPr>
            <a:xfrm>
              <a:off x="4672690" y="419172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DC94070F-D17B-EA48-85A3-062CBDE35384}"/>
                </a:ext>
              </a:extLst>
            </p:cNvPr>
            <p:cNvSpPr/>
            <p:nvPr/>
          </p:nvSpPr>
          <p:spPr>
            <a:xfrm>
              <a:off x="6810390" y="31278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1" name="Oval 190">
              <a:extLst>
                <a:ext uri="{FF2B5EF4-FFF2-40B4-BE49-F238E27FC236}">
                  <a16:creationId xmlns:a16="http://schemas.microsoft.com/office/drawing/2014/main" id="{C4A0A3DD-6F11-2B42-AE13-2C05204F5CDA}"/>
                </a:ext>
              </a:extLst>
            </p:cNvPr>
            <p:cNvSpPr/>
            <p:nvPr/>
          </p:nvSpPr>
          <p:spPr>
            <a:xfrm>
              <a:off x="6287814" y="368186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2" name="Oval 191">
              <a:extLst>
                <a:ext uri="{FF2B5EF4-FFF2-40B4-BE49-F238E27FC236}">
                  <a16:creationId xmlns:a16="http://schemas.microsoft.com/office/drawing/2014/main" id="{981CA8A5-9E8A-3E4A-913F-F2441B6DF062}"/>
                </a:ext>
              </a:extLst>
            </p:cNvPr>
            <p:cNvSpPr/>
            <p:nvPr/>
          </p:nvSpPr>
          <p:spPr>
            <a:xfrm>
              <a:off x="6799785" y="42072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6" name="Oval 195">
              <a:extLst>
                <a:ext uri="{FF2B5EF4-FFF2-40B4-BE49-F238E27FC236}">
                  <a16:creationId xmlns:a16="http://schemas.microsoft.com/office/drawing/2014/main" id="{104014ED-A96A-EB4D-BEA1-C76E10124F0F}"/>
                </a:ext>
              </a:extLst>
            </p:cNvPr>
            <p:cNvSpPr/>
            <p:nvPr/>
          </p:nvSpPr>
          <p:spPr>
            <a:xfrm>
              <a:off x="7311245" y="366315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9" name="Oval 198">
              <a:extLst>
                <a:ext uri="{FF2B5EF4-FFF2-40B4-BE49-F238E27FC236}">
                  <a16:creationId xmlns:a16="http://schemas.microsoft.com/office/drawing/2014/main" id="{9F3032CA-BDBF-5D40-8B20-B4E9F221F97A}"/>
                </a:ext>
              </a:extLst>
            </p:cNvPr>
            <p:cNvSpPr/>
            <p:nvPr/>
          </p:nvSpPr>
          <p:spPr>
            <a:xfrm>
              <a:off x="774913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0" name="Oval 199">
              <a:extLst>
                <a:ext uri="{FF2B5EF4-FFF2-40B4-BE49-F238E27FC236}">
                  <a16:creationId xmlns:a16="http://schemas.microsoft.com/office/drawing/2014/main" id="{AC68B138-5DEC-6D4A-BC13-D0D07C6262CA}"/>
                </a:ext>
              </a:extLst>
            </p:cNvPr>
            <p:cNvSpPr/>
            <p:nvPr/>
          </p:nvSpPr>
          <p:spPr>
            <a:xfrm>
              <a:off x="7738700" y="43679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1" name="Oval 200">
              <a:extLst>
                <a:ext uri="{FF2B5EF4-FFF2-40B4-BE49-F238E27FC236}">
                  <a16:creationId xmlns:a16="http://schemas.microsoft.com/office/drawing/2014/main" id="{098D397D-D232-2E4C-A4AD-AF3053EEF87A}"/>
                </a:ext>
              </a:extLst>
            </p:cNvPr>
            <p:cNvSpPr/>
            <p:nvPr/>
          </p:nvSpPr>
          <p:spPr>
            <a:xfrm>
              <a:off x="806228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2" name="Oval 201">
              <a:extLst>
                <a:ext uri="{FF2B5EF4-FFF2-40B4-BE49-F238E27FC236}">
                  <a16:creationId xmlns:a16="http://schemas.microsoft.com/office/drawing/2014/main" id="{1666275F-A8F9-2244-8FD3-ECBE4D9D972A}"/>
                </a:ext>
              </a:extLst>
            </p:cNvPr>
            <p:cNvSpPr/>
            <p:nvPr/>
          </p:nvSpPr>
          <p:spPr>
            <a:xfrm>
              <a:off x="8065327" y="43563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6" name="Group 5">
            <a:extLst>
              <a:ext uri="{FF2B5EF4-FFF2-40B4-BE49-F238E27FC236}">
                <a16:creationId xmlns:a16="http://schemas.microsoft.com/office/drawing/2014/main" id="{C82FAF0C-F558-FA49-B23B-DD326046AA76}"/>
              </a:ext>
            </a:extLst>
          </p:cNvPr>
          <p:cNvGrpSpPr/>
          <p:nvPr/>
        </p:nvGrpSpPr>
        <p:grpSpPr>
          <a:xfrm>
            <a:off x="9349304" y="2209041"/>
            <a:ext cx="1965778" cy="3601558"/>
            <a:chOff x="9681512" y="2209041"/>
            <a:chExt cx="1965778" cy="3601558"/>
          </a:xfrm>
        </p:grpSpPr>
        <p:sp>
          <p:nvSpPr>
            <p:cNvPr id="165" name="Shape 307">
              <a:extLst>
                <a:ext uri="{FF2B5EF4-FFF2-40B4-BE49-F238E27FC236}">
                  <a16:creationId xmlns:a16="http://schemas.microsoft.com/office/drawing/2014/main" id="{418921D8-457F-A24A-B813-B88947654056}"/>
                </a:ext>
              </a:extLst>
            </p:cNvPr>
            <p:cNvSpPr/>
            <p:nvPr/>
          </p:nvSpPr>
          <p:spPr>
            <a:xfrm>
              <a:off x="10703296" y="4033127"/>
              <a:ext cx="697556" cy="838201"/>
            </a:xfrm>
            <a:prstGeom prst="rect">
              <a:avLst/>
            </a:prstGeom>
            <a:ln w="25400">
              <a:solidFill>
                <a:srgbClr val="4A7EBB"/>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nvGrpSpPr>
            <p:cNvPr id="166" name="Group 312">
              <a:extLst>
                <a:ext uri="{FF2B5EF4-FFF2-40B4-BE49-F238E27FC236}">
                  <a16:creationId xmlns:a16="http://schemas.microsoft.com/office/drawing/2014/main" id="{3EA9CB07-2002-A54E-8324-0F252D37865E}"/>
                </a:ext>
              </a:extLst>
            </p:cNvPr>
            <p:cNvGrpSpPr/>
            <p:nvPr/>
          </p:nvGrpSpPr>
          <p:grpSpPr>
            <a:xfrm>
              <a:off x="10284831" y="5100562"/>
              <a:ext cx="762001" cy="304801"/>
              <a:chOff x="0" y="0"/>
              <a:chExt cx="762000" cy="304800"/>
            </a:xfrm>
          </p:grpSpPr>
          <p:sp>
            <p:nvSpPr>
              <p:cNvPr id="167" name="Shape 308">
                <a:extLst>
                  <a:ext uri="{FF2B5EF4-FFF2-40B4-BE49-F238E27FC236}">
                    <a16:creationId xmlns:a16="http://schemas.microsoft.com/office/drawing/2014/main" id="{EC84C65E-F56A-ED4C-8A9E-D7A4AF938EBF}"/>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8" name="Shape 309">
                <a:extLst>
                  <a:ext uri="{FF2B5EF4-FFF2-40B4-BE49-F238E27FC236}">
                    <a16:creationId xmlns:a16="http://schemas.microsoft.com/office/drawing/2014/main" id="{3673E936-4A0D-F34F-93C4-BDDB823B598A}"/>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9" name="Shape 310">
                <a:extLst>
                  <a:ext uri="{FF2B5EF4-FFF2-40B4-BE49-F238E27FC236}">
                    <a16:creationId xmlns:a16="http://schemas.microsoft.com/office/drawing/2014/main" id="{EF003AB7-30A2-7143-9B3D-BB9E989213AF}"/>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0" name="Shape 311">
                <a:extLst>
                  <a:ext uri="{FF2B5EF4-FFF2-40B4-BE49-F238E27FC236}">
                    <a16:creationId xmlns:a16="http://schemas.microsoft.com/office/drawing/2014/main" id="{FD410A3A-BC80-E647-A7BE-4CA42461CEF7}"/>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1" name="Shape 313">
              <a:extLst>
                <a:ext uri="{FF2B5EF4-FFF2-40B4-BE49-F238E27FC236}">
                  <a16:creationId xmlns:a16="http://schemas.microsoft.com/office/drawing/2014/main" id="{9009856B-9822-304F-9686-F5C7D8D9A533}"/>
                </a:ext>
              </a:extLst>
            </p:cNvPr>
            <p:cNvSpPr/>
            <p:nvPr/>
          </p:nvSpPr>
          <p:spPr>
            <a:xfrm>
              <a:off x="10284989" y="4452227"/>
              <a:ext cx="418307" cy="158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2" name="Shape 314">
              <a:extLst>
                <a:ext uri="{FF2B5EF4-FFF2-40B4-BE49-F238E27FC236}">
                  <a16:creationId xmlns:a16="http://schemas.microsoft.com/office/drawing/2014/main" id="{AF20A746-E027-2041-A937-A020FC664858}"/>
                </a:ext>
              </a:extLst>
            </p:cNvPr>
            <p:cNvSpPr/>
            <p:nvPr/>
          </p:nvSpPr>
          <p:spPr>
            <a:xfrm>
              <a:off x="10718191" y="4171678"/>
              <a:ext cx="693278" cy="2946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a:lvl1pPr>
            </a:lstStyle>
            <a:p>
              <a:pPr lvl="0">
                <a:defRPr sz="1800"/>
              </a:pPr>
              <a:r>
                <a:rPr sz="1400" dirty="0"/>
                <a:t>LM7805</a:t>
              </a:r>
            </a:p>
          </p:txBody>
        </p:sp>
        <p:grpSp>
          <p:nvGrpSpPr>
            <p:cNvPr id="173" name="Group 319">
              <a:extLst>
                <a:ext uri="{FF2B5EF4-FFF2-40B4-BE49-F238E27FC236}">
                  <a16:creationId xmlns:a16="http://schemas.microsoft.com/office/drawing/2014/main" id="{784568E6-7C79-034E-8C18-C5E42B8D5675}"/>
                </a:ext>
              </a:extLst>
            </p:cNvPr>
            <p:cNvGrpSpPr/>
            <p:nvPr/>
          </p:nvGrpSpPr>
          <p:grpSpPr>
            <a:xfrm>
              <a:off x="10284831" y="3500362"/>
              <a:ext cx="762001" cy="304801"/>
              <a:chOff x="0" y="0"/>
              <a:chExt cx="762000" cy="304800"/>
            </a:xfrm>
          </p:grpSpPr>
          <p:sp>
            <p:nvSpPr>
              <p:cNvPr id="174" name="Shape 315">
                <a:extLst>
                  <a:ext uri="{FF2B5EF4-FFF2-40B4-BE49-F238E27FC236}">
                    <a16:creationId xmlns:a16="http://schemas.microsoft.com/office/drawing/2014/main" id="{6B3E6F80-5ACC-0245-A7A0-AD3A86FE54B6}"/>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5" name="Shape 316">
                <a:extLst>
                  <a:ext uri="{FF2B5EF4-FFF2-40B4-BE49-F238E27FC236}">
                    <a16:creationId xmlns:a16="http://schemas.microsoft.com/office/drawing/2014/main" id="{0094B694-CE9D-0C43-AFB9-2ACC2CC0F62E}"/>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6" name="Shape 317">
                <a:extLst>
                  <a:ext uri="{FF2B5EF4-FFF2-40B4-BE49-F238E27FC236}">
                    <a16:creationId xmlns:a16="http://schemas.microsoft.com/office/drawing/2014/main" id="{9E4DF780-FF32-324B-A3C2-A1D676C5F6FB}"/>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7" name="Shape 318">
                <a:extLst>
                  <a:ext uri="{FF2B5EF4-FFF2-40B4-BE49-F238E27FC236}">
                    <a16:creationId xmlns:a16="http://schemas.microsoft.com/office/drawing/2014/main" id="{6A492ABC-A4AE-A845-A984-659A23289DEB}"/>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8" name="Shape 320">
              <a:extLst>
                <a:ext uri="{FF2B5EF4-FFF2-40B4-BE49-F238E27FC236}">
                  <a16:creationId xmlns:a16="http://schemas.microsoft.com/office/drawing/2014/main" id="{1A8016E5-0460-614C-B37E-6D925F21121C}"/>
                </a:ext>
              </a:extLst>
            </p:cNvPr>
            <p:cNvSpPr/>
            <p:nvPr/>
          </p:nvSpPr>
          <p:spPr>
            <a:xfrm flipV="1">
              <a:off x="11043815" y="2956248"/>
              <a:ext cx="1589" cy="107767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9" name="Shape 321">
              <a:extLst>
                <a:ext uri="{FF2B5EF4-FFF2-40B4-BE49-F238E27FC236}">
                  <a16:creationId xmlns:a16="http://schemas.microsoft.com/office/drawing/2014/main" id="{87A1AFC3-7101-D24A-AE22-2A5457E53BF4}"/>
                </a:ext>
              </a:extLst>
            </p:cNvPr>
            <p:cNvSpPr/>
            <p:nvPr/>
          </p:nvSpPr>
          <p:spPr>
            <a:xfrm flipV="1">
              <a:off x="10283402" y="2955453"/>
              <a:ext cx="1589" cy="275486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0" name="Shape 322">
              <a:extLst>
                <a:ext uri="{FF2B5EF4-FFF2-40B4-BE49-F238E27FC236}">
                  <a16:creationId xmlns:a16="http://schemas.microsoft.com/office/drawing/2014/main" id="{F9354303-39FF-CE41-9CB6-1D3777A1AAAC}"/>
                </a:ext>
              </a:extLst>
            </p:cNvPr>
            <p:cNvSpPr/>
            <p:nvPr/>
          </p:nvSpPr>
          <p:spPr>
            <a:xfrm flipV="1">
              <a:off x="11043816" y="4864638"/>
              <a:ext cx="2380" cy="84568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1" name="Shape 323">
              <a:extLst>
                <a:ext uri="{FF2B5EF4-FFF2-40B4-BE49-F238E27FC236}">
                  <a16:creationId xmlns:a16="http://schemas.microsoft.com/office/drawing/2014/main" id="{5BD1E96B-2A64-4A43-BBE7-694F2CC3FD88}"/>
                </a:ext>
              </a:extLst>
            </p:cNvPr>
            <p:cNvSpPr/>
            <p:nvPr/>
          </p:nvSpPr>
          <p:spPr>
            <a:xfrm>
              <a:off x="10436596" y="3130395"/>
              <a:ext cx="724680" cy="36933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rPr dirty="0"/>
                <a:t>.</a:t>
              </a:r>
              <a:r>
                <a:rPr sz="1200" dirty="0"/>
                <a:t>33</a:t>
              </a:r>
              <a:r>
                <a:rPr dirty="0"/>
                <a:t> + </a:t>
              </a:r>
            </a:p>
          </p:txBody>
        </p:sp>
        <p:sp>
          <p:nvSpPr>
            <p:cNvPr id="182" name="Shape 324">
              <a:extLst>
                <a:ext uri="{FF2B5EF4-FFF2-40B4-BE49-F238E27FC236}">
                  <a16:creationId xmlns:a16="http://schemas.microsoft.com/office/drawing/2014/main" id="{0302BD1B-8FA4-5D4A-A96F-54A6DA4F8BCE}"/>
                </a:ext>
              </a:extLst>
            </p:cNvPr>
            <p:cNvSpPr/>
            <p:nvPr/>
          </p:nvSpPr>
          <p:spPr>
            <a:xfrm>
              <a:off x="10360396" y="5340195"/>
              <a:ext cx="724680" cy="358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t>.1</a:t>
              </a:r>
            </a:p>
          </p:txBody>
        </p:sp>
        <p:sp>
          <p:nvSpPr>
            <p:cNvPr id="183" name="Shape 325">
              <a:extLst>
                <a:ext uri="{FF2B5EF4-FFF2-40B4-BE49-F238E27FC236}">
                  <a16:creationId xmlns:a16="http://schemas.microsoft.com/office/drawing/2014/main" id="{FCF9D6D2-E284-1E4E-B672-6F23B3C65B54}"/>
                </a:ext>
              </a:extLst>
            </p:cNvPr>
            <p:cNvSpPr/>
            <p:nvPr/>
          </p:nvSpPr>
          <p:spPr>
            <a:xfrm>
              <a:off x="10893796" y="2586122"/>
              <a:ext cx="454820" cy="358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t>+ </a:t>
              </a:r>
            </a:p>
          </p:txBody>
        </p:sp>
        <p:sp>
          <p:nvSpPr>
            <p:cNvPr id="187" name="Oval 186">
              <a:extLst>
                <a:ext uri="{FF2B5EF4-FFF2-40B4-BE49-F238E27FC236}">
                  <a16:creationId xmlns:a16="http://schemas.microsoft.com/office/drawing/2014/main" id="{A8AA944A-A875-E548-8214-6F90068436E7}"/>
                </a:ext>
              </a:extLst>
            </p:cNvPr>
            <p:cNvSpPr/>
            <p:nvPr/>
          </p:nvSpPr>
          <p:spPr>
            <a:xfrm>
              <a:off x="10231920" y="29603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DCE0CE40-5477-D24F-B57D-FEF089671EBE}"/>
                </a:ext>
              </a:extLst>
            </p:cNvPr>
            <p:cNvSpPr/>
            <p:nvPr/>
          </p:nvSpPr>
          <p:spPr>
            <a:xfrm>
              <a:off x="11003752" y="29505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E9FA078C-FC45-4749-8095-89252549EAF5}"/>
                </a:ext>
              </a:extLst>
            </p:cNvPr>
            <p:cNvSpPr/>
            <p:nvPr/>
          </p:nvSpPr>
          <p:spPr>
            <a:xfrm>
              <a:off x="10222092" y="570848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0" name="Oval 189">
              <a:extLst>
                <a:ext uri="{FF2B5EF4-FFF2-40B4-BE49-F238E27FC236}">
                  <a16:creationId xmlns:a16="http://schemas.microsoft.com/office/drawing/2014/main" id="{A073E068-B886-B04B-BE03-CDF9DC33350A}"/>
                </a:ext>
              </a:extLst>
            </p:cNvPr>
            <p:cNvSpPr/>
            <p:nvPr/>
          </p:nvSpPr>
          <p:spPr>
            <a:xfrm>
              <a:off x="10993924" y="57134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5" name="Content Placeholder 2">
              <a:extLst>
                <a:ext uri="{FF2B5EF4-FFF2-40B4-BE49-F238E27FC236}">
                  <a16:creationId xmlns:a16="http://schemas.microsoft.com/office/drawing/2014/main" id="{8E165470-70EF-9040-8777-60F38D83DF64}"/>
                </a:ext>
              </a:extLst>
            </p:cNvPr>
            <p:cNvSpPr txBox="1">
              <a:spLocks/>
            </p:cNvSpPr>
            <p:nvPr/>
          </p:nvSpPr>
          <p:spPr>
            <a:xfrm>
              <a:off x="9681512" y="2209041"/>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Voltage regulator</a:t>
              </a:r>
            </a:p>
          </p:txBody>
        </p:sp>
        <p:sp>
          <p:nvSpPr>
            <p:cNvPr id="198" name="Oval 197">
              <a:extLst>
                <a:ext uri="{FF2B5EF4-FFF2-40B4-BE49-F238E27FC236}">
                  <a16:creationId xmlns:a16="http://schemas.microsoft.com/office/drawing/2014/main" id="{09AB8D6E-1980-D446-9E31-0A8ACAA67E1A}"/>
                </a:ext>
              </a:extLst>
            </p:cNvPr>
            <p:cNvSpPr/>
            <p:nvPr/>
          </p:nvSpPr>
          <p:spPr>
            <a:xfrm>
              <a:off x="10234008" y="36138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4" name="Oval 203">
              <a:extLst>
                <a:ext uri="{FF2B5EF4-FFF2-40B4-BE49-F238E27FC236}">
                  <a16:creationId xmlns:a16="http://schemas.microsoft.com/office/drawing/2014/main" id="{9749D723-3BF2-A143-A768-A362DFE7F3E3}"/>
                </a:ext>
              </a:extLst>
            </p:cNvPr>
            <p:cNvSpPr/>
            <p:nvPr/>
          </p:nvSpPr>
          <p:spPr>
            <a:xfrm>
              <a:off x="10236706" y="520953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5" name="Oval 204">
              <a:extLst>
                <a:ext uri="{FF2B5EF4-FFF2-40B4-BE49-F238E27FC236}">
                  <a16:creationId xmlns:a16="http://schemas.microsoft.com/office/drawing/2014/main" id="{8476419F-A3BD-B349-A305-421AF27206EE}"/>
                </a:ext>
              </a:extLst>
            </p:cNvPr>
            <p:cNvSpPr/>
            <p:nvPr/>
          </p:nvSpPr>
          <p:spPr>
            <a:xfrm>
              <a:off x="10226268" y="44099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6" name="Oval 205">
              <a:extLst>
                <a:ext uri="{FF2B5EF4-FFF2-40B4-BE49-F238E27FC236}">
                  <a16:creationId xmlns:a16="http://schemas.microsoft.com/office/drawing/2014/main" id="{79C4DACB-B44D-1646-AA74-A958FCD9ACC3}"/>
                </a:ext>
              </a:extLst>
            </p:cNvPr>
            <p:cNvSpPr/>
            <p:nvPr/>
          </p:nvSpPr>
          <p:spPr>
            <a:xfrm>
              <a:off x="10993314" y="36165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7" name="Oval 206">
              <a:extLst>
                <a:ext uri="{FF2B5EF4-FFF2-40B4-BE49-F238E27FC236}">
                  <a16:creationId xmlns:a16="http://schemas.microsoft.com/office/drawing/2014/main" id="{4FA70947-2496-BD49-B8E1-347197D84571}"/>
                </a:ext>
              </a:extLst>
            </p:cNvPr>
            <p:cNvSpPr/>
            <p:nvPr/>
          </p:nvSpPr>
          <p:spPr>
            <a:xfrm>
              <a:off x="10996012" y="521445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3" name="TextBox 2">
            <a:extLst>
              <a:ext uri="{FF2B5EF4-FFF2-40B4-BE49-F238E27FC236}">
                <a16:creationId xmlns:a16="http://schemas.microsoft.com/office/drawing/2014/main" id="{38025F3C-B9D1-EEF7-1056-A7C697227D8E}"/>
              </a:ext>
            </a:extLst>
          </p:cNvPr>
          <p:cNvSpPr txBox="1"/>
          <p:nvPr/>
        </p:nvSpPr>
        <p:spPr>
          <a:xfrm>
            <a:off x="12486290" y="51816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540883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12961" y="1716653"/>
                <a:ext cx="9032336" cy="4351917"/>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t>
                </a:r>
                <a:r>
                  <a:rPr lang="en-US" sz="2000"/>
                  <a:t>and capacitor, </a:t>
                </a:r>
                <a:r>
                  <a:rPr lang="en-US" sz="2000" dirty="0"/>
                  <a:t>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12961" y="1716653"/>
                <a:ext cx="9032336" cy="4351917"/>
              </a:xfrm>
              <a:blipFill>
                <a:blip r:embed="rId2"/>
                <a:stretch>
                  <a:fillRect l="-421" t="-291"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9812136"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57316" y="1165225"/>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 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57316" y="1165225"/>
                <a:ext cx="9675964" cy="5191125"/>
              </a:xfrm>
              <a:blipFill>
                <a:blip r:embed="rId2"/>
                <a:stretch>
                  <a:fillRect l="-524" r="-65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sp>
        <p:nvSpPr>
          <p:cNvPr id="4" name="Oval 14">
            <a:extLst>
              <a:ext uri="{FF2B5EF4-FFF2-40B4-BE49-F238E27FC236}">
                <a16:creationId xmlns:a16="http://schemas.microsoft.com/office/drawing/2014/main" id="{362D29C8-8F5C-516F-A4B9-D761F0D2B676}"/>
              </a:ext>
            </a:extLst>
          </p:cNvPr>
          <p:cNvSpPr>
            <a:spLocks noChangeAspect="1" noChangeArrowheads="1"/>
          </p:cNvSpPr>
          <p:nvPr/>
        </p:nvSpPr>
        <p:spPr bwMode="auto">
          <a:xfrm>
            <a:off x="884392" y="4141809"/>
            <a:ext cx="100584" cy="841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 name="Group 18">
            <a:extLst>
              <a:ext uri="{FF2B5EF4-FFF2-40B4-BE49-F238E27FC236}">
                <a16:creationId xmlns:a16="http://schemas.microsoft.com/office/drawing/2014/main" id="{54204073-27B8-1203-CF95-B6C2BB057B0A}"/>
              </a:ext>
            </a:extLst>
          </p:cNvPr>
          <p:cNvGrpSpPr/>
          <p:nvPr/>
        </p:nvGrpSpPr>
        <p:grpSpPr>
          <a:xfrm>
            <a:off x="9511308" y="965741"/>
            <a:ext cx="2170807" cy="1935123"/>
            <a:chOff x="9511308" y="965741"/>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511308" y="2242600"/>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695191" y="1418709"/>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55" name="Oval 54">
              <a:extLst>
                <a:ext uri="{FF2B5EF4-FFF2-40B4-BE49-F238E27FC236}">
                  <a16:creationId xmlns:a16="http://schemas.microsoft.com/office/drawing/2014/main" id="{45043902-D26B-EB48-901E-68745D4B28C8}"/>
                </a:ext>
              </a:extLst>
            </p:cNvPr>
            <p:cNvSpPr>
              <a:spLocks noChangeArrowheads="1"/>
            </p:cNvSpPr>
            <p:nvPr/>
          </p:nvSpPr>
          <p:spPr bwMode="auto">
            <a:xfrm>
              <a:off x="10752426" y="2758658"/>
              <a:ext cx="100584"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rrowheads="1"/>
            </p:cNvSpPr>
            <p:nvPr/>
          </p:nvSpPr>
          <p:spPr bwMode="auto">
            <a:xfrm>
              <a:off x="10712491" y="2711256"/>
              <a:ext cx="159740" cy="189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TextBox 9">
              <a:extLst>
                <a:ext uri="{FF2B5EF4-FFF2-40B4-BE49-F238E27FC236}">
                  <a16:creationId xmlns:a16="http://schemas.microsoft.com/office/drawing/2014/main" id="{60E995E0-3102-BE40-BA3A-0FD14FDDD9FA}"/>
                </a:ext>
              </a:extLst>
            </p:cNvPr>
            <p:cNvSpPr txBox="1"/>
            <p:nvPr/>
          </p:nvSpPr>
          <p:spPr>
            <a:xfrm>
              <a:off x="10418075" y="1587794"/>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244786" y="2333168"/>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0718143" y="2147645"/>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410538" y="2375441"/>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034315" y="2812512"/>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a:off x="10832296" y="2130480"/>
              <a:ext cx="41249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057063" y="1415674"/>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9903171" y="2063816"/>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604168" y="1417616"/>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288690" y="2147636"/>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288690" y="2642936"/>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296981" y="1087083"/>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220038" y="965741"/>
              <a:ext cx="379163" cy="307777"/>
            </a:xfrm>
            <a:prstGeom prst="rect">
              <a:avLst/>
            </a:prstGeom>
            <a:noFill/>
          </p:spPr>
          <p:txBody>
            <a:bodyPr wrap="square" rtlCol="0">
              <a:spAutoFit/>
            </a:bodyPr>
            <a:lstStyle/>
            <a:p>
              <a:r>
                <a:rPr lang="en-US" sz="1400" dirty="0"/>
                <a:t>L</a:t>
              </a:r>
              <a:endParaRPr lang="en-US" sz="1400" baseline="-25000" dirty="0"/>
            </a:p>
          </p:txBody>
        </p:sp>
        <p:sp>
          <p:nvSpPr>
            <p:cNvPr id="12" name="Oval 11">
              <a:extLst>
                <a:ext uri="{FF2B5EF4-FFF2-40B4-BE49-F238E27FC236}">
                  <a16:creationId xmlns:a16="http://schemas.microsoft.com/office/drawing/2014/main" id="{7FDCC7FD-99A5-353B-DFB1-C1B0ADFC53CA}"/>
                </a:ext>
              </a:extLst>
            </p:cNvPr>
            <p:cNvSpPr>
              <a:spLocks noChangeArrowheads="1"/>
            </p:cNvSpPr>
            <p:nvPr/>
          </p:nvSpPr>
          <p:spPr bwMode="auto">
            <a:xfrm>
              <a:off x="10743460" y="2082715"/>
              <a:ext cx="100584"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Oval 12">
              <a:extLst>
                <a:ext uri="{FF2B5EF4-FFF2-40B4-BE49-F238E27FC236}">
                  <a16:creationId xmlns:a16="http://schemas.microsoft.com/office/drawing/2014/main" id="{E990F399-3553-49E6-DCE2-787B5D678273}"/>
                </a:ext>
              </a:extLst>
            </p:cNvPr>
            <p:cNvSpPr>
              <a:spLocks noChangeArrowheads="1"/>
            </p:cNvSpPr>
            <p:nvPr/>
          </p:nvSpPr>
          <p:spPr bwMode="auto">
            <a:xfrm>
              <a:off x="10745248" y="1374500"/>
              <a:ext cx="100584"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Oval 13">
              <a:extLst>
                <a:ext uri="{FF2B5EF4-FFF2-40B4-BE49-F238E27FC236}">
                  <a16:creationId xmlns:a16="http://schemas.microsoft.com/office/drawing/2014/main" id="{7274DAA7-EB06-0EC3-4736-AF734DA8780F}"/>
                </a:ext>
              </a:extLst>
            </p:cNvPr>
            <p:cNvSpPr>
              <a:spLocks noChangeArrowheads="1"/>
            </p:cNvSpPr>
            <p:nvPr/>
          </p:nvSpPr>
          <p:spPr bwMode="auto">
            <a:xfrm>
              <a:off x="10015517" y="1354775"/>
              <a:ext cx="100584"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8" name="Straight Arrow Connector 17">
              <a:extLst>
                <a:ext uri="{FF2B5EF4-FFF2-40B4-BE49-F238E27FC236}">
                  <a16:creationId xmlns:a16="http://schemas.microsoft.com/office/drawing/2014/main" id="{1F489788-8768-B6DA-CFE7-6D03CDFDE6D9}"/>
                </a:ext>
              </a:extLst>
            </p:cNvPr>
            <p:cNvCxnSpPr>
              <a:cxnSpLocks/>
            </p:cNvCxnSpPr>
            <p:nvPr/>
          </p:nvCxnSpPr>
          <p:spPr>
            <a:xfrm flipH="1">
              <a:off x="10855602" y="2810007"/>
              <a:ext cx="41249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Resonance and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63826" y="1245704"/>
                <a:ext cx="11304103" cy="5215467"/>
              </a:xfrm>
            </p:spPr>
            <p:txBody>
              <a:bodyPr>
                <a:normAutofit/>
              </a:bodyPr>
              <a:lstStyle/>
              <a:p>
                <a:r>
                  <a:rPr lang="en-US" sz="2000" dirty="0"/>
                  <a:t>Series Resonance</a:t>
                </a:r>
              </a:p>
              <a:p>
                <a:pPr lvl="1"/>
                <a:r>
                  <a:rPr lang="en-US" sz="2000" dirty="0"/>
                  <a:t>At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oMath>
                </a14:m>
                <a:r>
                  <a:rPr lang="en-US" sz="2000" dirty="0"/>
                  <a:t>, </a:t>
                </a:r>
                <a14:m>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m:t>
                    </m:r>
                  </m:oMath>
                </a14:m>
                <a:r>
                  <a:rPr lang="en-US" sz="2000" b="0" dirty="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oMath>
                </a14:m>
                <a:r>
                  <a:rPr lang="en-US" sz="2000" b="0" dirty="0">
                    <a:ea typeface="Cambria Math" panose="02040503050406030204" pitchFamily="18" charset="0"/>
                  </a:rPr>
                  <a:t> is upper 3dB cutoff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oMath>
                </a14:m>
                <a:r>
                  <a:rPr lang="en-US" sz="2000" b="0" dirty="0">
                    <a:ea typeface="Cambria Math" panose="02040503050406030204" pitchFamily="18" charset="0"/>
                  </a:rPr>
                  <a:t> is lower 3dB cutoff]</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𝐿</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𝐶</m:t>
                        </m:r>
                      </m:den>
                    </m:f>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𝐶</m:t>
                        </m:r>
                      </m:den>
                    </m:f>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𝑅</m:t>
                    </m:r>
                  </m:oMath>
                </a14:m>
                <a:endParaRPr lang="en-US" sz="2000" dirty="0"/>
              </a:p>
              <a:p>
                <a:pPr lvl="1"/>
                <a:r>
                  <a:rPr lang="en-US" sz="2000" dirty="0"/>
                  <a:t>Define </a:t>
                </a: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𝑋</m:t>
                        </m:r>
                      </m:num>
                      <m:den>
                        <m:r>
                          <a:rPr lang="en-US" sz="2000" b="0" i="1" smtClean="0">
                            <a:latin typeface="Cambria Math" panose="02040503050406030204" pitchFamily="18" charset="0"/>
                          </a:rPr>
                          <m:t>𝑅</m:t>
                        </m:r>
                      </m:den>
                    </m:f>
                  </m:oMath>
                </a14:m>
                <a:endParaRPr lang="en-US" sz="2000" dirty="0"/>
              </a:p>
              <a:p>
                <a:pPr lvl="1"/>
                <a14:m>
                  <m:oMath xmlns:m="http://schemas.openxmlformats.org/officeDocument/2006/math">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𝑄</m:t>
                        </m:r>
                      </m:den>
                    </m:f>
                  </m:oMath>
                </a14:m>
                <a:r>
                  <a:rPr lang="en-US" sz="2000" dirty="0"/>
                  <a:t> and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den>
                    </m:f>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𝑅</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r>
                  <a:rPr lang="en-US" sz="2000" dirty="0"/>
                  <a:t> </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𝑄</m:t>
                        </m:r>
                      </m:den>
                    </m:f>
                  </m:oMath>
                </a14:m>
                <a:r>
                  <a:rPr lang="en-US" sz="2000" dirty="0"/>
                  <a:t> </a:t>
                </a:r>
              </a:p>
              <a:p>
                <a:pPr lvl="1"/>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0"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ea typeface="Cambria Math" panose="02040503050406030204" pitchFamily="18" charset="0"/>
                      </a:rPr>
                      <m:t> </m:t>
                    </m:r>
                  </m:oMath>
                </a14:m>
                <a:r>
                  <a:rPr lang="en-US" sz="2000" dirty="0"/>
                  <a:t>, so </a:t>
                </a: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𝑙</m:t>
                        </m:r>
                      </m:sub>
                    </m:sSub>
                  </m:oMath>
                </a14:m>
                <a:r>
                  <a:rPr lang="en-US" sz="2000" dirty="0"/>
                  <a:t> and </a:t>
                </a:r>
                <a14:m>
                  <m:oMath xmlns:m="http://schemas.openxmlformats.org/officeDocument/2006/math">
                    <m:f>
                      <m:fPr>
                        <m:ctrlPr>
                          <a:rPr lang="en-US" sz="2000" i="1" dirty="0" smtClean="0">
                            <a:latin typeface="Cambria Math" panose="02040503050406030204" pitchFamily="18" charset="0"/>
                          </a:rPr>
                        </m:ctrlPr>
                      </m:fPr>
                      <m:num>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𝑢</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𝑙</m:t>
                            </m:r>
                          </m:sub>
                        </m:sSub>
                      </m:num>
                      <m:den>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0</m:t>
                            </m:r>
                          </m:sub>
                        </m:sSub>
                      </m:den>
                    </m:f>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𝑄</m:t>
                        </m:r>
                      </m:den>
                    </m:f>
                  </m:oMath>
                </a14:m>
                <a:endParaRPr lang="en-US" sz="2000" dirty="0"/>
              </a:p>
              <a:p>
                <a:r>
                  <a:rPr lang="en-US" sz="2000" dirty="0"/>
                  <a:t>Parallel Resonance</a:t>
                </a:r>
              </a:p>
              <a:p>
                <a:pPr lvl="1"/>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r>
                      <m:rPr>
                        <m:nor/>
                      </m:rPr>
                      <a:rPr lang="en-US" sz="1800" dirty="0"/>
                      <m:t>and</m:t>
                    </m:r>
                    <m:r>
                      <m:rPr>
                        <m:nor/>
                      </m:rPr>
                      <a:rPr lang="en-US" sz="1800" dirty="0"/>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m:rPr>
                        <m:nor/>
                      </m:rPr>
                      <a:rPr lang="en-US" sz="1800" dirty="0"/>
                      <m:t> </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oMath>
                </a14:m>
                <a:endParaRPr lang="en-US" sz="1800" dirty="0"/>
              </a:p>
              <a:p>
                <a:pPr lvl="1"/>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63826" y="1245704"/>
                <a:ext cx="11304103" cy="5215467"/>
              </a:xfrm>
              <a:blipFill>
                <a:blip r:embed="rId2"/>
                <a:stretch>
                  <a:fillRect l="-449" t="-121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spTree>
    <p:extLst>
      <p:ext uri="{BB962C8B-B14F-4D97-AF65-F5344CB8AC3E}">
        <p14:creationId xmlns:p14="http://schemas.microsoft.com/office/powerpoint/2010/main" val="1309392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88888" y="1519192"/>
                <a:ext cx="10913429" cy="4770194"/>
              </a:xfrm>
            </p:spPr>
            <p:txBody>
              <a:bodyPr>
                <a:normAutofit fontScale="92500" lnSpcReduction="10000"/>
              </a:bodyPr>
              <a:lstStyle/>
              <a:p>
                <a:pPr>
                  <a:lnSpc>
                    <a:spcPct val="110000"/>
                  </a:lnSpc>
                  <a:spcBef>
                    <a:spcPts val="2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lnSpc>
                    <a:spcPct val="110000"/>
                  </a:lnSpc>
                  <a:spcBef>
                    <a:spcPts val="2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lnSpc>
                    <a:spcPct val="110000"/>
                  </a:lnSpc>
                  <a:spcBef>
                    <a:spcPts val="2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lnSpc>
                    <a:spcPct val="110000"/>
                  </a:lnSpc>
                  <a:spcBef>
                    <a:spcPts val="200"/>
                  </a:spcBef>
                </a:pPr>
                <a:r>
                  <a:rPr lang="en-US" sz="2000" dirty="0"/>
                  <a:t>Complex power: </a:t>
                </a:r>
                <a14:m>
                  <m:oMath xmlns:m="http://schemas.openxmlformats.org/officeDocument/2006/math">
                    <m:r>
                      <a:rPr lang="en-US" sz="2000" i="1">
                        <a:latin typeface="Cambria Math" panose="02040503050406030204" pitchFamily="18" charset="0"/>
                      </a:rPr>
                      <m:t>𝑃</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i="1">
                        <a:latin typeface="Cambria Math" panose="02040503050406030204" pitchFamily="18" charset="0"/>
                      </a:rPr>
                      <m:t>=</m:t>
                    </m:r>
                    <m:r>
                      <a:rPr lang="en-US" sz="2000" i="1">
                        <a:latin typeface="Cambria Math" panose="02040503050406030204" pitchFamily="18" charset="0"/>
                      </a:rPr>
                      <m:t>𝑍</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r>
                      <a:rPr lang="en-US" sz="2000" i="1">
                        <a:latin typeface="Cambria Math" panose="02040503050406030204" pitchFamily="18" charset="0"/>
                      </a:rPr>
                      <m:t>+</m:t>
                    </m:r>
                    <m:r>
                      <a:rPr lang="en-US" sz="2000" i="1">
                        <a:latin typeface="Cambria Math" panose="02040503050406030204" pitchFamily="18" charset="0"/>
                      </a:rPr>
                      <m:t>𝑗</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rPr>
                      <m:t>𝑅</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a:latin typeface="Cambria Math" panose="02040503050406030204" pitchFamily="18" charset="0"/>
                      </a:rPr>
                      <m:t>+</m:t>
                    </m:r>
                    <m:r>
                      <m:rPr>
                        <m:sty m:val="p"/>
                      </m:rPr>
                      <a:rPr lang="en-US" sz="2000">
                        <a:latin typeface="Cambria Math" panose="02040503050406030204" pitchFamily="18" charset="0"/>
                      </a:rPr>
                      <m:t>j</m:t>
                    </m:r>
                    <m:r>
                      <a:rPr lang="en-US" sz="2000" i="1">
                        <a:latin typeface="Cambria Math" panose="02040503050406030204" pitchFamily="18" charset="0"/>
                      </a:rPr>
                      <m:t>𝑋</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endParaRPr lang="en-US" sz="2000" dirty="0"/>
              </a:p>
              <a:p>
                <a:pPr lvl="1">
                  <a:lnSpc>
                    <a:spcPct val="110000"/>
                  </a:lnSpc>
                  <a:spcBef>
                    <a:spcPts val="2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oMath>
                </a14:m>
                <a:r>
                  <a:rPr lang="en-US" sz="2000" dirty="0"/>
                  <a:t> is power delivered to resistor,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oMath>
                </a14:m>
                <a:r>
                  <a:rPr lang="en-US" sz="2000" dirty="0"/>
                  <a:t> is power stored in inductor </a:t>
                </a:r>
              </a:p>
              <a:p>
                <a:pPr lvl="1">
                  <a:lnSpc>
                    <a:spcPct val="110000"/>
                  </a:lnSpc>
                  <a:spcBef>
                    <a:spcPts val="2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lnSpc>
                    <a:spcPct val="110000"/>
                  </a:lnSpc>
                  <a:spcBef>
                    <a:spcPts val="2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a:p>
                <a:pPr>
                  <a:lnSpc>
                    <a:spcPct val="110000"/>
                  </a:lnSpc>
                  <a:spcBef>
                    <a:spcPts val="2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𝐿</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2</m:t>
                            </m:r>
                          </m:sup>
                        </m:sSup>
                      </m:num>
                      <m:den>
                        <m:r>
                          <a:rPr lang="en-US" sz="2000" i="1">
                            <a:latin typeface="Cambria Math" panose="02040503050406030204" pitchFamily="18" charset="0"/>
                          </a:rPr>
                          <m:t>2</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𝑉</m:t>
                                    </m:r>
                                  </m:e>
                                  <m:sub>
                                    <m:r>
                                      <a:rPr lang="en-US" sz="2000" i="1">
                                        <a:latin typeface="Cambria Math" panose="02040503050406030204" pitchFamily="18" charset="0"/>
                                        <a:ea typeface="Cambria Math" panose="02040503050406030204" pitchFamily="18" charset="0"/>
                                      </a:rPr>
                                      <m:t>𝑐</m:t>
                                    </m:r>
                                  </m:sub>
                                </m:sSub>
                              </m:e>
                            </m:d>
                          </m:e>
                          <m:sup>
                            <m:r>
                              <a:rPr lang="en-US" sz="2000" i="1">
                                <a:latin typeface="Cambria Math" panose="02040503050406030204" pitchFamily="18" charset="0"/>
                                <a:ea typeface="Cambria Math" panose="02040503050406030204" pitchFamily="18" charset="0"/>
                              </a:rPr>
                              <m:t>2</m:t>
                            </m:r>
                          </m:sup>
                        </m:sSup>
                      </m:num>
                      <m:den>
                        <m:r>
                          <a:rPr lang="en-US" sz="2000" i="1">
                            <a:latin typeface="Cambria Math" panose="02040503050406030204" pitchFamily="18" charset="0"/>
                          </a:rPr>
                          <m:t>2</m:t>
                        </m:r>
                      </m:den>
                    </m:f>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endParaRPr lang="en-US" sz="2000" dirty="0"/>
              </a:p>
              <a:p>
                <a:pPr>
                  <a:lnSpc>
                    <a:spcPct val="110000"/>
                  </a:lnSpc>
                  <a:spcBef>
                    <a:spcPts val="200"/>
                  </a:spcBef>
                </a:pPr>
                <a14:m>
                  <m:oMath xmlns:m="http://schemas.openxmlformats.org/officeDocument/2006/math">
                    <m:r>
                      <a:rPr lang="en-US" sz="2000" i="1">
                        <a:latin typeface="Cambria Math" panose="02040503050406030204" pitchFamily="18" charset="0"/>
                      </a:rPr>
                      <m:t>𝑄</m:t>
                    </m:r>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𝐿</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2</m:t>
                            </m:r>
                          </m:sup>
                        </m:sSup>
                      </m:num>
                      <m:den>
                        <m:r>
                          <a:rPr lang="en-US" sz="2000" i="1">
                            <a:latin typeface="Cambria Math" panose="02040503050406030204" pitchFamily="18" charset="0"/>
                            <a:ea typeface="Cambria Math" panose="02040503050406030204" pitchFamily="18" charset="0"/>
                          </a:rPr>
                          <m:t>𝑅</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𝐿</m:t>
                        </m:r>
                      </m:num>
                      <m:den>
                        <m:r>
                          <a:rPr lang="en-US" sz="2000" i="1">
                            <a:latin typeface="Cambria Math" panose="02040503050406030204" pitchFamily="18" charset="0"/>
                            <a:ea typeface="Cambria Math" panose="02040503050406030204" pitchFamily="18" charset="0"/>
                          </a:rPr>
                          <m:t>𝑅</m:t>
                        </m:r>
                      </m:den>
                    </m:f>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f>
                      <m:fPr>
                        <m:ctrlPr>
                          <a:rPr lang="en-US" sz="2000" i="1">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num>
                      <m:den>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𝑃</m:t>
                            </m:r>
                          </m:e>
                          <m:sub>
                            <m:r>
                              <a:rPr lang="en-US" sz="2000" i="1">
                                <a:latin typeface="Cambria Math" panose="02040503050406030204" pitchFamily="18" charset="0"/>
                                <a:ea typeface="Cambria Math" panose="02040503050406030204" pitchFamily="18" charset="0"/>
                              </a:rPr>
                              <m:t>𝑎</m:t>
                            </m:r>
                          </m:sub>
                        </m:sSub>
                      </m:den>
                    </m:f>
                  </m:oMath>
                </a14:m>
                <a:endParaRPr lang="en-US" sz="2000" dirty="0"/>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88888" y="1519192"/>
                <a:ext cx="10913429" cy="4770194"/>
              </a:xfrm>
              <a:blipFill>
                <a:blip r:embed="rId2"/>
                <a:stretch>
                  <a:fillRect l="-46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14</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8367816" y="4791967"/>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666" y="1312133"/>
                <a:ext cx="11345333" cy="4918371"/>
              </a:xfrm>
            </p:spPr>
            <p:txBody>
              <a:bodyPr>
                <a:noAutofit/>
              </a:bodyPr>
              <a:lstStyle/>
              <a:p>
                <a:pPr marL="342900" indent="-342900" algn="l">
                  <a:buFont typeface="Arial" panose="020B0604020202020204" pitchFamily="34" charset="0"/>
                  <a:buChar char="•"/>
                </a:pPr>
                <a:r>
                  <a:rPr lang="en-US" sz="2000" b="1" dirty="0">
                    <a:ea typeface="Arial" charset="0"/>
                    <a:cs typeface="Arial" charset="0"/>
                  </a:rPr>
                  <a:t>Thevenin: </a:t>
                </a:r>
                <a:r>
                  <a:rPr lang="en-US" sz="2000" dirty="0">
                    <a:ea typeface="Arial" charset="0"/>
                    <a:cs typeface="Arial" charset="0"/>
                  </a:rPr>
                  <a:t>Any combination of </a:t>
                </a:r>
                <a:r>
                  <a:rPr lang="en-US" sz="2000" i="1" dirty="0">
                    <a:ea typeface="Arial" charset="0"/>
                    <a:cs typeface="Arial" charset="0"/>
                  </a:rPr>
                  <a:t>linear</a:t>
                </a:r>
                <a:r>
                  <a:rPr lang="en-US" sz="2000" dirty="0">
                    <a:ea typeface="Arial" charset="0"/>
                    <a:cs typeface="Arial" charset="0"/>
                  </a:rPr>
                  <a:t>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r>
                  <a:rPr lang="en-US" sz="2000" b="1" dirty="0">
                    <a:ea typeface="Arial" charset="0"/>
                    <a:cs typeface="Arial" charset="0"/>
                  </a:rPr>
                  <a:t>Norton: </a:t>
                </a:r>
                <a:r>
                  <a:rPr lang="en-US" sz="2000" dirty="0">
                    <a:ea typeface="Arial" charset="0"/>
                    <a:cs typeface="Arial" charset="0"/>
                  </a:rPr>
                  <a:t>Any combination of </a:t>
                </a:r>
                <a:r>
                  <a:rPr lang="en-US" sz="2000" i="1" dirty="0">
                    <a:ea typeface="Arial" charset="0"/>
                    <a:cs typeface="Arial" charset="0"/>
                  </a:rPr>
                  <a:t>linear</a:t>
                </a:r>
                <a:r>
                  <a:rPr lang="en-US" sz="2000" dirty="0">
                    <a:ea typeface="Arial" charset="0"/>
                    <a:cs typeface="Arial" charset="0"/>
                  </a:rPr>
                  <a:t>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marL="0" indent="0" algn="l">
                  <a:buNone/>
                </a:pPr>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Above,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𝐺</m:t>
                        </m:r>
                      </m:e>
                      <m:sub>
                        <m:r>
                          <a:rPr lang="en-US" sz="2000" b="0" i="1" smtClean="0">
                            <a:latin typeface="Cambria Math" panose="02040503050406030204" pitchFamily="18" charset="0"/>
                            <a:cs typeface="Arial" charset="0"/>
                          </a:rPr>
                          <m:t>𝑁</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𝑇h</m:t>
                            </m:r>
                          </m:sub>
                        </m:sSub>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a:t>
                </a:r>
                <a:r>
                  <a:rPr lang="en-US" sz="2000" i="1" dirty="0">
                    <a:ea typeface="Arial" charset="0"/>
                    <a:cs typeface="Arial" charset="0"/>
                  </a:rPr>
                  <a:t>linear</a:t>
                </a:r>
                <a:r>
                  <a:rPr lang="en-US" sz="2000" dirty="0">
                    <a:ea typeface="Arial" charset="0"/>
                    <a:cs typeface="Arial" charset="0"/>
                  </a:rPr>
                  <a:t> two terminal input and output devices (with transfer function)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666" y="1312133"/>
                <a:ext cx="11345333" cy="4918371"/>
              </a:xfrm>
              <a:blipFill>
                <a:blip r:embed="rId3"/>
                <a:stretch>
                  <a:fillRect l="-447" t="-154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15</a:t>
            </a:fld>
            <a:endParaRPr lang="en-US"/>
          </a:p>
        </p:txBody>
      </p:sp>
      <p:grpSp>
        <p:nvGrpSpPr>
          <p:cNvPr id="24" name="Group 23">
            <a:extLst>
              <a:ext uri="{FF2B5EF4-FFF2-40B4-BE49-F238E27FC236}">
                <a16:creationId xmlns:a16="http://schemas.microsoft.com/office/drawing/2014/main" id="{C5E4D058-E032-D645-842A-BF191632CA71}"/>
              </a:ext>
            </a:extLst>
          </p:cNvPr>
          <p:cNvGrpSpPr/>
          <p:nvPr/>
        </p:nvGrpSpPr>
        <p:grpSpPr>
          <a:xfrm>
            <a:off x="7582535" y="4069358"/>
            <a:ext cx="3002354" cy="1241041"/>
            <a:chOff x="1252224" y="4411667"/>
            <a:chExt cx="3002354" cy="1241041"/>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128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43027"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139136" y="441166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3383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45" name="TextBox 44">
              <a:extLst>
                <a:ext uri="{FF2B5EF4-FFF2-40B4-BE49-F238E27FC236}">
                  <a16:creationId xmlns:a16="http://schemas.microsoft.com/office/drawing/2014/main" id="{B9C029E0-B60E-5E4E-82A0-27F7653D8FE9}"/>
                </a:ext>
              </a:extLst>
            </p:cNvPr>
            <p:cNvSpPr txBox="1"/>
            <p:nvPr/>
          </p:nvSpPr>
          <p:spPr>
            <a:xfrm>
              <a:off x="2507061" y="4825230"/>
              <a:ext cx="482400" cy="369332"/>
            </a:xfrm>
            <a:prstGeom prst="rect">
              <a:avLst/>
            </a:prstGeom>
            <a:noFill/>
          </p:spPr>
          <p:txBody>
            <a:bodyPr wrap="square" rtlCol="0">
              <a:spAutoFit/>
            </a:bodyPr>
            <a:lstStyle/>
            <a:p>
              <a:r>
                <a:rPr lang="en-US" dirty="0"/>
                <a:t>G</a:t>
              </a:r>
              <a:r>
                <a:rPr lang="en-US" baseline="-25000" dirty="0"/>
                <a:t>N</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75325"/>
              <a:ext cx="0" cy="977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23CC7494-7499-9E40-8DFC-3B76BEFAD2C5}"/>
              </a:ext>
            </a:extLst>
          </p:cNvPr>
          <p:cNvGrpSpPr/>
          <p:nvPr/>
        </p:nvGrpSpPr>
        <p:grpSpPr>
          <a:xfrm>
            <a:off x="7414583" y="1762982"/>
            <a:ext cx="3193918" cy="1447748"/>
            <a:chOff x="1252224" y="2100362"/>
            <a:chExt cx="3193918" cy="1447748"/>
          </a:xfrm>
        </p:grpSpPr>
        <p:sp>
          <p:nvSpPr>
            <p:cNvPr id="6" name="Rectangle 5">
              <a:extLst>
                <a:ext uri="{FF2B5EF4-FFF2-40B4-BE49-F238E27FC236}">
                  <a16:creationId xmlns:a16="http://schemas.microsoft.com/office/drawing/2014/main" id="{CC150E1C-3064-F547-BAF7-521E5241C22B}"/>
                </a:ext>
              </a:extLst>
            </p:cNvPr>
            <p:cNvSpPr/>
            <p:nvPr/>
          </p:nvSpPr>
          <p:spPr>
            <a:xfrm rot="5400000">
              <a:off x="2959679" y="1899801"/>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860938" y="2303550"/>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048972" y="2320487"/>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flipV="1">
              <a:off x="2048975" y="3490968"/>
              <a:ext cx="232570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674568" y="2354354"/>
              <a:ext cx="65836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07088" y="229804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873977" y="2181684"/>
              <a:ext cx="999067" cy="369332"/>
            </a:xfrm>
            <a:prstGeom prst="rect">
              <a:avLst/>
            </a:prstGeom>
            <a:noFill/>
          </p:spPr>
          <p:txBody>
            <a:bodyPr wrap="square" rtlCol="0">
              <a:spAutoFit/>
            </a:bodyPr>
            <a:lstStyle/>
            <a:p>
              <a:r>
                <a:rPr lang="en-US" dirty="0" err="1"/>
                <a:t>Z</a:t>
              </a:r>
              <a:r>
                <a:rPr lang="en-US" baseline="-25000" dirty="0" err="1"/>
                <a:t>Th</a:t>
              </a:r>
              <a:endParaRPr lang="en-US" baseline="-25000" dirty="0"/>
            </a:p>
          </p:txBody>
        </p:sp>
        <p:sp>
          <p:nvSpPr>
            <p:cNvPr id="28" name="TextBox 27">
              <a:extLst>
                <a:ext uri="{FF2B5EF4-FFF2-40B4-BE49-F238E27FC236}">
                  <a16:creationId xmlns:a16="http://schemas.microsoft.com/office/drawing/2014/main" id="{24518189-008F-E249-89F9-F88EF1956082}"/>
                </a:ext>
              </a:extLst>
            </p:cNvPr>
            <p:cNvSpPr txBox="1"/>
            <p:nvPr/>
          </p:nvSpPr>
          <p:spPr>
            <a:xfrm>
              <a:off x="1252224" y="2658725"/>
              <a:ext cx="999067" cy="369332"/>
            </a:xfrm>
            <a:prstGeom prst="rect">
              <a:avLst/>
            </a:prstGeom>
            <a:noFill/>
          </p:spPr>
          <p:txBody>
            <a:bodyPr wrap="square" rtlCol="0">
              <a:spAutoFit/>
            </a:bodyPr>
            <a:lstStyle/>
            <a:p>
              <a:r>
                <a:rPr lang="en-US"/>
                <a:t>V</a:t>
              </a:r>
              <a:r>
                <a:rPr lang="en-US" baseline="-25000"/>
                <a:t>Th</a:t>
              </a:r>
            </a:p>
          </p:txBody>
        </p:sp>
        <p:sp>
          <p:nvSpPr>
            <p:cNvPr id="42" name="Oval 41">
              <a:extLst>
                <a:ext uri="{FF2B5EF4-FFF2-40B4-BE49-F238E27FC236}">
                  <a16:creationId xmlns:a16="http://schemas.microsoft.com/office/drawing/2014/main" id="{642F0533-D5A1-694C-AC4C-8BBAB9C030DF}"/>
                </a:ext>
              </a:extLst>
            </p:cNvPr>
            <p:cNvSpPr/>
            <p:nvPr/>
          </p:nvSpPr>
          <p:spPr>
            <a:xfrm>
              <a:off x="4330700" y="342923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037097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769" y="1938388"/>
                <a:ext cx="8883821" cy="3655442"/>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r>
                  <a:rPr lang="en-US" sz="2000" dirty="0"/>
                  <a:t>In general, a Norton equivalent with parameters </a:t>
                </a: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m:t>
                    </m:r>
                  </m:oMath>
                </a14:m>
                <a:r>
                  <a:rPr lang="en-US" sz="2000" dirty="0"/>
                  <a:t> is the same as a Thevenin equivalent with parameters </a:t>
                </a: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m:t>
                    </m:r>
                  </m:oMath>
                </a14:m>
                <a:r>
                  <a:rPr lang="en-US" sz="2000" dirty="0"/>
                  <a:t> with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𝑁</m:t>
                        </m:r>
                      </m:sub>
                    </m:sSub>
                  </m:oMath>
                </a14:m>
                <a:r>
                  <a:rPr lang="en-US" sz="2000" dirty="0"/>
                  <a:t> and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𝑁</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𝑁</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769" y="1938388"/>
                <a:ext cx="8883821" cy="3655442"/>
              </a:xfrm>
              <a:blipFill>
                <a:blip r:embed="rId2"/>
                <a:stretch>
                  <a:fillRect l="-571" t="-20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054590" y="6343120"/>
            <a:ext cx="2743200" cy="365125"/>
          </a:xfrm>
        </p:spPr>
        <p:txBody>
          <a:bodyPr/>
          <a:lstStyle/>
          <a:p>
            <a:fld id="{6B76BA51-8322-1A4D-B259-B74706370693}" type="slidenum">
              <a:rPr lang="en-US" smtClean="0"/>
              <a:t>16</a:t>
            </a:fld>
            <a:endParaRPr lang="en-US"/>
          </a:p>
        </p:txBody>
      </p:sp>
      <p:grpSp>
        <p:nvGrpSpPr>
          <p:cNvPr id="4" name="Group 3">
            <a:extLst>
              <a:ext uri="{FF2B5EF4-FFF2-40B4-BE49-F238E27FC236}">
                <a16:creationId xmlns:a16="http://schemas.microsoft.com/office/drawing/2014/main" id="{47D30666-EF84-7094-981B-2E699E080AAB}"/>
              </a:ext>
            </a:extLst>
          </p:cNvPr>
          <p:cNvGrpSpPr/>
          <p:nvPr/>
        </p:nvGrpSpPr>
        <p:grpSpPr>
          <a:xfrm>
            <a:off x="9300812" y="1545980"/>
            <a:ext cx="2158592" cy="1328182"/>
            <a:chOff x="9784909" y="222786"/>
            <a:chExt cx="2158592"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1204920" y="1361360"/>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1236335" y="77113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10838476" y="971536"/>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1798666" y="1358284"/>
              <a:ext cx="130621" cy="155044"/>
              <a:chOff x="1344" y="2064"/>
              <a:chExt cx="157" cy="157"/>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57"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1294895" y="675622"/>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9784909" y="871743"/>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9784909" y="871743"/>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10399550" y="1453089"/>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11037884" y="682935"/>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10258441" y="675622"/>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10688536" y="335389"/>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1751314" y="593171"/>
              <a:ext cx="192187" cy="228122"/>
              <a:chOff x="1344" y="2064"/>
              <a:chExt cx="231" cy="231"/>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9" cy="9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2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1214848" y="594710"/>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10596823" y="222786"/>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6" name="Group 5">
            <a:extLst>
              <a:ext uri="{FF2B5EF4-FFF2-40B4-BE49-F238E27FC236}">
                <a16:creationId xmlns:a16="http://schemas.microsoft.com/office/drawing/2014/main" id="{1482946B-C337-1A2F-431E-48338EDF6B22}"/>
              </a:ext>
            </a:extLst>
          </p:cNvPr>
          <p:cNvGrpSpPr/>
          <p:nvPr/>
        </p:nvGrpSpPr>
        <p:grpSpPr>
          <a:xfrm>
            <a:off x="9538664" y="3509892"/>
            <a:ext cx="1947074" cy="1526221"/>
            <a:chOff x="10022761" y="2144658"/>
            <a:chExt cx="1947074"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1810095" y="3481271"/>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11068599" y="3576075"/>
              <a:ext cx="804672"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11059594" y="2242838"/>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10919750" y="2811671"/>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11006945" y="2242838"/>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1790544" y="2144658"/>
              <a:ext cx="159740" cy="189608"/>
              <a:chOff x="1329"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6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29"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10022761" y="2885200"/>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10022761" y="2885200"/>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10172734" y="2363480"/>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10172734" y="2363480"/>
                  <a:ext cx="897012" cy="369332"/>
                </a:xfrm>
                <a:prstGeom prst="rect">
                  <a:avLst/>
                </a:prstGeom>
                <a:blipFill>
                  <a:blip r:embed="rId5"/>
                  <a:stretch>
                    <a:fillRect b="-13333"/>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9167919" y="3044213"/>
            <a:ext cx="2533129" cy="369332"/>
          </a:xfrm>
          <a:prstGeom prst="rect">
            <a:avLst/>
          </a:prstGeom>
          <a:noFill/>
        </p:spPr>
        <p:txBody>
          <a:bodyPr wrap="none" rtlCol="0">
            <a:spAutoFit/>
          </a:bodyPr>
          <a:lstStyle/>
          <a:p>
            <a:r>
              <a:rPr lang="en-US" dirty="0"/>
              <a:t>is Thevenin equivalent to</a:t>
            </a:r>
          </a:p>
        </p:txBody>
      </p:sp>
    </p:spTree>
    <p:extLst>
      <p:ext uri="{BB962C8B-B14F-4D97-AF65-F5344CB8AC3E}">
        <p14:creationId xmlns:p14="http://schemas.microsoft.com/office/powerpoint/2010/main" val="2722217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06317" y="1380770"/>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06317" y="1380770"/>
                <a:ext cx="9008109" cy="4773641"/>
              </a:xfrm>
              <a:blipFill>
                <a:blip r:embed="rId2"/>
                <a:stretch>
                  <a:fillRect l="-704" t="-1326" r="-1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3" name="Group 12">
            <a:extLst>
              <a:ext uri="{FF2B5EF4-FFF2-40B4-BE49-F238E27FC236}">
                <a16:creationId xmlns:a16="http://schemas.microsoft.com/office/drawing/2014/main" id="{5B38B610-5998-6992-3B31-3D9915E9807F}"/>
              </a:ext>
            </a:extLst>
          </p:cNvPr>
          <p:cNvGrpSpPr/>
          <p:nvPr/>
        </p:nvGrpSpPr>
        <p:grpSpPr>
          <a:xfrm>
            <a:off x="9427733" y="2994188"/>
            <a:ext cx="1719385" cy="1426328"/>
            <a:chOff x="9959560" y="2668976"/>
            <a:chExt cx="1719385" cy="142632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1247465" y="2750279"/>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10150508" y="3013947"/>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1032398" y="3532427"/>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959560" y="3287290"/>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979446" y="3028811"/>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491328" y="3999292"/>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595209" y="2668976"/>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1065869" y="3219030"/>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716690" y="2745028"/>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941119" y="2928587"/>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486921" y="2922529"/>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471995" y="3903280"/>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941224" y="3898027"/>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1168555" y="2694886"/>
              <a:ext cx="379163" cy="307777"/>
            </a:xfrm>
            <a:prstGeom prst="rect">
              <a:avLst/>
            </a:prstGeom>
            <a:noFill/>
          </p:spPr>
          <p:txBody>
            <a:bodyPr wrap="square" rtlCol="0">
              <a:spAutoFit/>
            </a:bodyPr>
            <a:lstStyle/>
            <a:p>
              <a:r>
                <a:rPr lang="en-US" sz="1400" dirty="0"/>
                <a:t>R</a:t>
              </a:r>
              <a:r>
                <a:rPr lang="en-US" sz="1400" baseline="-25000" dirty="0"/>
                <a:t>2</a:t>
              </a:r>
            </a:p>
          </p:txBody>
        </p:sp>
      </p:grpSp>
      <p:sp>
        <p:nvSpPr>
          <p:cNvPr id="4" name="TextBox 3">
            <a:extLst>
              <a:ext uri="{FF2B5EF4-FFF2-40B4-BE49-F238E27FC236}">
                <a16:creationId xmlns:a16="http://schemas.microsoft.com/office/drawing/2014/main" id="{C3F69FC5-75AD-2B45-AD3D-EB8B6FAB26C9}"/>
              </a:ext>
            </a:extLst>
          </p:cNvPr>
          <p:cNvSpPr txBox="1"/>
          <p:nvPr/>
        </p:nvSpPr>
        <p:spPr>
          <a:xfrm>
            <a:off x="10246660" y="2613020"/>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0204961" y="4424289"/>
            <a:ext cx="453950" cy="369332"/>
          </a:xfrm>
          <a:prstGeom prst="rect">
            <a:avLst/>
          </a:prstGeom>
          <a:noFill/>
        </p:spPr>
        <p:txBody>
          <a:bodyPr wrap="square" rtlCol="0">
            <a:spAutoFit/>
          </a:bodyPr>
          <a:lstStyle/>
          <a:p>
            <a:r>
              <a:rPr lang="en-US" dirty="0"/>
              <a:t>B</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9533898" y="1000801"/>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9111"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
        <p:nvSpPr>
          <p:cNvPr id="152" name="TextBox 151">
            <a:extLst>
              <a:ext uri="{FF2B5EF4-FFF2-40B4-BE49-F238E27FC236}">
                <a16:creationId xmlns:a16="http://schemas.microsoft.com/office/drawing/2014/main" id="{722CB698-C02A-EF40-894F-798C386BD022}"/>
              </a:ext>
            </a:extLst>
          </p:cNvPr>
          <p:cNvSpPr txBox="1"/>
          <p:nvPr/>
        </p:nvSpPr>
        <p:spPr>
          <a:xfrm>
            <a:off x="10287444" y="6156411"/>
            <a:ext cx="453950" cy="369332"/>
          </a:xfrm>
          <a:prstGeom prst="rect">
            <a:avLst/>
          </a:prstGeom>
          <a:noFill/>
        </p:spPr>
        <p:txBody>
          <a:bodyPr wrap="square" rtlCol="0">
            <a:spAutoFit/>
          </a:bodyPr>
          <a:lstStyle/>
          <a:p>
            <a:r>
              <a:rPr lang="en-US" dirty="0"/>
              <a:t>C</a:t>
            </a:r>
          </a:p>
        </p:txBody>
      </p:sp>
      <p:grpSp>
        <p:nvGrpSpPr>
          <p:cNvPr id="12" name="Group 11">
            <a:extLst>
              <a:ext uri="{FF2B5EF4-FFF2-40B4-BE49-F238E27FC236}">
                <a16:creationId xmlns:a16="http://schemas.microsoft.com/office/drawing/2014/main" id="{3408EA65-9A18-1CC0-CDD3-60D8C47E8D03}"/>
              </a:ext>
            </a:extLst>
          </p:cNvPr>
          <p:cNvGrpSpPr/>
          <p:nvPr/>
        </p:nvGrpSpPr>
        <p:grpSpPr>
          <a:xfrm>
            <a:off x="9240912" y="4744079"/>
            <a:ext cx="2024187" cy="1411291"/>
            <a:chOff x="9972434" y="4702645"/>
            <a:chExt cx="2024187" cy="1411291"/>
          </a:xfrm>
        </p:grpSpPr>
        <p:sp>
          <p:nvSpPr>
            <p:cNvPr id="150" name="TextBox 149">
              <a:extLst>
                <a:ext uri="{FF2B5EF4-FFF2-40B4-BE49-F238E27FC236}">
                  <a16:creationId xmlns:a16="http://schemas.microsoft.com/office/drawing/2014/main" id="{CCCEC56D-4275-FC4D-B88C-F2B0B1B5A6B7}"/>
                </a:ext>
              </a:extLst>
            </p:cNvPr>
            <p:cNvSpPr txBox="1"/>
            <p:nvPr/>
          </p:nvSpPr>
          <p:spPr>
            <a:xfrm>
              <a:off x="11147918" y="4702645"/>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578283" y="5036924"/>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1302384" y="4768662"/>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10205427" y="5032330"/>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1087317" y="5550810"/>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972434" y="5305673"/>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1044875" y="504719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546247" y="6017675"/>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739037" y="5053174"/>
              <a:ext cx="42970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552501" y="5215211"/>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996038" y="4946970"/>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804597" y="4940912"/>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789671" y="5921663"/>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996143" y="5916410"/>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538531" y="5042982"/>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544514" y="5546030"/>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502072" y="50424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463135" y="4939202"/>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 name="Group 6">
              <a:extLst>
                <a:ext uri="{FF2B5EF4-FFF2-40B4-BE49-F238E27FC236}">
                  <a16:creationId xmlns:a16="http://schemas.microsoft.com/office/drawing/2014/main" id="{6817BD69-FF8C-E81E-0B62-D9FFA2803B0C}"/>
                </a:ext>
              </a:extLst>
            </p:cNvPr>
            <p:cNvGrpSpPr>
              <a:grpSpLocks/>
            </p:cNvGrpSpPr>
            <p:nvPr/>
          </p:nvGrpSpPr>
          <p:grpSpPr bwMode="auto">
            <a:xfrm>
              <a:off x="11457881" y="5921912"/>
              <a:ext cx="192024" cy="192024"/>
              <a:chOff x="1344" y="2064"/>
              <a:chExt cx="192" cy="192"/>
            </a:xfrm>
          </p:grpSpPr>
          <p:sp>
            <p:nvSpPr>
              <p:cNvPr id="8" name="Oval 7">
                <a:extLst>
                  <a:ext uri="{FF2B5EF4-FFF2-40B4-BE49-F238E27FC236}">
                    <a16:creationId xmlns:a16="http://schemas.microsoft.com/office/drawing/2014/main" id="{D03D6467-A7BF-0C68-40D4-5356822248C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 name="Rectangle 8">
                <a:extLst>
                  <a:ext uri="{FF2B5EF4-FFF2-40B4-BE49-F238E27FC236}">
                    <a16:creationId xmlns:a16="http://schemas.microsoft.com/office/drawing/2014/main" id="{04246C00-4B02-1E96-94AE-8D14F6BB1F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560657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be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 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𝜏</m:t>
                    </m:r>
                    <m:r>
                      <m:rPr>
                        <m:sty m:val="p"/>
                      </m:rPr>
                      <a:rPr lang="en-US" sz="1800" b="0" i="0" smtClean="0">
                        <a:latin typeface="Cambria Math" panose="02040503050406030204" pitchFamily="18" charset="0"/>
                        <a:ea typeface="Cambria Math" panose="02040503050406030204" pitchFamily="18" charset="0"/>
                      </a:rPr>
                      <m:t>ln</m:t>
                    </m:r>
                    <m:r>
                      <a:rPr lang="en-US" sz="1800" b="0" i="1" smtClean="0">
                        <a:latin typeface="Cambria Math" panose="02040503050406030204" pitchFamily="18" charset="0"/>
                        <a:ea typeface="Cambria Math" panose="02040503050406030204" pitchFamily="18" charset="0"/>
                      </a:rPr>
                      <m:t>⁡(2)</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𝑚𝑠</m:t>
                    </m:r>
                    <m:r>
                      <a:rPr lang="en-US" sz="1800" b="0" i="1" smtClean="0">
                        <a:latin typeface="Cambria Math" panose="02040503050406030204" pitchFamily="18" charset="0"/>
                        <a:ea typeface="Cambria Math" panose="02040503050406030204" pitchFamily="18" charset="0"/>
                      </a:rPr>
                      <m:t> </m:t>
                    </m:r>
                  </m:oMath>
                </a14:m>
                <a:r>
                  <a:rPr lang="en-US" sz="1800" dirty="0"/>
                  <a:t>(</a:t>
                </a:r>
                <a14:m>
                  <m:oMath xmlns:m="http://schemas.openxmlformats.org/officeDocument/2006/math">
                    <m:sSub>
                      <m:sSubPr>
                        <m:ctrlPr>
                          <a:rPr lang="en-US" sz="1800" i="1" dirty="0" smtClean="0">
                            <a:latin typeface="Cambria Math" panose="02040503050406030204" pitchFamily="18" charset="0"/>
                          </a:rPr>
                        </m:ctrlPr>
                      </m:sSubPr>
                      <m:e>
                        <m:r>
                          <a:rPr lang="en-US" sz="1800" b="0" i="1" dirty="0" smtClean="0">
                            <a:latin typeface="Cambria Math" panose="02040503050406030204" pitchFamily="18" charset="0"/>
                          </a:rPr>
                          <m:t>𝑡</m:t>
                        </m:r>
                      </m:e>
                      <m:sub>
                        <m:r>
                          <a:rPr lang="en-US" sz="1800" b="0" i="1" dirty="0" smtClean="0">
                            <a:latin typeface="Cambria Math" panose="02040503050406030204" pitchFamily="18" charset="0"/>
                          </a:rPr>
                          <m:t>2</m:t>
                        </m:r>
                      </m:sub>
                    </m:sSub>
                  </m:oMath>
                </a14:m>
                <a:r>
                  <a:rPr lang="en-US" sz="1800" dirty="0"/>
                  <a:t> is the time to decay to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2</m:t>
                        </m:r>
                      </m:den>
                    </m:f>
                  </m:oMath>
                </a14:m>
                <a:r>
                  <a:rPr lang="en-US" sz="1800" dirty="0"/>
                  <a:t> its value)</a:t>
                </a:r>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  Given</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6</m:t>
                        </m:r>
                      </m:sup>
                    </m:sSup>
                    <m:r>
                      <m:rPr>
                        <m:sty m:val="p"/>
                      </m:rPr>
                      <a:rPr lang="el-GR" sz="1800" b="0" i="1" smtClean="0">
                        <a:latin typeface="Cambria Math" panose="02040503050406030204" pitchFamily="18" charset="0"/>
                        <a:ea typeface="Cambria Math" panose="02040503050406030204" pitchFamily="18" charset="0"/>
                      </a:rPr>
                      <m:t>Ω</m:t>
                    </m:r>
                  </m:oMath>
                </a14:m>
                <a:endParaRPr lang="en-US" sz="1800" dirty="0"/>
              </a:p>
              <a:p>
                <a:pPr marL="457200" indent="-457200">
                  <a:buFont typeface="+mj-lt"/>
                  <a:buAutoNum type="arabicPeriod"/>
                </a:pPr>
                <a:r>
                  <a:rPr lang="en-US" sz="2000" dirty="0"/>
                  <a:t>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18</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7475210" y="4428553"/>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604015"/>
              <a:ext cx="508222"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4" name="Group 3">
            <a:extLst>
              <a:ext uri="{FF2B5EF4-FFF2-40B4-BE49-F238E27FC236}">
                <a16:creationId xmlns:a16="http://schemas.microsoft.com/office/drawing/2014/main" id="{0FE5A53F-8164-1EEF-BE42-C7078AAEF00A}"/>
              </a:ext>
            </a:extLst>
          </p:cNvPr>
          <p:cNvGrpSpPr/>
          <p:nvPr/>
        </p:nvGrpSpPr>
        <p:grpSpPr>
          <a:xfrm>
            <a:off x="8387858" y="2100176"/>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9029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2203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59479"/>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27"/>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9428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13603"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9257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92095"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03215"/>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80534"/>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 and 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0266" y="1484729"/>
                <a:ext cx="11450410" cy="1882612"/>
              </a:xfrm>
            </p:spPr>
            <p:txBody>
              <a:bodyPr>
                <a:normAutofit/>
              </a:bodyPr>
              <a:lstStyle/>
              <a:p>
                <a:pPr>
                  <a:spcBef>
                    <a:spcPts val="400"/>
                  </a:spcBef>
                </a:pPr>
                <a:r>
                  <a:rPr lang="en-US" sz="2000" dirty="0"/>
                  <a:t>Gain: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𝑖</m:t>
                            </m:r>
                          </m:sub>
                        </m:sSub>
                      </m:den>
                    </m:f>
                  </m:oMath>
                </a14:m>
                <a:r>
                  <a:rPr lang="en-US" sz="2000" dirty="0"/>
                  <a:t>, Loss: </a:t>
                </a:r>
                <a14:m>
                  <m:oMath xmlns:m="http://schemas.openxmlformats.org/officeDocument/2006/math">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𝑚𝑎𝑥</m:t>
                            </m:r>
                          </m:sub>
                        </m:sSub>
                      </m:den>
                    </m:f>
                  </m:oMath>
                </a14:m>
                <a:r>
                  <a:rPr lang="en-US" sz="2000" dirty="0"/>
                  <a:t>, Rejection: </a:t>
                </a:r>
                <a14:m>
                  <m:oMath xmlns:m="http://schemas.openxmlformats.org/officeDocument/2006/math">
                    <m:r>
                      <m:rPr>
                        <m:sty m:val="p"/>
                      </m:rPr>
                      <a:rPr lang="en-US" sz="2000">
                        <a:latin typeface="Cambria Math" panose="02040503050406030204" pitchFamily="18" charset="0"/>
                      </a:rPr>
                      <m:t>R</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𝑚𝑎𝑥</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𝑝𝑏</m:t>
                            </m:r>
                          </m:sub>
                        </m:sSub>
                      </m:den>
                    </m:f>
                    <m:r>
                      <a:rPr lang="en-US" sz="2000">
                        <a:latin typeface="Cambria Math" panose="02040503050406030204" pitchFamily="18" charset="0"/>
                      </a:rPr>
                      <m:t>.</m:t>
                    </m:r>
                  </m:oMath>
                </a14:m>
                <a:r>
                  <a:rPr lang="en-US" sz="2000" dirty="0"/>
                  <a:t> Gain (G) expressed in decibels: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=10 </m:t>
                    </m:r>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1">
                            <a:latin typeface="Cambria Math" panose="02040503050406030204" pitchFamily="18" charset="0"/>
                          </a:rPr>
                          <m:t>10</m:t>
                        </m:r>
                      </m:sub>
                    </m:sSub>
                    <m:r>
                      <a:rPr lang="en-US" sz="2000" i="1">
                        <a:latin typeface="Cambria Math" panose="02040503050406030204" pitchFamily="18" charset="0"/>
                      </a:rPr>
                      <m:t>(</m:t>
                    </m:r>
                    <m:f>
                      <m:fPr>
                        <m:type m:val="skw"/>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𝑜𝑢𝑡</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𝑖𝑛</m:t>
                            </m:r>
                          </m:sub>
                        </m:sSub>
                      </m:den>
                    </m:f>
                    <m:r>
                      <a:rPr lang="en-US" sz="2000" i="1">
                        <a:latin typeface="Cambria Math" panose="02040503050406030204" pitchFamily="18" charset="0"/>
                      </a:rPr>
                      <m:t>)</m:t>
                    </m:r>
                  </m:oMath>
                </a14:m>
                <a:endParaRPr lang="en-US" sz="2000" dirty="0"/>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𝑠</m:t>
                        </m:r>
                      </m:sub>
                    </m:sSub>
                    <m:r>
                      <a:rPr lang="en-US" sz="2000" i="1">
                        <a:latin typeface="Cambria Math" panose="02040503050406030204" pitchFamily="18" charset="0"/>
                      </a:rPr>
                      <m:t>=</m:t>
                    </m:r>
                    <m:nary>
                      <m:naryPr>
                        <m:limLoc m:val="undOvr"/>
                        <m:subHide m:val="on"/>
                        <m:supHide m:val="on"/>
                        <m:ctrlPr>
                          <a:rPr lang="en-US" sz="2000" i="1">
                            <a:latin typeface="Cambria Math" panose="02040503050406030204" pitchFamily="18" charset="0"/>
                          </a:rPr>
                        </m:ctrlPr>
                      </m:naryPr>
                      <m:sub/>
                      <m:sup/>
                      <m:e>
                        <m:r>
                          <a:rPr lang="en-US" sz="2000" i="1">
                            <a:latin typeface="Cambria Math" panose="02040503050406030204" pitchFamily="18" charset="0"/>
                            <a:ea typeface="Cambria Math" panose="02040503050406030204" pitchFamily="18" charset="0"/>
                          </a:rPr>
                          <m:t>𝜎</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𝜖</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𝐸</m:t>
                            </m:r>
                          </m:num>
                          <m:den>
                            <m:r>
                              <a:rPr lang="en-US" sz="2000" i="1">
                                <a:latin typeface="Cambria Math" panose="02040503050406030204" pitchFamily="18" charset="0"/>
                                <a:ea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𝐻</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𝐻</m:t>
                            </m:r>
                          </m:num>
                          <m:den>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𝜇</m:t>
                            </m:r>
                          </m:den>
                        </m:f>
                      </m:e>
                    </m:nary>
                    <m:r>
                      <a:rPr lang="en-US" sz="2000">
                        <a:latin typeface="Cambria Math" panose="02040503050406030204" pitchFamily="18" charset="0"/>
                      </a:rPr>
                      <m:t> </m:t>
                    </m:r>
                    <m:r>
                      <m:rPr>
                        <m:sty m:val="p"/>
                      </m:rPr>
                      <a:rPr lang="en-US" sz="2000">
                        <a:latin typeface="Cambria Math" panose="02040503050406030204" pitchFamily="18" charset="0"/>
                      </a:rPr>
                      <m:t>dV</m:t>
                    </m:r>
                    <m:r>
                      <a:rPr lang="en-US" sz="2000">
                        <a:latin typeface="Cambria Math" panose="02040503050406030204" pitchFamily="18" charset="0"/>
                      </a:rPr>
                      <m:t>+ </m:t>
                    </m:r>
                    <m:nary>
                      <m:naryPr>
                        <m:limLoc m:val="undOvr"/>
                        <m:subHide m:val="on"/>
                        <m:supHide m:val="on"/>
                        <m:ctrlPr>
                          <a:rPr lang="en-US" sz="2000" i="1">
                            <a:latin typeface="Cambria Math" panose="02040503050406030204" pitchFamily="18" charset="0"/>
                          </a:rPr>
                        </m:ctrlPr>
                      </m:naryPr>
                      <m:sub/>
                      <m:sup/>
                      <m:e>
                        <m:r>
                          <a:rPr lang="en-US" sz="2000" i="1">
                            <a:latin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𝐻</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𝑑𝐴</m:t>
                        </m:r>
                      </m:e>
                    </m:nary>
                  </m:oMath>
                </a14:m>
                <a:endParaRPr lang="en-US" sz="2000" dirty="0"/>
              </a:p>
              <a:p>
                <a:pPr>
                  <a:spcBef>
                    <a:spcPts val="400"/>
                  </a:spcBef>
                </a:pPr>
                <a:r>
                  <a:rPr lang="en-US" sz="2000" dirty="0"/>
                  <a:t>Mixer: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pPr>
                  <a:spcBef>
                    <a:spcPts val="400"/>
                  </a:spcBef>
                </a:pPr>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0266" y="1484729"/>
                <a:ext cx="11450410" cy="1882612"/>
              </a:xfrm>
              <a:blipFill>
                <a:blip r:embed="rId2"/>
                <a:stretch>
                  <a:fillRect l="-332" t="-337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488770861"/>
                  </p:ext>
                </p:extLst>
              </p:nvPr>
            </p:nvGraphicFramePr>
            <p:xfrm>
              <a:off x="2252817" y="3465488"/>
              <a:ext cx="7008749" cy="2910456"/>
            </p:xfrm>
            <a:graphic>
              <a:graphicData uri="http://schemas.openxmlformats.org/drawingml/2006/table">
                <a:tbl>
                  <a:tblPr firstRow="1" bandRow="1">
                    <a:tableStyleId>{5C22544A-7EE6-4342-B048-85BDC9FD1C3A}</a:tableStyleId>
                  </a:tblPr>
                  <a:tblGrid>
                    <a:gridCol w="1318552">
                      <a:extLst>
                        <a:ext uri="{9D8B030D-6E8A-4147-A177-3AD203B41FA5}">
                          <a16:colId xmlns:a16="http://schemas.microsoft.com/office/drawing/2014/main" val="4020275437"/>
                        </a:ext>
                      </a:extLst>
                    </a:gridCol>
                    <a:gridCol w="5690197">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sz="1800" b="0" i="1" smtClean="0">
                                    <a:latin typeface="Cambria Math" panose="02040503050406030204" pitchFamily="18" charset="0"/>
                                  </a:rPr>
                                  <m:t>𝑉</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=(1+</m:t>
                                </m:r>
                                <m:r>
                                  <a:rPr lang="en-US" sz="1800" b="0" i="1" smtClean="0">
                                    <a:latin typeface="Cambria Math" panose="02040503050406030204" pitchFamily="18" charset="0"/>
                                  </a:rPr>
                                  <m:t>𝑎𝑚</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func>
                                  <m:funcPr>
                                    <m:ctrlPr>
                                      <a:rPr lang="en-US" sz="1800" b="0" i="1" smtClean="0">
                                        <a:latin typeface="Cambria Math" panose="02040503050406030204" pitchFamily="18" charset="0"/>
                                      </a:rPr>
                                    </m:ctrlPr>
                                  </m:funcPr>
                                  <m:fName>
                                    <m:r>
                                      <a:rPr lang="en-US" sz="1800" b="0" i="0"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𝑐</m:t>
                                        </m:r>
                                      </m:sub>
                                    </m:sSub>
                                    <m:r>
                                      <m:rPr>
                                        <m:sty m:val="p"/>
                                      </m:rPr>
                                      <a:rPr lang="en-US" sz="1800" b="0" i="0" smtClean="0">
                                        <a:latin typeface="Cambria Math" panose="02040503050406030204" pitchFamily="18" charset="0"/>
                                      </a:rPr>
                                      <m:t>cos</m:t>
                                    </m:r>
                                  </m:fName>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𝑡</m:t>
                                        </m:r>
                                      </m:e>
                                    </m:d>
                                  </m:e>
                                </m:func>
                              </m:oMath>
                            </m:oMathPara>
                          </a14:m>
                          <a:endParaRPr lang="en-US" dirty="0"/>
                        </a:p>
                      </a:txBody>
                      <a:tcPr/>
                    </a:tc>
                    <a:extLst>
                      <a:ext uri="{0D108BD9-81ED-4DB2-BD59-A6C34878D82A}">
                        <a16:rowId xmlns:a16="http://schemas.microsoft.com/office/drawing/2014/main" val="3071613747"/>
                      </a:ext>
                    </a:extLst>
                  </a:tr>
                  <a:tr h="455292">
                    <a:tc>
                      <a:txBody>
                        <a:bodyPr/>
                        <a:lstStyle/>
                        <a:p>
                          <a:pPr algn="r"/>
                          <a:r>
                            <a:rPr lang="en-US" dirty="0"/>
                            <a:t>FM</a:t>
                          </a:r>
                        </a:p>
                      </a:txBody>
                      <a:tcPr/>
                    </a:tc>
                    <a:tc>
                      <a:txBody>
                        <a:bodyPr/>
                        <a:lstStyle/>
                        <a:p>
                          <a:pPr/>
                          <a14:m>
                            <m:oMathPara xmlns:m="http://schemas.openxmlformats.org/officeDocument/2006/math">
                              <m:oMathParaPr>
                                <m:jc m:val="right"/>
                              </m:oMathParaPr>
                              <m:oMath xmlns:m="http://schemas.openxmlformats.org/officeDocument/2006/math">
                                <m:r>
                                  <a:rPr lang="en-US" sz="1800" i="1" smtClean="0">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𝑡</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𝑐</m:t>
                                    </m:r>
                                  </m:sub>
                                </m:sSub>
                                <m:r>
                                  <m:rPr>
                                    <m:sty m:val="p"/>
                                  </m:rPr>
                                  <a:rPr lang="en-US" sz="1800">
                                    <a:latin typeface="Cambria Math" panose="02040503050406030204" pitchFamily="18" charset="0"/>
                                  </a:rPr>
                                  <m:t>cos</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𝑐</m:t>
                                    </m:r>
                                  </m:sub>
                                </m:sSub>
                                <m:r>
                                  <a:rPr lang="en-US" sz="1800" b="0" i="1" smtClean="0">
                                    <a:latin typeface="Cambria Math" panose="02040503050406030204" pitchFamily="18" charset="0"/>
                                  </a:rPr>
                                  <m:t>+</m:t>
                                </m:r>
                                <m:r>
                                  <a:rPr lang="en-US" sz="1800" b="0" i="1" smtClean="0">
                                    <a:latin typeface="Cambria Math" panose="02040503050406030204" pitchFamily="18" charset="0"/>
                                  </a:rPr>
                                  <m:t>𝑎𝑚</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r>
                                  <a:rPr lang="en-US" sz="1800" i="1">
                                    <a:latin typeface="Cambria Math" panose="02040503050406030204" pitchFamily="18" charset="0"/>
                                  </a:rPr>
                                  <m:t>𝑡</m:t>
                                </m:r>
                                <m:r>
                                  <a:rPr lang="en-US" sz="1800" i="1">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520370260"/>
                      </a:ext>
                    </a:extLst>
                  </a:tr>
                  <a:tr h="332492">
                    <a:tc>
                      <a:txBody>
                        <a:bodyPr/>
                        <a:lstStyle/>
                        <a:p>
                          <a:pPr algn="r"/>
                          <a:r>
                            <a:rPr lang="en-US" dirty="0"/>
                            <a:t>Angle</a:t>
                          </a:r>
                        </a:p>
                      </a:txBody>
                      <a:tcPr/>
                    </a:tc>
                    <a:tc>
                      <a:txBody>
                        <a:bodyPr/>
                        <a:lstStyle/>
                        <a:p>
                          <a:pPr algn="r"/>
                          <a14:m>
                            <m:oMath xmlns:m="http://schemas.openxmlformats.org/officeDocument/2006/math">
                              <m:r>
                                <a:rPr lang="en-US" sz="1800" i="1" smtClean="0">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𝑡</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𝑐</m:t>
                                  </m:r>
                                </m:sub>
                              </m:sSub>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cos</m:t>
                                  </m:r>
                                </m:fName>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𝑐</m:t>
                                          </m:r>
                                        </m:sub>
                                      </m:sSub>
                                      <m:r>
                                        <a:rPr lang="en-US" sz="1800" b="0" i="1" smtClean="0">
                                          <a:latin typeface="Cambria Math" panose="02040503050406030204" pitchFamily="18" charset="0"/>
                                        </a:rPr>
                                        <m:t>𝑡</m:t>
                                      </m:r>
                                      <m:r>
                                        <a:rPr lang="en-US" sz="1800" i="1">
                                          <a:latin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𝜙</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𝑡</m:t>
                                          </m:r>
                                        </m:e>
                                      </m:d>
                                    </m:e>
                                  </m:d>
                                </m:e>
                              </m:func>
                              <m:r>
                                <a:rPr lang="en-US" sz="1800" b="0" i="1" smtClean="0">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𝜙</m:t>
                              </m:r>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𝑡</m:t>
                                  </m:r>
                                </m:e>
                              </m:d>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𝑎𝑚</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𝑡</m:t>
                              </m:r>
                              <m:r>
                                <a:rPr lang="en-US" sz="1800" b="0" i="1" smtClean="0">
                                  <a:latin typeface="Cambria Math" panose="02040503050406030204" pitchFamily="18" charset="0"/>
                                  <a:ea typeface="Cambria Math" panose="02040503050406030204" pitchFamily="18" charset="0"/>
                                </a:rPr>
                                <m:t>)</m:t>
                              </m:r>
                            </m:oMath>
                          </a14:m>
                          <a:r>
                            <a:rPr lang="en-US" sz="1800" dirty="0"/>
                            <a:t>.  [Like FM] </a:t>
                          </a:r>
                        </a:p>
                      </a:txBody>
                      <a:tcPr/>
                    </a:tc>
                    <a:extLst>
                      <a:ext uri="{0D108BD9-81ED-4DB2-BD59-A6C34878D82A}">
                        <a16:rowId xmlns:a16="http://schemas.microsoft.com/office/drawing/2014/main" val="2395529374"/>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488770861"/>
                  </p:ext>
                </p:extLst>
              </p:nvPr>
            </p:nvGraphicFramePr>
            <p:xfrm>
              <a:off x="2252817" y="3465488"/>
              <a:ext cx="7008749" cy="2910456"/>
            </p:xfrm>
            <a:graphic>
              <a:graphicData uri="http://schemas.openxmlformats.org/drawingml/2006/table">
                <a:tbl>
                  <a:tblPr firstRow="1" bandRow="1">
                    <a:tableStyleId>{5C22544A-7EE6-4342-B048-85BDC9FD1C3A}</a:tableStyleId>
                  </a:tblPr>
                  <a:tblGrid>
                    <a:gridCol w="1318552">
                      <a:extLst>
                        <a:ext uri="{9D8B030D-6E8A-4147-A177-3AD203B41FA5}">
                          <a16:colId xmlns:a16="http://schemas.microsoft.com/office/drawing/2014/main" val="4020275437"/>
                        </a:ext>
                      </a:extLst>
                    </a:gridCol>
                    <a:gridCol w="5690197">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85" t="-106897" r="-445" b="-617241"/>
                          </a:stretch>
                        </a:blipFill>
                      </a:tcPr>
                    </a:tc>
                    <a:extLst>
                      <a:ext uri="{0D108BD9-81ED-4DB2-BD59-A6C34878D82A}">
                        <a16:rowId xmlns:a16="http://schemas.microsoft.com/office/drawing/2014/main" val="3071613747"/>
                      </a:ext>
                    </a:extLst>
                  </a:tr>
                  <a:tr h="455292">
                    <a:tc>
                      <a:txBody>
                        <a:bodyPr/>
                        <a:lstStyle/>
                        <a:p>
                          <a:pPr algn="r"/>
                          <a:r>
                            <a:rPr lang="en-US" dirty="0"/>
                            <a:t>FM</a:t>
                          </a:r>
                        </a:p>
                      </a:txBody>
                      <a:tcPr/>
                    </a:tc>
                    <a:tc>
                      <a:txBody>
                        <a:bodyPr/>
                        <a:lstStyle/>
                        <a:p>
                          <a:endParaRPr lang="en-US"/>
                        </a:p>
                      </a:txBody>
                      <a:tcPr>
                        <a:blipFill>
                          <a:blip r:embed="rId3"/>
                          <a:stretch>
                            <a:fillRect l="-23385" t="-166667" r="-445" b="-397222"/>
                          </a:stretch>
                        </a:blipFill>
                      </a:tcPr>
                    </a:tc>
                    <a:extLst>
                      <a:ext uri="{0D108BD9-81ED-4DB2-BD59-A6C34878D82A}">
                        <a16:rowId xmlns:a16="http://schemas.microsoft.com/office/drawing/2014/main" val="520370260"/>
                      </a:ext>
                    </a:extLst>
                  </a:tr>
                  <a:tr h="401066">
                    <a:tc>
                      <a:txBody>
                        <a:bodyPr/>
                        <a:lstStyle/>
                        <a:p>
                          <a:pPr algn="r"/>
                          <a:r>
                            <a:rPr lang="en-US" dirty="0"/>
                            <a:t>Angle</a:t>
                          </a:r>
                        </a:p>
                      </a:txBody>
                      <a:tcPr/>
                    </a:tc>
                    <a:tc>
                      <a:txBody>
                        <a:bodyPr/>
                        <a:lstStyle/>
                        <a:p>
                          <a:endParaRPr lang="en-US"/>
                        </a:p>
                      </a:txBody>
                      <a:tcPr>
                        <a:blipFill>
                          <a:blip r:embed="rId3"/>
                          <a:stretch>
                            <a:fillRect l="-23385" t="-300000" r="-445" b="-346875"/>
                          </a:stretch>
                        </a:blipFill>
                      </a:tcPr>
                    </a:tc>
                    <a:extLst>
                      <a:ext uri="{0D108BD9-81ED-4DB2-BD59-A6C34878D82A}">
                        <a16:rowId xmlns:a16="http://schemas.microsoft.com/office/drawing/2014/main" val="2395529374"/>
                      </a:ext>
                    </a:extLst>
                  </a:tr>
                  <a:tr h="640080">
                    <a:tc>
                      <a:txBody>
                        <a:bodyPr/>
                        <a:lstStyle/>
                        <a:p>
                          <a:pPr algn="r"/>
                          <a:r>
                            <a:rPr lang="en-US" dirty="0"/>
                            <a:t>FSK</a:t>
                          </a:r>
                        </a:p>
                      </a:txBody>
                      <a:tcPr/>
                    </a:tc>
                    <a:tc>
                      <a:txBody>
                        <a:bodyPr/>
                        <a:lstStyle/>
                        <a:p>
                          <a:endParaRPr lang="en-US"/>
                        </a:p>
                      </a:txBody>
                      <a:tcPr>
                        <a:blipFill>
                          <a:blip r:embed="rId3"/>
                          <a:stretch>
                            <a:fillRect l="-23385" t="-250980" r="-445"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85" t="-331481" r="-445"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1604732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390" y="1361972"/>
                <a:ext cx="11387220" cy="2897079"/>
              </a:xfrm>
            </p:spPr>
            <p:txBody>
              <a:bodyPr>
                <a:normAutofit/>
              </a:bodyPr>
              <a:lstStyle/>
              <a:p>
                <a:pPr>
                  <a:spcBef>
                    <a:spcPts val="200"/>
                  </a:spcBef>
                </a:pPr>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for </a:t>
                </a:r>
                <a14:m>
                  <m:oMath xmlns:m="http://schemas.openxmlformats.org/officeDocument/2006/math">
                    <m:r>
                      <a:rPr lang="en-US" sz="2000" b="0" i="1" dirty="0" smtClean="0">
                        <a:latin typeface="Cambria Math" panose="02040503050406030204" pitchFamily="18" charset="0"/>
                      </a:rPr>
                      <m:t>𝑎</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𝑏</m:t>
                    </m:r>
                  </m:oMath>
                </a14:m>
                <a:r>
                  <a:rPr lang="en-US" sz="2000" dirty="0"/>
                  <a:t>:</a:t>
                </a:r>
                <a14:m>
                  <m:oMath xmlns:m="http://schemas.openxmlformats.org/officeDocument/2006/math">
                    <m:r>
                      <a:rPr lang="en-US" sz="2000" b="0" i="0"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𝜙</m:t>
                    </m:r>
                    <m:d>
                      <m:dPr>
                        <m:ctrlPr>
                          <a:rPr lang="en-US" sz="2000" i="1">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𝑏</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𝑎</m:t>
                        </m:r>
                      </m:e>
                    </m:d>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𝑏</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J/C</a:t>
                </a:r>
              </a:p>
              <a:p>
                <a:pPr>
                  <a:spcBef>
                    <a:spcPts val="200"/>
                  </a:spcBef>
                </a:pPr>
                <a:r>
                  <a:rPr lang="en-US" sz="2000" dirty="0"/>
                  <a:t>Alternatively: </a:t>
                </a:r>
                <a14:m>
                  <m:oMath xmlns:m="http://schemas.openxmlformats.org/officeDocument/2006/math">
                    <m:r>
                      <a:rPr lang="en-US" sz="2000" i="1">
                        <a:latin typeface="Cambria Math" panose="02040503050406030204" pitchFamily="18" charset="0"/>
                        <a:ea typeface="Cambria Math" panose="02040503050406030204" pitchFamily="18" charset="0"/>
                      </a:rPr>
                      <m:t>𝜙</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𝑎</m:t>
                        </m:r>
                      </m:e>
                    </m:d>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d>
                      <m:dPr>
                        <m:ctrlPr>
                          <a:rPr lang="en-US" sz="2000" i="1">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i="1" smtClean="0">
                        <a:latin typeface="Cambria Math" panose="02040503050406030204" pitchFamily="18" charset="0"/>
                        <a:ea typeface="Cambria Math" panose="02040503050406030204" pitchFamily="18" charset="0"/>
                      </a:rPr>
                      <m:t>=</m:t>
                    </m:r>
                    <m:nary>
                      <m:naryPr>
                        <m:ctrlPr>
                          <a:rPr lang="en-US" sz="2000" i="1">
                            <a:latin typeface="Cambria Math" panose="02040503050406030204" pitchFamily="18" charset="0"/>
                            <a:ea typeface="Cambria Math" panose="02040503050406030204" pitchFamily="18" charset="0"/>
                          </a:rPr>
                        </m:ctrlPr>
                      </m:naryPr>
                      <m:sub>
                        <m:r>
                          <m:rPr>
                            <m:brk m:alnAt="23"/>
                          </m:rPr>
                          <a:rPr lang="en-US" sz="2000" i="1">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𝑥</m:t>
                        </m:r>
                      </m:sup>
                      <m:e>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𝑑𝑠</m:t>
                        </m:r>
                      </m:e>
                    </m:nary>
                    <m:r>
                      <a:rPr lang="en-US" sz="2000" i="1" smtClean="0">
                        <a:latin typeface="Cambria Math" panose="02040503050406030204" pitchFamily="18" charset="0"/>
                        <a:ea typeface="Cambria Math" panose="02040503050406030204" pitchFamily="18" charset="0"/>
                      </a:rPr>
                      <m:t>,</m:t>
                    </m:r>
                  </m:oMath>
                </a14:m>
                <a:r>
                  <a:rPr lang="en-US" sz="2000" dirty="0"/>
                  <a:t> is returned energy</a:t>
                </a:r>
              </a:p>
              <a:p>
                <a:pPr>
                  <a:spcBef>
                    <a:spcPts val="200"/>
                  </a:spcBef>
                </a:pPr>
                <a:r>
                  <a:rPr lang="en-US" sz="2000" dirty="0" err="1"/>
                  <a:t>Kirhhoff</a:t>
                </a:r>
                <a:r>
                  <a:rPr lang="en-US" sz="2000" dirty="0"/>
                  <a:t> loop: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pPr>
                  <a:spcBef>
                    <a:spcPts val="200"/>
                  </a:spcBef>
                </a:pPr>
                <a:r>
                  <a:rPr lang="en-US" sz="2000" dirty="0" err="1"/>
                  <a:t>Kirhhoff</a:t>
                </a:r>
                <a:r>
                  <a:rPr lang="en-US" sz="2000" dirty="0"/>
                  <a:t>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pPr>
                  <a:spcBef>
                    <a:spcPts val="200"/>
                  </a:spcBef>
                </a:pPr>
                <a14:m>
                  <m:oMath xmlns:m="http://schemas.openxmlformats.org/officeDocument/2006/math">
                    <m:r>
                      <m:rPr>
                        <m:sty m:val="p"/>
                      </m:rPr>
                      <a:rPr lang="en-US" sz="2000" b="0" i="0" smtClean="0">
                        <a:latin typeface="Cambria Math" panose="02040503050406030204" pitchFamily="18" charset="0"/>
                      </a:rPr>
                      <m:t>V</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pPr>
                  <a:spcBef>
                    <a:spcPts val="200"/>
                  </a:spcBef>
                </a:pPr>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pPr>
                  <a:spcBef>
                    <a:spcPts val="200"/>
                  </a:spcBef>
                </a:pPr>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pPr>
                  <a:spcBef>
                    <a:spcPts val="200"/>
                  </a:spcBef>
                </a:pPr>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390" y="1361972"/>
                <a:ext cx="11387220" cy="2897079"/>
              </a:xfrm>
              <a:blipFill>
                <a:blip r:embed="rId2"/>
                <a:stretch>
                  <a:fillRect l="-445" t="-20524" b="-183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solidFill>
                  <a:schemeClr val="tx1"/>
                </a:solidFill>
              </a:rPr>
              <a:t>2</a:t>
            </a:fld>
            <a:endParaRPr lang="en-US" dirty="0">
              <a:solidFill>
                <a:schemeClr val="tx1"/>
              </a:solidFill>
            </a:endParaRPr>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34674548"/>
              </p:ext>
            </p:extLst>
          </p:nvPr>
        </p:nvGraphicFramePr>
        <p:xfrm>
          <a:off x="3742039" y="4180599"/>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621577034"/>
              </p:ext>
            </p:extLst>
          </p:nvPr>
        </p:nvGraphicFramePr>
        <p:xfrm>
          <a:off x="7129978" y="4551374"/>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18746" y="179399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18746" y="1793995"/>
                <a:ext cx="10716301" cy="4351338"/>
              </a:xfrm>
              <a:blipFill>
                <a:blip r:embed="rId2"/>
                <a:stretch>
                  <a:fillRect l="-473"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20</a:t>
            </a:fld>
            <a:endParaRPr lang="en-US"/>
          </a:p>
        </p:txBody>
      </p:sp>
      <p:grpSp>
        <p:nvGrpSpPr>
          <p:cNvPr id="6" name="Group 5">
            <a:extLst>
              <a:ext uri="{FF2B5EF4-FFF2-40B4-BE49-F238E27FC236}">
                <a16:creationId xmlns:a16="http://schemas.microsoft.com/office/drawing/2014/main" id="{B019E948-52F1-E8EA-FBB5-B1A52BDD856F}"/>
              </a:ext>
            </a:extLst>
          </p:cNvPr>
          <p:cNvGrpSpPr/>
          <p:nvPr/>
        </p:nvGrpSpPr>
        <p:grpSpPr>
          <a:xfrm>
            <a:off x="8482669" y="5186502"/>
            <a:ext cx="2377547" cy="755896"/>
            <a:chOff x="8149180" y="4584072"/>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8149180" y="477828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452400" y="5221227"/>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0088800" y="5173191"/>
              <a:ext cx="100584"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0051552" y="5147944"/>
              <a:ext cx="192024" cy="192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9259001" y="468737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8423375" y="517710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8375369" y="5139861"/>
              <a:ext cx="192024" cy="192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621926" y="4682790"/>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819292" y="4798129"/>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9003725" y="4796195"/>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940643" y="467567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10034617" y="4589144"/>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8378679" y="4591796"/>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714489" y="4469772"/>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452400" y="4675512"/>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10147564" y="4760893"/>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21</a:t>
            </a:fld>
            <a:endParaRPr lang="en-US"/>
          </a:p>
        </p:txBody>
      </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grpSp>
        <p:nvGrpSpPr>
          <p:cNvPr id="11" name="Group 10">
            <a:extLst>
              <a:ext uri="{FF2B5EF4-FFF2-40B4-BE49-F238E27FC236}">
                <a16:creationId xmlns:a16="http://schemas.microsoft.com/office/drawing/2014/main" id="{E6E87644-9B16-5EE3-69B5-AB15D32479A3}"/>
              </a:ext>
            </a:extLst>
          </p:cNvPr>
          <p:cNvGrpSpPr/>
          <p:nvPr/>
        </p:nvGrpSpPr>
        <p:grpSpPr>
          <a:xfrm>
            <a:off x="6463262" y="1505455"/>
            <a:ext cx="5552091" cy="3773663"/>
            <a:chOff x="6463262" y="1505455"/>
            <a:chExt cx="5552091" cy="3773663"/>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34644"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1139441" y="302315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a:t>
              </a:r>
              <a:r>
                <a:rPr lang="en-US" sz="1600" baseline="-25000" dirty="0" err="1"/>
                <a:t>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48493" y="1505455"/>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sp>
          <p:nvSpPr>
            <p:cNvPr id="3" name="Oval 2">
              <a:extLst>
                <a:ext uri="{FF2B5EF4-FFF2-40B4-BE49-F238E27FC236}">
                  <a16:creationId xmlns:a16="http://schemas.microsoft.com/office/drawing/2014/main" id="{E4E7AE66-A019-58D4-E85C-EBEBE2A9DDD1}"/>
                </a:ext>
              </a:extLst>
            </p:cNvPr>
            <p:cNvSpPr>
              <a:spLocks noChangeAspect="1" noChangeArrowheads="1"/>
            </p:cNvSpPr>
            <p:nvPr/>
          </p:nvSpPr>
          <p:spPr bwMode="auto">
            <a:xfrm>
              <a:off x="9350817" y="2310904"/>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 name="Oval 5">
              <a:extLst>
                <a:ext uri="{FF2B5EF4-FFF2-40B4-BE49-F238E27FC236}">
                  <a16:creationId xmlns:a16="http://schemas.microsoft.com/office/drawing/2014/main" id="{6D5D8308-0FCB-23E7-D642-4CA38CD0FB5A}"/>
                </a:ext>
              </a:extLst>
            </p:cNvPr>
            <p:cNvSpPr>
              <a:spLocks noChangeAspect="1" noChangeArrowheads="1"/>
            </p:cNvSpPr>
            <p:nvPr/>
          </p:nvSpPr>
          <p:spPr bwMode="auto">
            <a:xfrm>
              <a:off x="9981433" y="301509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 name="Oval 6">
              <a:extLst>
                <a:ext uri="{FF2B5EF4-FFF2-40B4-BE49-F238E27FC236}">
                  <a16:creationId xmlns:a16="http://schemas.microsoft.com/office/drawing/2014/main" id="{189FAED5-2A42-F26E-B90D-B3F40735EB00}"/>
                </a:ext>
              </a:extLst>
            </p:cNvPr>
            <p:cNvSpPr>
              <a:spLocks noChangeAspect="1" noChangeArrowheads="1"/>
            </p:cNvSpPr>
            <p:nvPr/>
          </p:nvSpPr>
          <p:spPr bwMode="auto">
            <a:xfrm>
              <a:off x="9981433" y="3561635"/>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 name="Oval 7">
              <a:extLst>
                <a:ext uri="{FF2B5EF4-FFF2-40B4-BE49-F238E27FC236}">
                  <a16:creationId xmlns:a16="http://schemas.microsoft.com/office/drawing/2014/main" id="{8A7B50A4-368C-F30A-4F3D-564F3BC2C303}"/>
                </a:ext>
              </a:extLst>
            </p:cNvPr>
            <p:cNvSpPr>
              <a:spLocks noChangeAspect="1" noChangeArrowheads="1"/>
            </p:cNvSpPr>
            <p:nvPr/>
          </p:nvSpPr>
          <p:spPr bwMode="auto">
            <a:xfrm>
              <a:off x="10633079" y="3015092"/>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9" name="Straight Connector 8">
              <a:extLst>
                <a:ext uri="{FF2B5EF4-FFF2-40B4-BE49-F238E27FC236}">
                  <a16:creationId xmlns:a16="http://schemas.microsoft.com/office/drawing/2014/main" id="{6EE01C0F-E266-7BB5-88CB-5016DA680B5E}"/>
                </a:ext>
              </a:extLst>
            </p:cNvPr>
            <p:cNvCxnSpPr>
              <a:cxnSpLocks/>
              <a:endCxn id="132" idx="6"/>
            </p:cNvCxnSpPr>
            <p:nvPr/>
          </p:nvCxnSpPr>
          <p:spPr>
            <a:xfrm>
              <a:off x="10709717" y="3071165"/>
              <a:ext cx="5257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52386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22</a:t>
            </a:fld>
            <a:endParaRPr lang="en-US"/>
          </a:p>
        </p:txBody>
      </p:sp>
      <p:grpSp>
        <p:nvGrpSpPr>
          <p:cNvPr id="6" name="Group 5">
            <a:extLst>
              <a:ext uri="{FF2B5EF4-FFF2-40B4-BE49-F238E27FC236}">
                <a16:creationId xmlns:a16="http://schemas.microsoft.com/office/drawing/2014/main" id="{94E053C5-45F1-154B-854D-802E7065EA59}"/>
              </a:ext>
            </a:extLst>
          </p:cNvPr>
          <p:cNvGrpSpPr/>
          <p:nvPr/>
        </p:nvGrpSpPr>
        <p:grpSpPr>
          <a:xfrm>
            <a:off x="8992052" y="178009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grpSp>
        <p:nvGrpSpPr>
          <p:cNvPr id="4" name="Group 3">
            <a:extLst>
              <a:ext uri="{FF2B5EF4-FFF2-40B4-BE49-F238E27FC236}">
                <a16:creationId xmlns:a16="http://schemas.microsoft.com/office/drawing/2014/main" id="{150A741E-FEEA-5852-3078-7B28333A1F7E}"/>
              </a:ext>
            </a:extLst>
          </p:cNvPr>
          <p:cNvGrpSpPr/>
          <p:nvPr/>
        </p:nvGrpSpPr>
        <p:grpSpPr>
          <a:xfrm>
            <a:off x="9348330" y="3404298"/>
            <a:ext cx="2263734" cy="2670924"/>
            <a:chOff x="9509700" y="3242933"/>
            <a:chExt cx="2263734" cy="2670924"/>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9686292" y="478076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486327" y="50569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571445" y="510037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9834073" y="487362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409310" y="32429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268988" y="473928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9674893" y="532673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9674893" y="5326730"/>
                  <a:ext cx="525365" cy="307775"/>
                </a:xfrm>
                <a:prstGeom prst="rect">
                  <a:avLst/>
                </a:prstGeom>
                <a:blipFill>
                  <a:blip r:embed="rId3"/>
                  <a:stretch>
                    <a:fillRect l="-11905" t="-4000" b="-20000"/>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161128" y="495398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409553" y="553285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509700" y="52068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476524" y="435828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570252" y="358327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526242" y="3511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0704022" y="454953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0704022" y="4549539"/>
                  <a:ext cx="525365" cy="307775"/>
                </a:xfrm>
                <a:prstGeom prst="rect">
                  <a:avLst/>
                </a:prstGeom>
                <a:blipFill>
                  <a:blip r:embed="rId4"/>
                  <a:stretch>
                    <a:fillRect l="-9302"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498384" y="382405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189919" y="404697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sp>
          <p:nvSpPr>
            <p:cNvPr id="7" name="Oval 6">
              <a:extLst>
                <a:ext uri="{FF2B5EF4-FFF2-40B4-BE49-F238E27FC236}">
                  <a16:creationId xmlns:a16="http://schemas.microsoft.com/office/drawing/2014/main" id="{55939E51-7B2B-429F-45C4-A8B988D7124B}"/>
                </a:ext>
              </a:extLst>
            </p:cNvPr>
            <p:cNvSpPr/>
            <p:nvPr/>
          </p:nvSpPr>
          <p:spPr>
            <a:xfrm>
              <a:off x="10524634" y="50621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84961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57957" y="145270"/>
            <a:ext cx="11529391" cy="769441"/>
          </a:xfrm>
          <a:prstGeom prst="rect">
            <a:avLst/>
          </a:prstGeom>
          <a:noFill/>
        </p:spPr>
        <p:txBody>
          <a:bodyPr wrap="square" rtlCol="0">
            <a:spAutoFit/>
          </a:bodyPr>
          <a:lstStyle/>
          <a:p>
            <a:pPr algn="ctr"/>
            <a:r>
              <a:rPr lang="en-US" sz="4400" dirty="0">
                <a:latin typeface="+mj-lt"/>
              </a:rPr>
              <a:t>Diodes and bipolar small signal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553748" y="6433485"/>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77480" y="1584606"/>
                <a:ext cx="7619491" cy="3493053"/>
              </a:xfrm>
              <a:prstGeom prst="rect">
                <a:avLst/>
              </a:prstGeom>
              <a:noFill/>
            </p:spPr>
            <p:txBody>
              <a:bodyPr wrap="square" rtlCol="0">
                <a:noAutofit/>
              </a:bodyPr>
              <a:lstStyle/>
              <a:p>
                <a:pPr marL="285750" indent="-285750">
                  <a:buFont typeface="Arial" panose="020B0604020202020204" pitchFamily="34" charset="0"/>
                  <a:buChar char="•"/>
                </a:pPr>
                <a:r>
                  <a:rPr lang="en-US" sz="2000" dirty="0"/>
                  <a:t>Ebers-Moll diode model:</a:t>
                </a:r>
              </a:p>
              <a:p>
                <a:pPr marL="742950" lvl="1" indent="-285750">
                  <a:buFont typeface="Arial" panose="020B0604020202020204" pitchFamily="34" charset="0"/>
                  <a:buChar char="•"/>
                </a:pPr>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𝑑</m:t>
                                    </m:r>
                                  </m:sub>
                                </m:sSub>
                              </m:num>
                              <m:den>
                                <m:r>
                                  <a:rPr lang="en-US" sz="2000" b="0" i="1" smtClean="0">
                                    <a:latin typeface="Cambria Math" panose="02040503050406030204" pitchFamily="18" charset="0"/>
                                  </a:rPr>
                                  <m:t>𝑘𝑇</m:t>
                                </m:r>
                              </m:den>
                            </m:f>
                          </m:e>
                        </m:d>
                      </m:e>
                    </m:func>
                    <m:r>
                      <a:rPr lang="en-US" sz="2000" b="0" i="1" smtClean="0">
                        <a:latin typeface="Cambria Math" panose="02040503050406030204" pitchFamily="18" charset="0"/>
                      </a:rPr>
                      <m:t>−1)</m:t>
                    </m:r>
                  </m:oMath>
                </a14:m>
                <a:r>
                  <a:rPr lang="en-US" sz="2000" dirty="0"/>
                  <a:t>, </a:t>
                </a:r>
                <a14:m>
                  <m:oMath xmlns:m="http://schemas.openxmlformats.org/officeDocument/2006/math">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𝑒</m:t>
                        </m:r>
                      </m:num>
                      <m:den>
                        <m:r>
                          <a:rPr lang="en-US" sz="2000" b="0" i="1" dirty="0" smtClean="0">
                            <a:latin typeface="Cambria Math" panose="02040503050406030204" pitchFamily="18" charset="0"/>
                          </a:rPr>
                          <m:t>𝑘𝑇</m:t>
                        </m:r>
                      </m:den>
                    </m:f>
                    <m:r>
                      <a:rPr lang="en-US" sz="2000" b="0" i="1" dirty="0" smtClean="0">
                        <a:latin typeface="Cambria Math" panose="02040503050406030204" pitchFamily="18" charset="0"/>
                      </a:rPr>
                      <m:t>=40</m:t>
                    </m:r>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𝑉</m:t>
                        </m:r>
                      </m:e>
                      <m:sup>
                        <m:r>
                          <a:rPr lang="en-US" sz="2000" b="0" i="1" dirty="0" smtClean="0">
                            <a:latin typeface="Cambria Math" panose="02040503050406030204" pitchFamily="18" charset="0"/>
                          </a:rPr>
                          <m:t>−1</m:t>
                        </m:r>
                      </m:sup>
                    </m:sSup>
                  </m:oMath>
                </a14:m>
                <a:r>
                  <a:rPr lang="en-US" sz="2000" dirty="0"/>
                  <a:t> at room temperature</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𝑇</m:t>
                    </m:r>
                  </m:oMath>
                </a14:m>
                <a:r>
                  <a:rPr lang="en-US" sz="2000" dirty="0"/>
                  <a:t> is the junction temperature</a:t>
                </a:r>
              </a:p>
              <a:p>
                <a:pPr marL="742950" lvl="1"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−12</m:t>
                        </m:r>
                      </m:sup>
                    </m:sSup>
                    <m:r>
                      <a:rPr lang="en-US" sz="2000" b="0" i="1" smtClean="0">
                        <a:latin typeface="Cambria Math" panose="02040503050406030204" pitchFamily="18" charset="0"/>
                        <a:ea typeface="Cambria Math" panose="02040503050406030204" pitchFamily="18" charset="0"/>
                      </a:rPr>
                      <m:t>𝑎𝑚𝑝</m:t>
                    </m:r>
                  </m:oMath>
                </a14:m>
                <a:endParaRPr lang="en-US" sz="2000" dirty="0"/>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𝑑</m:t>
                        </m:r>
                      </m:sub>
                    </m:sSub>
                  </m:oMath>
                </a14:m>
                <a:r>
                  <a:rPr lang="en-US" sz="2000" dirty="0"/>
                  <a:t> is voltage across diode</a:t>
                </a:r>
                <a:endParaRPr lang="en-US" sz="2000" b="0"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m:t>
                        </m:r>
                      </m:num>
                      <m:den>
                        <m:r>
                          <a:rPr lang="en-US" sz="2000" b="0" i="1" smtClean="0">
                            <a:latin typeface="Cambria Math" panose="02040503050406030204" pitchFamily="18" charset="0"/>
                          </a:rPr>
                          <m:t>𝑘𝑇</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den>
                    </m:f>
                  </m:oMath>
                </a14:m>
                <a:endParaRPr lang="en-US" sz="2000" b="0" dirty="0"/>
              </a:p>
              <a:p>
                <a:pPr marL="285750" indent="-285750">
                  <a:buFont typeface="Arial" panose="020B0604020202020204" pitchFamily="34" charset="0"/>
                  <a:buChar char="•"/>
                </a:pPr>
                <a:r>
                  <a:rPr lang="en-US" sz="2000" dirty="0"/>
                  <a:t>When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oMath>
                </a14:m>
                <a:r>
                  <a:rPr lang="en-US" sz="2000" b="0" dirty="0"/>
                  <a:t> is a few nano-Amps,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r>
                      <a:rPr lang="en-US" sz="2000" b="0" i="1" smtClean="0">
                        <a:latin typeface="Cambria Math" panose="02040503050406030204" pitchFamily="18" charset="0"/>
                        <a:ea typeface="Cambria Math" panose="02040503050406030204" pitchFamily="18" charset="0"/>
                      </a:rPr>
                      <m:t>≈</m:t>
                    </m:r>
                    <m:r>
                      <a:rPr lang="en-US" sz="2000" b="0" i="0" smtClean="0">
                        <a:latin typeface="Cambria Math" panose="02040503050406030204" pitchFamily="18" charset="0"/>
                        <a:ea typeface="Cambria Math" panose="02040503050406030204" pitchFamily="18" charset="0"/>
                      </a:rPr>
                      <m:t>5</m:t>
                    </m:r>
                    <m:r>
                      <m:rPr>
                        <m:sty m:val="p"/>
                      </m:rPr>
                      <a:rPr lang="el-GR" sz="2000" b="0" i="1" smtClean="0">
                        <a:latin typeface="Cambria Math" panose="02040503050406030204" pitchFamily="18" charset="0"/>
                        <a:ea typeface="Cambria Math" panose="02040503050406030204" pitchFamily="18" charset="0"/>
                      </a:rPr>
                      <m:t>Ω</m:t>
                    </m:r>
                  </m:oMath>
                </a14:m>
                <a:endParaRPr lang="en-US" sz="2000" b="0" dirty="0"/>
              </a:p>
              <a:p>
                <a:pPr marL="285750" indent="-285750">
                  <a:buFont typeface="Arial" panose="020B0604020202020204" pitchFamily="34" charset="0"/>
                  <a:buChar char="•"/>
                </a:pPr>
                <a:r>
                  <a:rPr lang="en-US" sz="2000" dirty="0"/>
                  <a:t>When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𝑖</m:t>
                        </m:r>
                      </m:e>
                      <m:sub>
                        <m:r>
                          <a:rPr lang="en-US" sz="2000" i="1">
                            <a:latin typeface="Cambria Math" panose="02040503050406030204" pitchFamily="18" charset="0"/>
                          </a:rPr>
                          <m:t>𝑑</m:t>
                        </m:r>
                      </m:sub>
                    </m:sSub>
                  </m:oMath>
                </a14:m>
                <a:r>
                  <a:rPr lang="en-US" sz="2000" dirty="0"/>
                  <a:t> is a few </a:t>
                </a:r>
                <a14:m>
                  <m:oMath xmlns:m="http://schemas.openxmlformats.org/officeDocument/2006/math">
                    <m:r>
                      <a:rPr lang="en-US" sz="2000" i="1" smtClean="0">
                        <a:latin typeface="Cambria Math" panose="02040503050406030204" pitchFamily="18" charset="0"/>
                        <a:ea typeface="Cambria Math" panose="02040503050406030204" pitchFamily="18" charset="0"/>
                      </a:rPr>
                      <m:t>𝜇</m:t>
                    </m:r>
                    <m:r>
                      <a:rPr lang="en-US" sz="2000" b="0" i="1" smtClean="0">
                        <a:latin typeface="Cambria Math" panose="02040503050406030204" pitchFamily="18" charset="0"/>
                        <a:ea typeface="Cambria Math" panose="02040503050406030204" pitchFamily="18" charset="0"/>
                      </a:rPr>
                      <m:t>𝐴</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𝑑</m:t>
                        </m:r>
                      </m:sub>
                    </m:sSub>
                    <m:r>
                      <a:rPr lang="en-US" sz="2000" i="1">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4</m:t>
                        </m:r>
                      </m:sup>
                    </m:sSup>
                    <m:r>
                      <m:rPr>
                        <m:sty m:val="p"/>
                      </m:rPr>
                      <a:rPr lang="el-GR" sz="2000" i="1">
                        <a:latin typeface="Cambria Math" panose="02040503050406030204" pitchFamily="18" charset="0"/>
                        <a:ea typeface="Cambria Math" panose="02040503050406030204" pitchFamily="18" charset="0"/>
                      </a:rPr>
                      <m:t>Ω</m:t>
                    </m:r>
                  </m:oMath>
                </a14:m>
                <a:endParaRPr lang="en-US" sz="2000" dirty="0"/>
              </a:p>
              <a:p>
                <a:pPr marL="285750" indent="-285750">
                  <a:buFont typeface="Arial" panose="020B0604020202020204" pitchFamily="34" charset="0"/>
                  <a:buChar char="•"/>
                </a:pPr>
                <a14:m>
                  <m:oMath xmlns:m="http://schemas.openxmlformats.org/officeDocument/2006/math">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40</m:t>
                            </m:r>
                            <m:r>
                              <a:rPr lang="en-US" sz="2000" b="0" i="1" smtClean="0">
                                <a:latin typeface="Cambria Math" panose="02040503050406030204" pitchFamily="18" charset="0"/>
                                <a:ea typeface="Cambria Math" panose="02040503050406030204" pitchFamily="18" charset="0"/>
                              </a:rPr>
                              <m:t>∙.7</m:t>
                            </m:r>
                          </m:e>
                        </m:d>
                      </m:e>
                    </m:func>
                    <m:r>
                      <a:rPr lang="en-US" sz="2000" b="0" i="1" smtClean="0">
                        <a:latin typeface="Cambria Math" panose="02040503050406030204" pitchFamily="18" charset="0"/>
                        <a:ea typeface="Cambria Math" panose="02040503050406030204" pitchFamily="18" charset="0"/>
                      </a:rPr>
                      <m:t>−1≈</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12</m:t>
                        </m:r>
                      </m:sup>
                    </m:sSup>
                  </m:oMath>
                </a14:m>
                <a:endParaRPr lang="en-US" sz="2000" dirty="0"/>
              </a:p>
              <a:p>
                <a:pPr marL="285750" indent="-285750">
                  <a:buFont typeface="Arial" panose="020B0604020202020204" pitchFamily="34" charset="0"/>
                  <a:buChar char="•"/>
                </a:pPr>
                <a:endParaRPr lang="en-US"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77480" y="1584606"/>
                <a:ext cx="7619491" cy="3493053"/>
              </a:xfrm>
              <a:prstGeom prst="rect">
                <a:avLst/>
              </a:prstGeom>
              <a:blipFill>
                <a:blip r:embed="rId3"/>
                <a:stretch>
                  <a:fillRect l="-666" t="-108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A278809A-9F03-0AFB-BA93-B33CBCDCE52E}"/>
              </a:ext>
            </a:extLst>
          </p:cNvPr>
          <p:cNvGrpSpPr/>
          <p:nvPr/>
        </p:nvGrpSpPr>
        <p:grpSpPr>
          <a:xfrm>
            <a:off x="1443200" y="5211091"/>
            <a:ext cx="2085397" cy="698313"/>
            <a:chOff x="9122978" y="2330579"/>
            <a:chExt cx="2085397" cy="698313"/>
          </a:xfrm>
        </p:grpSpPr>
        <p:grpSp>
          <p:nvGrpSpPr>
            <p:cNvPr id="111" name="Group 218">
              <a:extLst>
                <a:ext uri="{FF2B5EF4-FFF2-40B4-BE49-F238E27FC236}">
                  <a16:creationId xmlns:a16="http://schemas.microsoft.com/office/drawing/2014/main" id="{759AE4C4-9951-9841-987C-49DFC60D0493}"/>
                </a:ext>
              </a:extLst>
            </p:cNvPr>
            <p:cNvGrpSpPr>
              <a:grpSpLocks/>
            </p:cNvGrpSpPr>
            <p:nvPr/>
          </p:nvGrpSpPr>
          <p:grpSpPr bwMode="auto">
            <a:xfrm rot="5400000">
              <a:off x="9981011" y="1801527"/>
              <a:ext cx="369332" cy="2085397"/>
              <a:chOff x="5280" y="1200"/>
              <a:chExt cx="96" cy="480"/>
            </a:xfrm>
          </p:grpSpPr>
          <p:sp>
            <p:nvSpPr>
              <p:cNvPr id="117" name="Line 106">
                <a:extLst>
                  <a:ext uri="{FF2B5EF4-FFF2-40B4-BE49-F238E27FC236}">
                    <a16:creationId xmlns:a16="http://schemas.microsoft.com/office/drawing/2014/main" id="{C2BFB386-46D5-4847-AE1E-50159ED8514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7">
                <a:extLst>
                  <a:ext uri="{FF2B5EF4-FFF2-40B4-BE49-F238E27FC236}">
                    <a16:creationId xmlns:a16="http://schemas.microsoft.com/office/drawing/2014/main" id="{6EA7D797-DCED-AB42-A3AE-42B9A80EE30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108">
                <a:extLst>
                  <a:ext uri="{FF2B5EF4-FFF2-40B4-BE49-F238E27FC236}">
                    <a16:creationId xmlns:a16="http://schemas.microsoft.com/office/drawing/2014/main" id="{E488B065-D912-1843-9A09-88DC2A9C817E}"/>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47D48E6A-FF3C-D84C-9D92-44234983F40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 name="TextBox 4">
              <a:extLst>
                <a:ext uri="{FF2B5EF4-FFF2-40B4-BE49-F238E27FC236}">
                  <a16:creationId xmlns:a16="http://schemas.microsoft.com/office/drawing/2014/main" id="{785F9E55-B200-834B-A7FE-E88091D04586}"/>
                </a:ext>
              </a:extLst>
            </p:cNvPr>
            <p:cNvSpPr txBox="1"/>
            <p:nvPr/>
          </p:nvSpPr>
          <p:spPr>
            <a:xfrm>
              <a:off x="9346119" y="2330579"/>
              <a:ext cx="576943" cy="369332"/>
            </a:xfrm>
            <a:prstGeom prst="rect">
              <a:avLst/>
            </a:prstGeom>
            <a:noFill/>
          </p:spPr>
          <p:txBody>
            <a:bodyPr wrap="square" rtlCol="0">
              <a:spAutoFit/>
            </a:bodyPr>
            <a:lstStyle/>
            <a:p>
              <a:r>
                <a:rPr lang="en-US" dirty="0"/>
                <a:t>p</a:t>
              </a:r>
            </a:p>
          </p:txBody>
        </p:sp>
        <p:sp>
          <p:nvSpPr>
            <p:cNvPr id="137" name="TextBox 136">
              <a:extLst>
                <a:ext uri="{FF2B5EF4-FFF2-40B4-BE49-F238E27FC236}">
                  <a16:creationId xmlns:a16="http://schemas.microsoft.com/office/drawing/2014/main" id="{49A5BC35-8DFF-294F-996E-E997A449A497}"/>
                </a:ext>
              </a:extLst>
            </p:cNvPr>
            <p:cNvSpPr txBox="1"/>
            <p:nvPr/>
          </p:nvSpPr>
          <p:spPr>
            <a:xfrm>
              <a:off x="10543549" y="2341461"/>
              <a:ext cx="576943" cy="369332"/>
            </a:xfrm>
            <a:prstGeom prst="rect">
              <a:avLst/>
            </a:prstGeom>
            <a:noFill/>
          </p:spPr>
          <p:txBody>
            <a:bodyPr wrap="square" rtlCol="0">
              <a:spAutoFit/>
            </a:bodyPr>
            <a:lstStyle/>
            <a:p>
              <a:r>
                <a:rPr lang="en-US" dirty="0"/>
                <a:t>n</a:t>
              </a:r>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3505496-FE8A-0143-AE1D-C19F8B6B9F40}"/>
                  </a:ext>
                </a:extLst>
              </p:cNvPr>
              <p:cNvSpPr txBox="1"/>
              <p:nvPr/>
            </p:nvSpPr>
            <p:spPr>
              <a:xfrm>
                <a:off x="7904775" y="1602038"/>
                <a:ext cx="4223637"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Transition from p to n in </a:t>
                </a: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𝑚</m:t>
                    </m:r>
                  </m:oMath>
                </a14:m>
                <a:endParaRPr lang="en-US" dirty="0"/>
              </a:p>
              <a:p>
                <a:pPr marL="285750" indent="-285750">
                  <a:buFont typeface="Arial" panose="020B0604020202020204" pitchFamily="34" charset="0"/>
                  <a:buChar char="•"/>
                </a:pPr>
                <a:r>
                  <a:rPr lang="en-US" dirty="0"/>
                  <a:t>Doping provides </a:t>
                </a:r>
              </a:p>
              <a:p>
                <a:pPr marL="742950" lvl="1" indent="-285750">
                  <a:buFont typeface="Arial" panose="020B0604020202020204" pitchFamily="34" charset="0"/>
                  <a:buChar char="•"/>
                </a:pPr>
                <a:r>
                  <a:rPr lang="en-US" dirty="0"/>
                  <a:t>n side has excess free electrons</a:t>
                </a:r>
              </a:p>
              <a:p>
                <a:pPr marL="742950" lvl="1" indent="-285750">
                  <a:buFont typeface="Arial" panose="020B0604020202020204" pitchFamily="34" charset="0"/>
                  <a:buChar char="•"/>
                </a:pPr>
                <a:r>
                  <a:rPr lang="en-US" dirty="0"/>
                  <a:t>p side has excess holes</a:t>
                </a:r>
              </a:p>
            </p:txBody>
          </p:sp>
        </mc:Choice>
        <mc:Fallback xmlns="">
          <p:sp>
            <p:nvSpPr>
              <p:cNvPr id="6" name="TextBox 5">
                <a:extLst>
                  <a:ext uri="{FF2B5EF4-FFF2-40B4-BE49-F238E27FC236}">
                    <a16:creationId xmlns:a16="http://schemas.microsoft.com/office/drawing/2014/main" id="{E3505496-FE8A-0143-AE1D-C19F8B6B9F40}"/>
                  </a:ext>
                </a:extLst>
              </p:cNvPr>
              <p:cNvSpPr txBox="1">
                <a:spLocks noRot="1" noChangeAspect="1" noMove="1" noResize="1" noEditPoints="1" noAdjustHandles="1" noChangeArrowheads="1" noChangeShapeType="1" noTextEdit="1"/>
              </p:cNvSpPr>
              <p:nvPr/>
            </p:nvSpPr>
            <p:spPr>
              <a:xfrm>
                <a:off x="7904775" y="1602038"/>
                <a:ext cx="4223637" cy="1200329"/>
              </a:xfrm>
              <a:prstGeom prst="rect">
                <a:avLst/>
              </a:prstGeom>
              <a:blipFill>
                <a:blip r:embed="rId4"/>
                <a:stretch>
                  <a:fillRect l="-898" t="-3158" b="-8421"/>
                </a:stretch>
              </a:blipFill>
            </p:spPr>
            <p:txBody>
              <a:bodyPr/>
              <a:lstStyle/>
              <a:p>
                <a:r>
                  <a:rPr lang="en-US">
                    <a:noFill/>
                  </a:rPr>
                  <a:t> </a:t>
                </a:r>
              </a:p>
            </p:txBody>
          </p:sp>
        </mc:Fallback>
      </mc:AlternateContent>
      <p:pic>
        <p:nvPicPr>
          <p:cNvPr id="1026" name="Picture 2" descr="Exponential I-V curve of a forward-biased PN junction diode">
            <a:extLst>
              <a:ext uri="{FF2B5EF4-FFF2-40B4-BE49-F238E27FC236}">
                <a16:creationId xmlns:a16="http://schemas.microsoft.com/office/drawing/2014/main" id="{49C9DD30-71EB-8CBD-7205-F074E2DBFD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0986" y="4055634"/>
            <a:ext cx="3483026" cy="1957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225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29747" y="2435447"/>
                <a:ext cx="8876694" cy="3677756"/>
              </a:xfrm>
            </p:spPr>
            <p:txBody>
              <a:bodyPr/>
              <a:lstStyle/>
              <a:p>
                <a:r>
                  <a:rPr lang="en-US" sz="2000" dirty="0"/>
                  <a:t>Add indicated snubber diode with </a:t>
                </a:r>
                <a14:m>
                  <m:oMath xmlns:m="http://schemas.openxmlformats.org/officeDocument/2006/math">
                    <m:r>
                      <a:rPr lang="en-US" sz="2000" b="0" i="1" smtClean="0">
                        <a:latin typeface="Cambria Math" panose="02040503050406030204" pitchFamily="18" charset="0"/>
                      </a:rPr>
                      <m:t>𝐿</m:t>
                    </m:r>
                    <m:r>
                      <a:rPr lang="en-US" sz="2000" b="0" i="1" smtClean="0">
                        <a:latin typeface="Cambria Math" panose="02040503050406030204" pitchFamily="18" charset="0"/>
                      </a:rPr>
                      <m:t>=1 </m:t>
                    </m:r>
                    <m:r>
                      <a:rPr lang="en-US" sz="2000" b="0" i="1" smtClean="0">
                        <a:latin typeface="Cambria Math" panose="02040503050406030204" pitchFamily="18" charset="0"/>
                      </a:rPr>
                      <m:t>𝑚𝐻</m:t>
                    </m:r>
                  </m:oMath>
                </a14:m>
                <a:endParaRPr lang="en-US" sz="2000" dirty="0"/>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20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29747" y="2435447"/>
                <a:ext cx="8876694" cy="3677756"/>
              </a:xfrm>
              <a:blipFill>
                <a:blip r:embed="rId2"/>
                <a:stretch>
                  <a:fillRect l="-714" t="-206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dirty="0"/>
          </a:p>
        </p:txBody>
      </p:sp>
      <p:grpSp>
        <p:nvGrpSpPr>
          <p:cNvPr id="54" name="Group 53">
            <a:extLst>
              <a:ext uri="{FF2B5EF4-FFF2-40B4-BE49-F238E27FC236}">
                <a16:creationId xmlns:a16="http://schemas.microsoft.com/office/drawing/2014/main" id="{2310D59E-B7C6-2851-9671-DF7F1BEC75D1}"/>
              </a:ext>
            </a:extLst>
          </p:cNvPr>
          <p:cNvGrpSpPr/>
          <p:nvPr/>
        </p:nvGrpSpPr>
        <p:grpSpPr>
          <a:xfrm>
            <a:off x="9173277" y="2976722"/>
            <a:ext cx="2091611" cy="2732709"/>
            <a:chOff x="9173277" y="2976722"/>
            <a:chExt cx="2091611"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349869" y="457633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0934750" y="48417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235022" y="4884112"/>
              <a:ext cx="69754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497650" y="46691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072887" y="297672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 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0760442" y="4975924"/>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338470" y="512230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338470" y="5122304"/>
                  <a:ext cx="525365" cy="307775"/>
                </a:xfrm>
                <a:prstGeom prst="rect">
                  <a:avLst/>
                </a:prstGeom>
                <a:blipFill>
                  <a:blip r:embed="rId3"/>
                  <a:stretch>
                    <a:fillRect l="-11905"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9824705" y="4749555"/>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073130" y="5328431"/>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173277" y="50024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140101" y="415385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0688247" y="3516586"/>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233829" y="3378848"/>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189819" y="33074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367599" y="434511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367599" y="4345113"/>
                  <a:ext cx="525365" cy="307775"/>
                </a:xfrm>
                <a:prstGeom prst="rect">
                  <a:avLst/>
                </a:prstGeom>
                <a:blipFill>
                  <a:blip r:embed="rId3"/>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172719" y="3619633"/>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228706" y="4274325"/>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230382" y="3522378"/>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9811079" y="3804641"/>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sp>
          <p:nvSpPr>
            <p:cNvPr id="4" name="Oval 3">
              <a:extLst>
                <a:ext uri="{FF2B5EF4-FFF2-40B4-BE49-F238E27FC236}">
                  <a16:creationId xmlns:a16="http://schemas.microsoft.com/office/drawing/2014/main" id="{4984B2BD-2106-4069-5357-06FBA054F718}"/>
                </a:ext>
              </a:extLst>
            </p:cNvPr>
            <p:cNvSpPr/>
            <p:nvPr/>
          </p:nvSpPr>
          <p:spPr>
            <a:xfrm>
              <a:off x="10191611" y="42343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703345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206" y="1132679"/>
                <a:ext cx="9497458"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206" y="1132679"/>
                <a:ext cx="9497458" cy="5629462"/>
              </a:xfrm>
              <a:prstGeom prst="rect">
                <a:avLst/>
              </a:prstGeom>
              <a:blipFill>
                <a:blip r:embed="rId3"/>
                <a:stretch>
                  <a:fillRect l="-1068" r="-53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25</a:t>
            </a:fld>
            <a:endParaRPr lang="en-US" dirty="0">
              <a:solidFill>
                <a:schemeClr val="tx1"/>
              </a:solidFill>
            </a:endParaRPr>
          </a:p>
        </p:txBody>
      </p:sp>
      <p:grpSp>
        <p:nvGrpSpPr>
          <p:cNvPr id="5" name="Group 4">
            <a:extLst>
              <a:ext uri="{FF2B5EF4-FFF2-40B4-BE49-F238E27FC236}">
                <a16:creationId xmlns:a16="http://schemas.microsoft.com/office/drawing/2014/main" id="{968C5A28-4AF7-8F44-87A9-0F83A454942C}"/>
              </a:ext>
            </a:extLst>
          </p:cNvPr>
          <p:cNvGrpSpPr/>
          <p:nvPr/>
        </p:nvGrpSpPr>
        <p:grpSpPr>
          <a:xfrm>
            <a:off x="10351848"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060411"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0924673"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0910817"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3090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26</a:t>
            </a:fld>
            <a:endParaRPr lang="en-US" dirty="0">
              <a:solidFill>
                <a:schemeClr val="tx1"/>
              </a:solidFill>
            </a:endParaRPr>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8518635" y="2358403"/>
            <a:ext cx="2539340"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52417" y="1821805"/>
                <a:ext cx="8056511" cy="41251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 </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𝑁</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=4</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𝑡𝑢𝑟𝑛</m:t>
                            </m:r>
                          </m:e>
                          <m:sup>
                            <m:r>
                              <a:rPr lang="en-US" b="0" i="1" smtClean="0">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for T37-2 core so for 28 turns, </a:t>
                </a:r>
                <a14:m>
                  <m:oMath xmlns:m="http://schemas.openxmlformats.org/officeDocument/2006/math">
                    <m:r>
                      <a:rPr lang="en-US"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=3.1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b="0" dirty="0">
                  <a:solidFill>
                    <a:srgbClr val="000000"/>
                  </a:solidFill>
                  <a:latin typeface="Calibri"/>
                  <a:ea typeface="Cambria Math" panose="02040503050406030204" pitchFamily="18" charset="0"/>
                  <a:cs typeface="Calibri"/>
                  <a:sym typeface="Calibri"/>
                </a:endParaRPr>
              </a:p>
              <a:p>
                <a:pPr defTabSz="457200" latinLnBrk="1" hangingPunct="0"/>
                <a:endParaRPr lang="en-US"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a:solidFill>
                      <a:srgbClr val="000000"/>
                    </a:solidFill>
                    <a:latin typeface="Calibri"/>
                    <a:ea typeface="Calibri"/>
                    <a:cs typeface="Calibri"/>
                    <a:sym typeface="Calibri"/>
                  </a:rPr>
                  <a:t>Find </a:t>
                </a:r>
                <a:r>
                  <a:rPr lang="en-US" dirty="0">
                    <a:solidFill>
                      <a:srgbClr val="000000"/>
                    </a:solidFill>
                    <a:latin typeface="Calibri"/>
                    <a:ea typeface="Calibri"/>
                    <a:cs typeface="Calibri"/>
                    <a:sym typeface="Calibri"/>
                  </a:rPr>
                  <a:t>the resonant frequency, the frequencies corresponding to a 3db falloff, the bandwidth and the Q of this circuit.  This circuit is in the transmit oscillator.</a:t>
                </a:r>
              </a:p>
              <a:p>
                <a:pPr marL="742950" lvl="1" indent="-285750" defTabSz="457200"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sym typeface="Calibri"/>
                  </a:rPr>
                  <a:t>At tuned resonance (7MHz), effective capacitance is about 167 pF</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𝑄</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𝑅𝐶</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=1500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network: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=1500×44×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×1.67×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=11</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𝐵𝑊</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cs typeface="Calibri"/>
                            <a:sym typeface="Calibri"/>
                          </a:rPr>
                          <m:t>𝑄</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r>
                          <a:rPr lang="en-US" b="0" i="1" smtClean="0">
                            <a:solidFill>
                              <a:srgbClr val="000000"/>
                            </a:solidFill>
                            <a:latin typeface="Cambria Math" panose="02040503050406030204" pitchFamily="18" charset="0"/>
                            <a:cs typeface="Calibri"/>
                            <a:sym typeface="Calibri"/>
                          </a:rPr>
                          <m:t>𝑀𝐻𝑍</m:t>
                        </m:r>
                      </m:num>
                      <m:den>
                        <m:r>
                          <a:rPr lang="en-US" b="0" i="1" smtClean="0">
                            <a:solidFill>
                              <a:srgbClr val="000000"/>
                            </a:solidFill>
                            <a:latin typeface="Cambria Math" panose="02040503050406030204" pitchFamily="18" charset="0"/>
                            <a:cs typeface="Calibri"/>
                            <a:sym typeface="Calibri"/>
                          </a:rPr>
                          <m:t>11</m:t>
                        </m:r>
                      </m:den>
                    </m:f>
                    <m:r>
                      <a:rPr lang="en-US" b="0" i="1" smtClean="0">
                        <a:solidFill>
                          <a:srgbClr val="000000"/>
                        </a:solidFill>
                        <a:latin typeface="Cambria Math" panose="02040503050406030204" pitchFamily="18" charset="0"/>
                        <a:cs typeface="Calibri"/>
                        <a:sym typeface="Calibri"/>
                      </a:rPr>
                      <m:t>=.636</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𝐵𝑊</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=7.318</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6.682</m:t>
                    </m:r>
                    <m:r>
                      <a:rPr lang="en-US" i="1">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This is 3dB cutoff.</a:t>
                </a:r>
              </a:p>
              <a:p>
                <a:pPr marL="342900"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𝐵𝑊</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cs typeface="Calibri"/>
                            <a:sym typeface="Calibri"/>
                          </a:rPr>
                          <m:t>𝑄</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𝑢</m:t>
                        </m:r>
                      </m:sub>
                    </m:sSub>
                    <m:r>
                      <a:rPr lang="en-US" b="0" i="1" dirty="0" smtClean="0">
                        <a:solidFill>
                          <a:srgbClr val="000000"/>
                        </a:solidFill>
                        <a:latin typeface="Cambria Math" panose="02040503050406030204" pitchFamily="18" charset="0"/>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𝑟</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𝐵𝑊</m:t>
                        </m:r>
                      </m:num>
                      <m:den>
                        <m:r>
                          <a:rPr lang="en-US" b="0" i="1" dirty="0"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𝑙</m:t>
                        </m:r>
                      </m:sub>
                    </m:sSub>
                    <m:r>
                      <a:rPr lang="en-US" i="1" dirty="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𝑓</m:t>
                        </m:r>
                      </m:e>
                      <m:sub>
                        <m:r>
                          <a:rPr lang="en-US" i="1" dirty="0">
                            <a:solidFill>
                              <a:srgbClr val="000000"/>
                            </a:solidFill>
                            <a:latin typeface="Cambria Math" panose="02040503050406030204" pitchFamily="18" charset="0"/>
                            <a:cs typeface="Calibri"/>
                            <a:sym typeface="Calibri"/>
                          </a:rPr>
                          <m:t>𝑟</m:t>
                        </m:r>
                      </m:sub>
                    </m:sSub>
                    <m:r>
                      <a:rPr lang="en-US" b="0" i="1" dirty="0" smtClean="0">
                        <a:solidFill>
                          <a:srgbClr val="000000"/>
                        </a:solidFill>
                        <a:latin typeface="Cambria Math" panose="02040503050406030204" pitchFamily="18" charset="0"/>
                        <a:cs typeface="Calibri"/>
                        <a:sym typeface="Calibri"/>
                      </a:rPr>
                      <m:t>−</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cs typeface="Calibri"/>
                            <a:sym typeface="Calibri"/>
                          </a:rPr>
                          <m:t>𝐵𝑊</m:t>
                        </m:r>
                      </m:num>
                      <m:den>
                        <m:r>
                          <a:rPr lang="en-US" i="1" dirty="0">
                            <a:solidFill>
                              <a:srgbClr val="000000"/>
                            </a:solidFill>
                            <a:latin typeface="Cambria Math" panose="02040503050406030204" pitchFamily="18" charset="0"/>
                            <a:cs typeface="Calibri"/>
                            <a:sym typeface="Calibri"/>
                          </a:rPr>
                          <m:t>2</m:t>
                        </m:r>
                      </m:den>
                    </m:f>
                  </m:oMath>
                </a14:m>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2417" y="1821805"/>
                <a:ext cx="8056511" cy="4125101"/>
              </a:xfrm>
              <a:prstGeom prst="rect">
                <a:avLst/>
              </a:prstGeom>
              <a:blipFill>
                <a:blip r:embed="rId3"/>
                <a:stretch>
                  <a:fillRect l="-110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27</a:t>
            </a:fld>
            <a:endParaRPr lang="en-US" dirty="0">
              <a:solidFill>
                <a:schemeClr val="tx1"/>
              </a:solidFill>
            </a:endParaRPr>
          </a:p>
        </p:txBody>
      </p:sp>
      <p:grpSp>
        <p:nvGrpSpPr>
          <p:cNvPr id="6" name="Group 5">
            <a:extLst>
              <a:ext uri="{FF2B5EF4-FFF2-40B4-BE49-F238E27FC236}">
                <a16:creationId xmlns:a16="http://schemas.microsoft.com/office/drawing/2014/main" id="{34DA991E-1E4B-E74A-98F8-7B00E8219D2A}"/>
              </a:ext>
            </a:extLst>
          </p:cNvPr>
          <p:cNvGrpSpPr/>
          <p:nvPr/>
        </p:nvGrpSpPr>
        <p:grpSpPr>
          <a:xfrm>
            <a:off x="8454529" y="2143983"/>
            <a:ext cx="3427755" cy="1629625"/>
            <a:chOff x="8454529" y="2143983"/>
            <a:chExt cx="3427755" cy="1629625"/>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056937" y="2703581"/>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475618" y="2704374"/>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361318" y="2696332"/>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361318" y="3380061"/>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9988898" y="3346538"/>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799137" y="3232594"/>
              <a:ext cx="66739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703997" y="2656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863403" y="2143983"/>
              <a:ext cx="5253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8936328" y="2327990"/>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468934" y="26595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281582" y="266311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088467" y="266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566531" y="3253376"/>
              <a:ext cx="66307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3.1uH</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1043183" y="2706693"/>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1048578" y="26709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944033" y="3220739"/>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1185659" y="2886042"/>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421856" y="2654800"/>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454529" y="2635123"/>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nvGrpSpPr>
            <p:cNvPr id="84" name="Group 210">
              <a:extLst>
                <a:ext uri="{FF2B5EF4-FFF2-40B4-BE49-F238E27FC236}">
                  <a16:creationId xmlns:a16="http://schemas.microsoft.com/office/drawing/2014/main" id="{11A1C337-6DF9-0D49-8EFE-57064DA1667C}"/>
                </a:ext>
              </a:extLst>
            </p:cNvPr>
            <p:cNvGrpSpPr>
              <a:grpSpLocks/>
            </p:cNvGrpSpPr>
            <p:nvPr/>
          </p:nvGrpSpPr>
          <p:grpSpPr bwMode="auto">
            <a:xfrm>
              <a:off x="10621763" y="2708879"/>
              <a:ext cx="304800" cy="762000"/>
              <a:chOff x="3216" y="1728"/>
              <a:chExt cx="192" cy="480"/>
            </a:xfrm>
          </p:grpSpPr>
          <p:sp>
            <p:nvSpPr>
              <p:cNvPr id="85" name="Line 8">
                <a:extLst>
                  <a:ext uri="{FF2B5EF4-FFF2-40B4-BE49-F238E27FC236}">
                    <a16:creationId xmlns:a16="http://schemas.microsoft.com/office/drawing/2014/main" id="{255187FD-CD27-CC4A-96F2-2C99F01510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9">
                <a:extLst>
                  <a:ext uri="{FF2B5EF4-FFF2-40B4-BE49-F238E27FC236}">
                    <a16:creationId xmlns:a16="http://schemas.microsoft.com/office/drawing/2014/main" id="{482FF8C3-46C0-A74F-9F26-CEAACE1A099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0">
                <a:extLst>
                  <a:ext uri="{FF2B5EF4-FFF2-40B4-BE49-F238E27FC236}">
                    <a16:creationId xmlns:a16="http://schemas.microsoft.com/office/drawing/2014/main" id="{742DA620-BFA3-E241-8D19-D84C163EEE3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1">
                <a:extLst>
                  <a:ext uri="{FF2B5EF4-FFF2-40B4-BE49-F238E27FC236}">
                    <a16:creationId xmlns:a16="http://schemas.microsoft.com/office/drawing/2014/main" id="{5F6A6C0B-3F2E-364A-8BA9-8654849CFE1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22">
              <a:extLst>
                <a:ext uri="{FF2B5EF4-FFF2-40B4-BE49-F238E27FC236}">
                  <a16:creationId xmlns:a16="http://schemas.microsoft.com/office/drawing/2014/main" id="{0C4B52AF-F639-2443-B8ED-E58B792EA350}"/>
                </a:ext>
              </a:extLst>
            </p:cNvPr>
            <p:cNvGrpSpPr>
              <a:grpSpLocks/>
            </p:cNvGrpSpPr>
            <p:nvPr/>
          </p:nvGrpSpPr>
          <p:grpSpPr bwMode="auto">
            <a:xfrm>
              <a:off x="10621763" y="3392608"/>
              <a:ext cx="304800" cy="381000"/>
              <a:chOff x="4272" y="3072"/>
              <a:chExt cx="192" cy="240"/>
            </a:xfrm>
          </p:grpSpPr>
          <p:sp>
            <p:nvSpPr>
              <p:cNvPr id="90" name="Line 99">
                <a:extLst>
                  <a:ext uri="{FF2B5EF4-FFF2-40B4-BE49-F238E27FC236}">
                    <a16:creationId xmlns:a16="http://schemas.microsoft.com/office/drawing/2014/main" id="{D3616FBC-3C75-9840-B926-C81FBA7519E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0">
                <a:extLst>
                  <a:ext uri="{FF2B5EF4-FFF2-40B4-BE49-F238E27FC236}">
                    <a16:creationId xmlns:a16="http://schemas.microsoft.com/office/drawing/2014/main" id="{7DED538F-922B-2B41-9904-D6FF4124F55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1">
                <a:extLst>
                  <a:ext uri="{FF2B5EF4-FFF2-40B4-BE49-F238E27FC236}">
                    <a16:creationId xmlns:a16="http://schemas.microsoft.com/office/drawing/2014/main" id="{56BD5943-CAA5-BE4E-848F-88D9B7B3C4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2">
                <a:extLst>
                  <a:ext uri="{FF2B5EF4-FFF2-40B4-BE49-F238E27FC236}">
                    <a16:creationId xmlns:a16="http://schemas.microsoft.com/office/drawing/2014/main" id="{BA855817-E3E1-6447-A867-F25DD5464D0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3">
                <a:extLst>
                  <a:ext uri="{FF2B5EF4-FFF2-40B4-BE49-F238E27FC236}">
                    <a16:creationId xmlns:a16="http://schemas.microsoft.com/office/drawing/2014/main" id="{5BDEF117-8EF5-0044-AAC4-D93BECCB934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4">
                <a:extLst>
                  <a:ext uri="{FF2B5EF4-FFF2-40B4-BE49-F238E27FC236}">
                    <a16:creationId xmlns:a16="http://schemas.microsoft.com/office/drawing/2014/main" id="{517990AE-8543-C641-A97A-C6CB178FE57D}"/>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6" name="Oval 95">
              <a:extLst>
                <a:ext uri="{FF2B5EF4-FFF2-40B4-BE49-F238E27FC236}">
                  <a16:creationId xmlns:a16="http://schemas.microsoft.com/office/drawing/2014/main" id="{4CCF91D5-3ACE-9B47-8FAF-84DB76AF4C34}"/>
                </a:ext>
              </a:extLst>
            </p:cNvPr>
            <p:cNvSpPr/>
            <p:nvPr/>
          </p:nvSpPr>
          <p:spPr>
            <a:xfrm>
              <a:off x="10729379" y="2672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06374B8C-194F-7147-8290-358CAF89859D}"/>
                </a:ext>
              </a:extLst>
            </p:cNvPr>
            <p:cNvSpPr txBox="1"/>
            <p:nvPr/>
          </p:nvSpPr>
          <p:spPr>
            <a:xfrm flipH="1">
              <a:off x="10274732" y="3212871"/>
              <a:ext cx="66739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50pF</a:t>
              </a:r>
              <a:endParaRPr lang="en-US" sz="1600" dirty="0">
                <a:solidFill>
                  <a:srgbClr val="000000"/>
                </a:solidFill>
                <a:latin typeface="Calibri"/>
                <a:ea typeface="Calibri"/>
                <a:cs typeface="Calibri"/>
                <a:sym typeface="Calibri"/>
              </a:endParaRPr>
            </a:p>
          </p:txBody>
        </p:sp>
        <p:cxnSp>
          <p:nvCxnSpPr>
            <p:cNvPr id="5" name="Straight Arrow Connector 4">
              <a:extLst>
                <a:ext uri="{FF2B5EF4-FFF2-40B4-BE49-F238E27FC236}">
                  <a16:creationId xmlns:a16="http://schemas.microsoft.com/office/drawing/2014/main" id="{4E6C1722-76E2-A348-8EE9-0535205D2CBC}"/>
                </a:ext>
              </a:extLst>
            </p:cNvPr>
            <p:cNvCxnSpPr/>
            <p:nvPr/>
          </p:nvCxnSpPr>
          <p:spPr>
            <a:xfrm flipV="1">
              <a:off x="10649822" y="2940679"/>
              <a:ext cx="266700" cy="3227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49508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7" y="38983"/>
            <a:ext cx="995010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9571459" y="642625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28</a:t>
            </a:fld>
            <a:endParaRPr lang="en-US" dirty="0">
              <a:solidFill>
                <a:schemeClr val="tx1"/>
              </a:solidFill>
            </a:endParaRPr>
          </a:p>
        </p:txBody>
      </p:sp>
      <p:grpSp>
        <p:nvGrpSpPr>
          <p:cNvPr id="3" name="Group 2">
            <a:extLst>
              <a:ext uri="{FF2B5EF4-FFF2-40B4-BE49-F238E27FC236}">
                <a16:creationId xmlns:a16="http://schemas.microsoft.com/office/drawing/2014/main" id="{C80053C3-4974-A94B-BA72-F2AB531BFE88}"/>
              </a:ext>
            </a:extLst>
          </p:cNvPr>
          <p:cNvGrpSpPr/>
          <p:nvPr/>
        </p:nvGrpSpPr>
        <p:grpSpPr>
          <a:xfrm>
            <a:off x="1823915" y="897296"/>
            <a:ext cx="7243872" cy="5807921"/>
            <a:chOff x="4697742" y="525039"/>
            <a:chExt cx="724387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5"/>
                  <a:stretch>
                    <a:fillRect b="-22581"/>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9675894" y="3050236"/>
              <a:ext cx="8071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p:txBody>
        </p:sp>
        <p:sp>
          <p:nvSpPr>
            <p:cNvPr id="254" name="TextBox 253">
              <a:extLst>
                <a:ext uri="{FF2B5EF4-FFF2-40B4-BE49-F238E27FC236}">
                  <a16:creationId xmlns:a16="http://schemas.microsoft.com/office/drawing/2014/main" id="{C49C929D-06C2-A742-B985-0442D1E9CD7D}"/>
                </a:ext>
              </a:extLst>
            </p:cNvPr>
            <p:cNvSpPr txBox="1"/>
            <p:nvPr/>
          </p:nvSpPr>
          <p:spPr>
            <a:xfrm>
              <a:off x="8324207" y="3929124"/>
              <a:ext cx="138549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 </a:t>
              </a:r>
              <a:r>
                <a:rPr lang="en-US" sz="1400" dirty="0">
                  <a:solidFill>
                    <a:srgbClr val="000000"/>
                  </a:solidFill>
                </a:rPr>
                <a:t>Audio</a:t>
              </a:r>
              <a:endParaRPr lang="en-US" sz="1400" dirty="0">
                <a:solidFill>
                  <a:srgbClr val="000000"/>
                </a:solidFill>
                <a:latin typeface="Calibri"/>
                <a:ea typeface="Calibri"/>
                <a:cs typeface="Calibri"/>
                <a:sym typeface="Calibri"/>
              </a:endParaRPr>
            </a:p>
          </p:txBody>
        </p:sp>
        <p:sp>
          <p:nvSpPr>
            <p:cNvPr id="109" name="TextBox 108">
              <a:extLst>
                <a:ext uri="{FF2B5EF4-FFF2-40B4-BE49-F238E27FC236}">
                  <a16:creationId xmlns:a16="http://schemas.microsoft.com/office/drawing/2014/main" id="{3FFF0F4B-4038-E248-A8F7-D4D9D3FC9547}"/>
                </a:ext>
              </a:extLst>
            </p:cNvPr>
            <p:cNvSpPr txBox="1"/>
            <p:nvPr/>
          </p:nvSpPr>
          <p:spPr>
            <a:xfrm>
              <a:off x="9781761" y="2311524"/>
              <a:ext cx="21598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 </a:t>
              </a:r>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110" name="TextBox 109">
              <a:extLst>
                <a:ext uri="{FF2B5EF4-FFF2-40B4-BE49-F238E27FC236}">
                  <a16:creationId xmlns:a16="http://schemas.microsoft.com/office/drawing/2014/main" id="{ED69021C-AF64-7740-B607-B5D8B4D57DDB}"/>
                </a:ext>
              </a:extLst>
            </p:cNvPr>
            <p:cNvSpPr txBox="1"/>
            <p:nvPr/>
          </p:nvSpPr>
          <p:spPr>
            <a:xfrm>
              <a:off x="9675895" y="1559311"/>
              <a:ext cx="89117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 </a:t>
              </a:r>
              <a:r>
                <a:rPr lang="en-US" sz="1400" dirty="0">
                  <a:solidFill>
                    <a:srgbClr val="000000"/>
                  </a:solidFill>
                  <a:latin typeface="Calibri"/>
                  <a:ea typeface="Calibri"/>
                  <a:cs typeface="Calibri"/>
                  <a:sym typeface="Calibri"/>
                </a:rPr>
                <a:t>MHz</a:t>
              </a:r>
            </a:p>
          </p:txBody>
        </p:sp>
      </p:grpSp>
    </p:spTree>
    <p:extLst>
      <p:ext uri="{BB962C8B-B14F-4D97-AF65-F5344CB8AC3E}">
        <p14:creationId xmlns:p14="http://schemas.microsoft.com/office/powerpoint/2010/main" val="281677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29</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37329"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endCxn id="22" idx="5"/>
            </p:cNvCxnSpPr>
            <p:nvPr/>
          </p:nvCxnSpPr>
          <p:spPr>
            <a:xfrm flipH="1" flipV="1">
              <a:off x="3962693" y="1376119"/>
              <a:ext cx="1168959" cy="37940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p:cNvCxnSpPr>
            <p:nvPr/>
          </p:nvCxnSpPr>
          <p:spPr>
            <a:xfrm flipV="1">
              <a:off x="5927681" y="4350967"/>
              <a:ext cx="617798"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stCxn id="43" idx="7"/>
            </p:cNvCxnSpPr>
            <p:nvPr/>
          </p:nvCxnSpPr>
          <p:spPr>
            <a:xfrm flipV="1">
              <a:off x="7643685" y="3733428"/>
              <a:ext cx="519141" cy="131664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p:cNvCxnSpPr>
            <p:nvPr/>
          </p:nvCxnSpPr>
          <p:spPr>
            <a:xfrm>
              <a:off x="5212484" y="5283641"/>
              <a:ext cx="624844" cy="3252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6" y="1525964"/>
                <a:ext cx="8562252" cy="4704423"/>
              </a:xfrm>
            </p:spPr>
            <p:txBody>
              <a:bodyPr/>
              <a:lstStyle/>
              <a:p>
                <a:pPr>
                  <a:spcBef>
                    <a:spcPts val="200"/>
                  </a:spcBef>
                </a:pPr>
                <a:r>
                  <a:rPr lang="en-US" sz="2000" b="0" dirty="0"/>
                  <a:t>Resistors</a:t>
                </a:r>
              </a:p>
              <a:p>
                <a:pPr lvl="1">
                  <a:spcBef>
                    <a:spcPts val="2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2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200"/>
                  </a:spcBef>
                </a:pPr>
                <a:r>
                  <a:rPr lang="en-US" sz="2000" b="0" dirty="0"/>
                  <a:t>Capacitors</a:t>
                </a:r>
              </a:p>
              <a:p>
                <a:pPr lvl="1">
                  <a:spcBef>
                    <a:spcPts val="2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2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200"/>
                  </a:spcBef>
                </a:pPr>
                <a:r>
                  <a:rPr lang="en-US" sz="2000" b="0" dirty="0"/>
                  <a:t>Inductors</a:t>
                </a:r>
              </a:p>
              <a:p>
                <a:pPr lvl="1">
                  <a:spcBef>
                    <a:spcPts val="2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2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a:p>
                <a:pPr lvl="1">
                  <a:spcBef>
                    <a:spcPts val="200"/>
                  </a:spcBef>
                </a:pPr>
                <a:r>
                  <a:rPr lang="en-US" sz="2000" dirty="0"/>
                  <a:t>Open air:  </a:t>
                </a:r>
                <a14:m>
                  <m:oMath xmlns:m="http://schemas.openxmlformats.org/officeDocument/2006/math">
                    <m:r>
                      <a:rPr lang="en-US" sz="2000" b="0" i="1" smtClean="0">
                        <a:latin typeface="Cambria Math" panose="02040503050406030204" pitchFamily="18" charset="0"/>
                      </a:rPr>
                      <m:t>𝐿</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𝐻</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𝐾</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𝑙</m:t>
                        </m:r>
                      </m:den>
                    </m:f>
                  </m:oMath>
                </a14:m>
                <a:r>
                  <a:rPr lang="en-US" sz="2000" dirty="0"/>
                  <a:t>, distances in meters,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𝜇</m:t>
                        </m:r>
                      </m:e>
                      <m:sub>
                        <m:r>
                          <a:rPr lang="en-US" sz="2000" i="1">
                            <a:latin typeface="Cambria Math" panose="02040503050406030204" pitchFamily="18" charset="0"/>
                          </a:rPr>
                          <m:t>0</m:t>
                        </m:r>
                      </m:sub>
                    </m:sSub>
                    <m:r>
                      <a:rPr lang="en-US" sz="2000" b="0" i="1" smtClean="0">
                        <a:latin typeface="Cambria Math" panose="02040503050406030204" pitchFamily="18" charset="0"/>
                      </a:rPr>
                      <m:t>=4</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−7</m:t>
                        </m:r>
                      </m:sup>
                    </m:sSup>
                  </m:oMath>
                </a14:m>
                <a:r>
                  <a:rPr lang="en-US" sz="2000" dirty="0"/>
                  <a:t>, </a:t>
                </a: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=1</m:t>
                    </m:r>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6" y="1525964"/>
                <a:ext cx="8562252" cy="4704423"/>
              </a:xfrm>
              <a:blipFill>
                <a:blip r:embed="rId2"/>
                <a:stretch>
                  <a:fillRect l="-59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3703" y="19513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277418" y="1626845"/>
                <a:ext cx="8843874" cy="44832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𝐶</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a:t>
                </a:r>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cs typeface="Calibri"/>
                    <a:sym typeface="Calibri"/>
                  </a:rPr>
                  <a:t>Thus,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r>
                  <a:rPr lang="en-US" sz="2000" dirty="0">
                    <a:solidFill>
                      <a:srgbClr val="000000"/>
                    </a:solidFill>
                    <a:latin typeface="Calibri"/>
                  </a:rPr>
                  <a:t>, whose solution is </a:t>
                </a:r>
                <a:r>
                  <a:rPr lang="en-US" sz="2000" dirty="0">
                    <a:solidFill>
                      <a:srgbClr val="000000"/>
                    </a:solidFill>
                    <a:latin typeface="Calibri"/>
                    <a:ea typeface="Calibri"/>
                    <a:cs typeface="Calibri"/>
                    <a:sym typeface="Calibri"/>
                  </a:rPr>
                  <a:t>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oMath>
                </a14:m>
                <a:endParaRPr lang="en-US" sz="200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r>
                      <a:rPr lang="en-US" sz="2000" b="0" i="0" smtClean="0">
                        <a:solidFill>
                          <a:srgbClr val="000000"/>
                        </a:solidFill>
                        <a:latin typeface="Cambria Math" panose="02040503050406030204" pitchFamily="18" charset="0"/>
                        <a:cs typeface="Calibri"/>
                        <a:sym typeface="Calibri"/>
                      </a:rPr>
                      <m:t>  </m:t>
                    </m:r>
                  </m:oMath>
                </a14:m>
                <a:r>
                  <a:rPr lang="en-US" sz="2000" dirty="0">
                    <a:solidFill>
                      <a:srgbClr val="000000"/>
                    </a:solidFill>
                    <a:latin typeface="Calibri"/>
                    <a:ea typeface="Calibri"/>
                    <a:cs typeface="Calibri"/>
                    <a:sym typeface="Calibri"/>
                  </a:rPr>
                  <a:t>for the forward wave .</a:t>
                </a:r>
              </a:p>
              <a:p>
                <a:pPr marL="285750" indent="-28575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latin typeface="Calibri"/>
                    <a:ea typeface="Calibri"/>
                    <a:cs typeface="Calibri"/>
                    <a:sym typeface="Calibri"/>
                  </a:rPr>
                  <a:t> and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𝐶</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implies</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oMath>
                </a14:m>
                <a:r>
                  <a:rPr lang="en-US" sz="2000" i="1" dirty="0">
                    <a:solidFill>
                      <a:srgbClr val="000000"/>
                    </a:solidFill>
                    <a:latin typeface="Cambria Math" panose="02040503050406030204" pitchFamily="18" charset="0"/>
                    <a:ea typeface="Calibri"/>
                    <a:cs typeface="Calibri"/>
                    <a:sym typeface="Calibri"/>
                  </a:rPr>
                  <a:t> </a:t>
                </a:r>
                <a:r>
                  <a:rPr lang="en-US" sz="2000" dirty="0">
                    <a:solidFill>
                      <a:srgbClr val="000000"/>
                    </a:solidFill>
                    <a:latin typeface="Calibri" panose="020F0502020204030204" pitchFamily="34" charset="0"/>
                    <a:ea typeface="Calibri"/>
                    <a:cs typeface="Calibri" panose="020F0502020204030204" pitchFamily="34" charset="0"/>
                    <a:sym typeface="Calibri"/>
                  </a:rPr>
                  <a:t>and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so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impedance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r>
                  <a:rPr lang="en-US" sz="2000" dirty="0">
                    <a:solidFill>
                      <a:srgbClr val="000000"/>
                    </a:solidFill>
                  </a:rPr>
                  <a:t> (the negative sign implies energy flows to the left)</a:t>
                </a: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7418" y="1626845"/>
                <a:ext cx="8843874" cy="4483240"/>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30</a:t>
            </a:fld>
            <a:endParaRPr lang="en-US" dirty="0">
              <a:solidFill>
                <a:schemeClr val="tx1"/>
              </a:solidFill>
            </a:endParaRPr>
          </a:p>
        </p:txBody>
      </p:sp>
      <p:grpSp>
        <p:nvGrpSpPr>
          <p:cNvPr id="76" name="Group 75">
            <a:extLst>
              <a:ext uri="{FF2B5EF4-FFF2-40B4-BE49-F238E27FC236}">
                <a16:creationId xmlns:a16="http://schemas.microsoft.com/office/drawing/2014/main" id="{A3288EFA-E440-4746-A958-EAF08B165A84}"/>
              </a:ext>
            </a:extLst>
          </p:cNvPr>
          <p:cNvGrpSpPr/>
          <p:nvPr/>
        </p:nvGrpSpPr>
        <p:grpSpPr>
          <a:xfrm>
            <a:off x="9729206" y="1501268"/>
            <a:ext cx="2284559" cy="1393424"/>
            <a:chOff x="9349896" y="788752"/>
            <a:chExt cx="2284559" cy="139342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9756952" y="993988"/>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10038973" y="1340569"/>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10472880" y="986893"/>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10754901" y="1344107"/>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11185254" y="986897"/>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9618514" y="78875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a:cxnSpLocks/>
            </p:cNvCxnSpPr>
            <p:nvPr/>
          </p:nvCxnSpPr>
          <p:spPr>
            <a:xfrm>
              <a:off x="9605088" y="1127304"/>
              <a:ext cx="412268"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10039739" y="864951"/>
              <a:ext cx="32491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4" name="TextBox 3">
              <a:extLst>
                <a:ext uri="{FF2B5EF4-FFF2-40B4-BE49-F238E27FC236}">
                  <a16:creationId xmlns:a16="http://schemas.microsoft.com/office/drawing/2014/main" id="{AB83ACF3-EE53-F643-B338-EDB51A6385A6}"/>
                </a:ext>
              </a:extLst>
            </p:cNvPr>
            <p:cNvSpPr txBox="1"/>
            <p:nvPr/>
          </p:nvSpPr>
          <p:spPr>
            <a:xfrm>
              <a:off x="11383426" y="1466595"/>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p:cNvCxnSpPr>
            <p:nvPr/>
          </p:nvCxnSpPr>
          <p:spPr>
            <a:xfrm>
              <a:off x="9396078" y="2100725"/>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9349896" y="2045016"/>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9678150" y="138772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n</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9830550" y="161455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n</a:t>
              </a:r>
              <a:endParaRPr lang="en-US" sz="1600" baseline="-25000" dirty="0">
                <a:solidFill>
                  <a:srgbClr val="000000"/>
                </a:solidFill>
                <a:latin typeface="Calibri"/>
                <a:ea typeface="Calibri"/>
                <a:cs typeface="Calibri"/>
                <a:sym typeface="Calibri"/>
              </a:endParaRPr>
            </a:p>
          </p:txBody>
        </p:sp>
        <p:sp>
          <p:nvSpPr>
            <p:cNvPr id="92" name="TextBox 91">
              <a:extLst>
                <a:ext uri="{FF2B5EF4-FFF2-40B4-BE49-F238E27FC236}">
                  <a16:creationId xmlns:a16="http://schemas.microsoft.com/office/drawing/2014/main" id="{43FA7F1F-4D0F-9445-A425-C66713FD8C3D}"/>
                </a:ext>
              </a:extLst>
            </p:cNvPr>
            <p:cNvSpPr txBox="1"/>
            <p:nvPr/>
          </p:nvSpPr>
          <p:spPr>
            <a:xfrm>
              <a:off x="10828244" y="831821"/>
              <a:ext cx="4141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n+1</a:t>
              </a:r>
            </a:p>
          </p:txBody>
        </p:sp>
        <p:sp>
          <p:nvSpPr>
            <p:cNvPr id="93" name="Oval 92">
              <a:extLst>
                <a:ext uri="{FF2B5EF4-FFF2-40B4-BE49-F238E27FC236}">
                  <a16:creationId xmlns:a16="http://schemas.microsoft.com/office/drawing/2014/main" id="{A0ECD207-9929-3A49-ACEC-24B452123D50}"/>
                </a:ext>
              </a:extLst>
            </p:cNvPr>
            <p:cNvSpPr/>
            <p:nvPr/>
          </p:nvSpPr>
          <p:spPr>
            <a:xfrm>
              <a:off x="9356682" y="1271989"/>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F085101F-4765-DE4C-9779-A38525BE0E77}"/>
                </a:ext>
              </a:extLst>
            </p:cNvPr>
            <p:cNvSpPr/>
            <p:nvPr/>
          </p:nvSpPr>
          <p:spPr>
            <a:xfrm>
              <a:off x="10118684" y="127861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56FAC4E1-7C38-AD44-ACFC-0490A9BFCA67}"/>
                </a:ext>
              </a:extLst>
            </p:cNvPr>
            <p:cNvSpPr/>
            <p:nvPr/>
          </p:nvSpPr>
          <p:spPr>
            <a:xfrm>
              <a:off x="10840926" y="128524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6F8C0DA7-46E8-7F4C-A601-256CE8E3F9B9}"/>
                </a:ext>
              </a:extLst>
            </p:cNvPr>
            <p:cNvSpPr txBox="1"/>
            <p:nvPr/>
          </p:nvSpPr>
          <p:spPr>
            <a:xfrm>
              <a:off x="10446777" y="795380"/>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n+1</a:t>
              </a:r>
            </a:p>
          </p:txBody>
        </p:sp>
        <p:cxnSp>
          <p:nvCxnSpPr>
            <p:cNvPr id="97" name="Straight Arrow Connector 96">
              <a:extLst>
                <a:ext uri="{FF2B5EF4-FFF2-40B4-BE49-F238E27FC236}">
                  <a16:creationId xmlns:a16="http://schemas.microsoft.com/office/drawing/2014/main" id="{2F3500E4-DC8E-B146-8C2F-4972503B09C6}"/>
                </a:ext>
              </a:extLst>
            </p:cNvPr>
            <p:cNvCxnSpPr>
              <a:cxnSpLocks/>
            </p:cNvCxnSpPr>
            <p:nvPr/>
          </p:nvCxnSpPr>
          <p:spPr>
            <a:xfrm>
              <a:off x="10433351" y="1133932"/>
              <a:ext cx="412268"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2" name="Group 61">
            <a:extLst>
              <a:ext uri="{FF2B5EF4-FFF2-40B4-BE49-F238E27FC236}">
                <a16:creationId xmlns:a16="http://schemas.microsoft.com/office/drawing/2014/main" id="{2F17D025-2F50-936A-8EC0-A47C067E5FAF}"/>
              </a:ext>
            </a:extLst>
          </p:cNvPr>
          <p:cNvGrpSpPr/>
          <p:nvPr/>
        </p:nvGrpSpPr>
        <p:grpSpPr>
          <a:xfrm>
            <a:off x="9703870" y="3319077"/>
            <a:ext cx="2392246" cy="1026455"/>
            <a:chOff x="9193230" y="2927194"/>
            <a:chExt cx="2392246"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345059" y="3304658"/>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361878" y="3948263"/>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794325" y="2927194"/>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32039" y="3668471"/>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193230" y="3410002"/>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422375" y="3424221"/>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01206" y="3083111"/>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6275C99E-03B1-D969-9D13-8A31DFE8F232}"/>
                    </a:ext>
                  </a:extLst>
                </p:cNvPr>
                <p:cNvSpPr txBox="1"/>
                <p:nvPr/>
              </p:nvSpPr>
              <p:spPr>
                <a:xfrm>
                  <a:off x="9678384" y="3420096"/>
                  <a:ext cx="33073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0</m:t>
                            </m:r>
                          </m:sub>
                        </m:sSub>
                      </m:oMath>
                    </m:oMathPara>
                  </a14:m>
                  <a:endParaRPr lang="en-US" dirty="0"/>
                </a:p>
              </p:txBody>
            </p:sp>
          </mc:Choice>
          <mc:Fallback>
            <p:sp>
              <p:nvSpPr>
                <p:cNvPr id="59" name="TextBox 58">
                  <a:extLst>
                    <a:ext uri="{FF2B5EF4-FFF2-40B4-BE49-F238E27FC236}">
                      <a16:creationId xmlns:a16="http://schemas.microsoft.com/office/drawing/2014/main" id="{6275C99E-03B1-D969-9D13-8A31DFE8F232}"/>
                    </a:ext>
                  </a:extLst>
                </p:cNvPr>
                <p:cNvSpPr txBox="1">
                  <a:spLocks noRot="1" noChangeAspect="1" noMove="1" noResize="1" noEditPoints="1" noAdjustHandles="1" noChangeArrowheads="1" noChangeShapeType="1" noTextEdit="1"/>
                </p:cNvSpPr>
                <p:nvPr/>
              </p:nvSpPr>
              <p:spPr>
                <a:xfrm>
                  <a:off x="9678384" y="3420096"/>
                  <a:ext cx="330733" cy="369332"/>
                </a:xfrm>
                <a:prstGeom prst="rect">
                  <a:avLst/>
                </a:prstGeom>
                <a:blipFill>
                  <a:blip r:embed="rId4"/>
                  <a:stretch>
                    <a:fillRect r="-11111"/>
                  </a:stretch>
                </a:blipFill>
              </p:spPr>
              <p:txBody>
                <a:bodyPr/>
                <a:lstStyle/>
                <a:p>
                  <a:r>
                    <a:rPr lang="en-US">
                      <a:noFill/>
                    </a:rPr>
                    <a:t> </a:t>
                  </a:r>
                </a:p>
              </p:txBody>
            </p:sp>
          </mc:Fallback>
        </mc:AlternateContent>
      </p:grpSp>
      <p:grpSp>
        <p:nvGrpSpPr>
          <p:cNvPr id="63" name="Group 62">
            <a:extLst>
              <a:ext uri="{FF2B5EF4-FFF2-40B4-BE49-F238E27FC236}">
                <a16:creationId xmlns:a16="http://schemas.microsoft.com/office/drawing/2014/main" id="{5D73CFC6-552B-15EA-BD7C-C62C278AD4AB}"/>
              </a:ext>
            </a:extLst>
          </p:cNvPr>
          <p:cNvGrpSpPr/>
          <p:nvPr/>
        </p:nvGrpSpPr>
        <p:grpSpPr>
          <a:xfrm>
            <a:off x="9772719" y="4801442"/>
            <a:ext cx="2512194" cy="1100274"/>
            <a:chOff x="9357083" y="4730192"/>
            <a:chExt cx="2512194"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357083" y="5181475"/>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373902" y="5825080"/>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737833" y="4730192"/>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409381" y="5312265"/>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220644" y="5324788"/>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311747" y="4959928"/>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799126" y="5507186"/>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4E6D7963-3E87-2473-4A6E-A2BAE66C2A9D}"/>
                    </a:ext>
                  </a:extLst>
                </p:cNvPr>
                <p:cNvSpPr txBox="1"/>
                <p:nvPr/>
              </p:nvSpPr>
              <p:spPr>
                <a:xfrm>
                  <a:off x="10768936" y="5318169"/>
                  <a:ext cx="33073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𝑍</m:t>
                            </m:r>
                          </m:e>
                          <m:sub>
                            <m:r>
                              <a:rPr lang="en-US" b="0" i="1" smtClean="0">
                                <a:latin typeface="Cambria Math" panose="02040503050406030204" pitchFamily="18" charset="0"/>
                              </a:rPr>
                              <m:t>0</m:t>
                            </m:r>
                          </m:sub>
                        </m:sSub>
                      </m:oMath>
                    </m:oMathPara>
                  </a14:m>
                  <a:endParaRPr lang="en-US" dirty="0"/>
                </a:p>
              </p:txBody>
            </p:sp>
          </mc:Choice>
          <mc:Fallback>
            <p:sp>
              <p:nvSpPr>
                <p:cNvPr id="61" name="TextBox 60">
                  <a:extLst>
                    <a:ext uri="{FF2B5EF4-FFF2-40B4-BE49-F238E27FC236}">
                      <a16:creationId xmlns:a16="http://schemas.microsoft.com/office/drawing/2014/main" id="{4E6D7963-3E87-2473-4A6E-A2BAE66C2A9D}"/>
                    </a:ext>
                  </a:extLst>
                </p:cNvPr>
                <p:cNvSpPr txBox="1">
                  <a:spLocks noRot="1" noChangeAspect="1" noMove="1" noResize="1" noEditPoints="1" noAdjustHandles="1" noChangeArrowheads="1" noChangeShapeType="1" noTextEdit="1"/>
                </p:cNvSpPr>
                <p:nvPr/>
              </p:nvSpPr>
              <p:spPr>
                <a:xfrm>
                  <a:off x="10768936" y="5318169"/>
                  <a:ext cx="330733" cy="369332"/>
                </a:xfrm>
                <a:prstGeom prst="rect">
                  <a:avLst/>
                </a:prstGeom>
                <a:blipFill>
                  <a:blip r:embed="rId5"/>
                  <a:stretch>
                    <a:fillRect r="-62963"/>
                  </a:stretch>
                </a:blipFill>
              </p:spPr>
              <p:txBody>
                <a:bodyPr/>
                <a:lstStyle/>
                <a:p>
                  <a:r>
                    <a:rPr lang="en-US">
                      <a:noFill/>
                    </a:rPr>
                    <a:t> </a:t>
                  </a:r>
                </a:p>
              </p:txBody>
            </p:sp>
          </mc:Fallback>
        </mc:AlternateContent>
      </p:grpSp>
    </p:spTree>
    <p:extLst>
      <p:ext uri="{BB962C8B-B14F-4D97-AF65-F5344CB8AC3E}">
        <p14:creationId xmlns:p14="http://schemas.microsoft.com/office/powerpoint/2010/main" val="535279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7407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General transmission line</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31</a:t>
            </a:fld>
            <a:endParaRPr lang="en-US" dirty="0">
              <a:solidFill>
                <a:schemeClr val="tx1"/>
              </a:solidFill>
            </a:endParaRPr>
          </a:p>
        </p:txBody>
      </p:sp>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11A519E6-96B1-5045-8237-5E65FCFA1D01}"/>
                  </a:ext>
                </a:extLst>
              </p:cNvPr>
              <p:cNvSpPr txBox="1"/>
              <p:nvPr/>
            </p:nvSpPr>
            <p:spPr>
              <a:xfrm>
                <a:off x="242824" y="1526961"/>
                <a:ext cx="9404142" cy="4757207"/>
              </a:xfrm>
              <a:prstGeom prst="rect">
                <a:avLst/>
              </a:prstGeom>
              <a:ln>
                <a:no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The phasor is</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acc>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(we drop the cap below).</a:t>
                </a: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Now the forward and backward voltage phasors are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The complex power is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𝑘𝑧</m:t>
                            </m:r>
                          </m:e>
                        </m:d>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with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b="0" dirty="0">
                    <a:solidFill>
                      <a:srgbClr val="000000"/>
                    </a:solidFill>
                    <a:latin typeface="Calibri"/>
                    <a:ea typeface="Cambria Math" panose="02040503050406030204" pitchFamily="18" charset="0"/>
                    <a:cs typeface="Calibri"/>
                    <a:sym typeface="Calibri"/>
                  </a:rPr>
                  <a:t>  then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𝑧</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r>
                      <a:rPr lang="en-US" b="0" i="0" smtClean="0">
                        <a:solidFill>
                          <a:srgbClr val="000000"/>
                        </a:solidFill>
                        <a:latin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By differentiating ,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So,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  (See the coax slide)</a:t>
                </a:r>
              </a:p>
              <a:p>
                <a:pPr defTabSz="457200" latinLnBrk="1" hangingPunct="0"/>
                <a:endParaRPr lang="en-US" dirty="0">
                  <a:solidFill>
                    <a:srgbClr val="000000"/>
                  </a:solidFill>
                  <a:latin typeface="Calibri"/>
                  <a:ea typeface="Calibri"/>
                  <a:cs typeface="Calibri"/>
                  <a:sym typeface="Calibri"/>
                </a:endParaRPr>
              </a:p>
            </p:txBody>
          </p:sp>
        </mc:Choice>
        <mc:Fallback>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42824" y="1526961"/>
                <a:ext cx="9404142" cy="4757207"/>
              </a:xfrm>
              <a:prstGeom prst="rect">
                <a:avLst/>
              </a:prstGeom>
              <a:blipFill>
                <a:blip r:embed="rId3"/>
                <a:stretch>
                  <a:fillRect l="-945" r="-810"/>
                </a:stretch>
              </a:blipFill>
              <a:ln>
                <a:noFill/>
              </a:ln>
            </p:spPr>
            <p:txBody>
              <a:bodyPr/>
              <a:lstStyle/>
              <a:p>
                <a:r>
                  <a:rPr lang="en-US">
                    <a:noFill/>
                  </a:rPr>
                  <a:t> </a:t>
                </a:r>
              </a:p>
            </p:txBody>
          </p:sp>
        </mc:Fallback>
      </mc:AlternateContent>
      <p:grpSp>
        <p:nvGrpSpPr>
          <p:cNvPr id="5" name="Group 4">
            <a:extLst>
              <a:ext uri="{FF2B5EF4-FFF2-40B4-BE49-F238E27FC236}">
                <a16:creationId xmlns:a16="http://schemas.microsoft.com/office/drawing/2014/main" id="{F3FEB647-1825-B74F-8E03-8B6C7EB9D35D}"/>
              </a:ext>
            </a:extLst>
          </p:cNvPr>
          <p:cNvGrpSpPr/>
          <p:nvPr/>
        </p:nvGrpSpPr>
        <p:grpSpPr>
          <a:xfrm>
            <a:off x="9299694" y="2161764"/>
            <a:ext cx="2577440" cy="1427726"/>
            <a:chOff x="9294341" y="2477925"/>
            <a:chExt cx="2577440" cy="1427726"/>
          </a:xfrm>
        </p:grpSpPr>
        <p:cxnSp>
          <p:nvCxnSpPr>
            <p:cNvPr id="4" name="Straight Connector 3">
              <a:extLst>
                <a:ext uri="{FF2B5EF4-FFF2-40B4-BE49-F238E27FC236}">
                  <a16:creationId xmlns:a16="http://schemas.microsoft.com/office/drawing/2014/main" id="{43C4D23C-A9F9-34A7-C6D3-44BDE57672B0}"/>
                </a:ext>
              </a:extLst>
            </p:cNvPr>
            <p:cNvCxnSpPr>
              <a:cxnSpLocks/>
            </p:cNvCxnSpPr>
            <p:nvPr/>
          </p:nvCxnSpPr>
          <p:spPr>
            <a:xfrm>
              <a:off x="10768914" y="2677681"/>
              <a:ext cx="100811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129FDBE-63D5-62D9-3AC7-CA94322A93C1}"/>
                </a:ext>
              </a:extLst>
            </p:cNvPr>
            <p:cNvCxnSpPr>
              <a:cxnSpLocks/>
            </p:cNvCxnSpPr>
            <p:nvPr/>
          </p:nvCxnSpPr>
          <p:spPr>
            <a:xfrm>
              <a:off x="9342382" y="3857243"/>
              <a:ext cx="246617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6ED872EB-8B47-D21A-B898-0A4431EF6425}"/>
                </a:ext>
              </a:extLst>
            </p:cNvPr>
            <p:cNvSpPr/>
            <p:nvPr/>
          </p:nvSpPr>
          <p:spPr>
            <a:xfrm>
              <a:off x="11766154" y="2635739"/>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D41FDD5-FFFE-A849-B9C9-46E2C436F374}"/>
                </a:ext>
              </a:extLst>
            </p:cNvPr>
            <p:cNvSpPr/>
            <p:nvPr/>
          </p:nvSpPr>
          <p:spPr>
            <a:xfrm>
              <a:off x="11780341" y="3814211"/>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DC28DF2E-4A7C-ABA8-737B-8E19D7053A55}"/>
                </a:ext>
              </a:extLst>
            </p:cNvPr>
            <p:cNvSpPr/>
            <p:nvPr/>
          </p:nvSpPr>
          <p:spPr>
            <a:xfrm>
              <a:off x="9342382" y="2638379"/>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F7EF692-1E5D-0841-61FB-0E3D2C80836E}"/>
                </a:ext>
              </a:extLst>
            </p:cNvPr>
            <p:cNvSpPr/>
            <p:nvPr/>
          </p:nvSpPr>
          <p:spPr>
            <a:xfrm>
              <a:off x="9294341" y="3803457"/>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6787B44-03D1-50C8-85D0-01861E98FD6C}"/>
                </a:ext>
              </a:extLst>
            </p:cNvPr>
            <p:cNvSpPr/>
            <p:nvPr/>
          </p:nvSpPr>
          <p:spPr>
            <a:xfrm>
              <a:off x="9947972" y="2501482"/>
              <a:ext cx="830317" cy="365234"/>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05BEFEB-16F3-C9C7-B150-187A5FA2BD0B}"/>
                </a:ext>
              </a:extLst>
            </p:cNvPr>
            <p:cNvSpPr/>
            <p:nvPr/>
          </p:nvSpPr>
          <p:spPr>
            <a:xfrm rot="5400000">
              <a:off x="11058788" y="3093620"/>
              <a:ext cx="647582" cy="365234"/>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836DD74-C315-01FA-DF7B-55B984A98F8F}"/>
                </a:ext>
              </a:extLst>
            </p:cNvPr>
            <p:cNvCxnSpPr>
              <a:cxnSpLocks/>
            </p:cNvCxnSpPr>
            <p:nvPr/>
          </p:nvCxnSpPr>
          <p:spPr>
            <a:xfrm flipV="1">
              <a:off x="9405354" y="2684099"/>
              <a:ext cx="5486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B3F9BAC-E389-4DA0-7B5D-F86C1E734BB3}"/>
                </a:ext>
              </a:extLst>
            </p:cNvPr>
            <p:cNvCxnSpPr>
              <a:cxnSpLocks/>
            </p:cNvCxnSpPr>
            <p:nvPr/>
          </p:nvCxnSpPr>
          <p:spPr>
            <a:xfrm flipH="1">
              <a:off x="11367369" y="2668780"/>
              <a:ext cx="0" cy="2746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B8B5422-1931-0183-8E39-6AF53EB15E3C}"/>
                </a:ext>
              </a:extLst>
            </p:cNvPr>
            <p:cNvCxnSpPr>
              <a:cxnSpLocks/>
            </p:cNvCxnSpPr>
            <p:nvPr/>
          </p:nvCxnSpPr>
          <p:spPr>
            <a:xfrm flipH="1">
              <a:off x="11380069" y="3595880"/>
              <a:ext cx="0" cy="2746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C6966B9-F7EB-1BB3-B495-043B9249D6BF}"/>
                </a:ext>
              </a:extLst>
            </p:cNvPr>
            <p:cNvSpPr txBox="1"/>
            <p:nvPr/>
          </p:nvSpPr>
          <p:spPr>
            <a:xfrm>
              <a:off x="10158178" y="2477925"/>
              <a:ext cx="336590" cy="369332"/>
            </a:xfrm>
            <a:prstGeom prst="rect">
              <a:avLst/>
            </a:prstGeom>
            <a:noFill/>
          </p:spPr>
          <p:txBody>
            <a:bodyPr wrap="square" rtlCol="0">
              <a:spAutoFit/>
            </a:bodyPr>
            <a:lstStyle/>
            <a:p>
              <a:r>
                <a:rPr lang="en-US" dirty="0"/>
                <a:t>Z</a:t>
              </a:r>
            </a:p>
          </p:txBody>
        </p:sp>
        <p:sp>
          <p:nvSpPr>
            <p:cNvPr id="23" name="TextBox 22">
              <a:extLst>
                <a:ext uri="{FF2B5EF4-FFF2-40B4-BE49-F238E27FC236}">
                  <a16:creationId xmlns:a16="http://schemas.microsoft.com/office/drawing/2014/main" id="{F42C30E0-20BD-3A5A-9B35-BC0898391EB0}"/>
                </a:ext>
              </a:extLst>
            </p:cNvPr>
            <p:cNvSpPr txBox="1"/>
            <p:nvPr/>
          </p:nvSpPr>
          <p:spPr>
            <a:xfrm>
              <a:off x="11238041" y="3074464"/>
              <a:ext cx="336590" cy="369332"/>
            </a:xfrm>
            <a:prstGeom prst="rect">
              <a:avLst/>
            </a:prstGeom>
            <a:noFill/>
          </p:spPr>
          <p:txBody>
            <a:bodyPr wrap="square" rtlCol="0">
              <a:spAutoFit/>
            </a:bodyPr>
            <a:lstStyle/>
            <a:p>
              <a:r>
                <a:rPr lang="en-US" dirty="0"/>
                <a:t>Y</a:t>
              </a:r>
            </a:p>
          </p:txBody>
        </p:sp>
      </p:grpSp>
    </p:spTree>
    <p:extLst>
      <p:ext uri="{BB962C8B-B14F-4D97-AF65-F5344CB8AC3E}">
        <p14:creationId xmlns:p14="http://schemas.microsoft.com/office/powerpoint/2010/main" val="41945597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2657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32</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409904" y="1467720"/>
                <a:ext cx="11466786" cy="49061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doesn’t depend on v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409904" y="1467720"/>
                <a:ext cx="11466786" cy="4906189"/>
              </a:xfrm>
              <a:prstGeom prst="rect">
                <a:avLst/>
              </a:prstGeom>
              <a:blipFill>
                <a:blip r:embed="rId3"/>
                <a:stretch>
                  <a:fillRect l="-774" t="-51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269076"/>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530374" y="1515349"/>
                <a:ext cx="7936946" cy="418483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ea typeface="Cambria Math" panose="02040503050406030204" pitchFamily="18" charset="0"/>
                  </a:rPr>
                  <a:t>Define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𝜌</m:t>
                    </m:r>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den>
                    </m:f>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𝜌</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𝜌</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m:t>
                        </m:r>
                      </m:sub>
                    </m:sSub>
                    <m:r>
                      <a:rPr lang="en-US" sz="2000" b="0" i="1" smtClean="0">
                        <a:solidFill>
                          <a:srgbClr val="000000"/>
                        </a:solidFill>
                        <a:latin typeface="Cambria Math" panose="02040503050406030204" pitchFamily="18" charset="0"/>
                        <a:ea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oMath>
                </a14:m>
                <a:endParaRPr lang="en-US" sz="2000" i="1" dirty="0">
                  <a:solidFill>
                    <a:srgbClr val="000000"/>
                  </a:solidFill>
                  <a:latin typeface="Cambria Math" panose="02040503050406030204" pitchFamily="18" charset="0"/>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𝜏</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𝜌</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𝑍</m:t>
                        </m:r>
                      </m:num>
                      <m:den>
                        <m:r>
                          <a:rPr lang="en-US" sz="2000" i="1">
                            <a:solidFill>
                              <a:srgbClr val="000000"/>
                            </a:solidFill>
                            <a:latin typeface="Cambria Math" panose="02040503050406030204" pitchFamily="18" charset="0"/>
                            <a:ea typeface="Cambria Math" panose="02040503050406030204" pitchFamily="18" charset="0"/>
                            <a:sym typeface="Calibri"/>
                          </a:rPr>
                          <m:t>𝑍</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Consider the circuit in the upper right (A):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𝐼</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𝐼</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𝐼</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r>
                          <a:rPr lang="en-US" sz="2000" b="0" i="1" smtClean="0">
                            <a:solidFill>
                              <a:srgbClr val="000000"/>
                            </a:solidFill>
                            <a:latin typeface="Cambria Math" panose="02040503050406030204" pitchFamily="18" charset="0"/>
                            <a:cs typeface="Calibri"/>
                            <a:sym typeface="Calibri"/>
                          </a:rPr>
                          <m:t>𝐼</m:t>
                        </m:r>
                      </m:den>
                    </m:f>
                  </m:oMath>
                </a14:m>
                <a:endParaRPr lang="en-US" sz="200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r>
                          <a:rPr lang="en-US" sz="2000" b="0" i="1" smtClean="0">
                            <a:solidFill>
                              <a:srgbClr val="000000"/>
                            </a:solidFill>
                            <a:latin typeface="Cambria Math" panose="02040503050406030204" pitchFamily="18" charset="0"/>
                            <a:cs typeface="Calibri"/>
                            <a:sym typeface="Calibri"/>
                          </a:rPr>
                          <m:t>𝐼</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𝐼</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𝐼</m:t>
                            </m:r>
                          </m:e>
                          <m:sub>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𝐼</m:t>
                            </m:r>
                          </m:e>
                          <m:sub>
                            <m:r>
                              <a:rPr lang="en-US" sz="2000" b="0" i="1" smtClean="0">
                                <a:solidFill>
                                  <a:srgbClr val="000000"/>
                                </a:solidFill>
                                <a:latin typeface="Cambria Math" panose="02040503050406030204" pitchFamily="18" charset="0"/>
                                <a:cs typeface="Calibri"/>
                                <a:sym typeface="Calibri"/>
                              </a:rPr>
                              <m:t>+</m:t>
                            </m:r>
                          </m:sub>
                        </m:sSub>
                      </m:den>
                    </m:f>
                  </m:oMath>
                </a14:m>
                <a:endParaRPr lang="en-US" sz="200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𝑍</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num>
                      <m:den>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𝜌</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den>
                    </m:f>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smtClean="0">
                            <a:solidFill>
                              <a:srgbClr val="000000"/>
                            </a:solidFill>
                            <a:latin typeface="Cambria Math" panose="02040503050406030204" pitchFamily="18" charset="0"/>
                            <a:ea typeface="Cambria Math" panose="02040503050406030204" pitchFamily="18" charset="0"/>
                          </a:rPr>
                          <m:t>𝜌</m:t>
                        </m:r>
                      </m:e>
                      <m:sub>
                        <m:r>
                          <a:rPr lang="en-US" sz="2000" b="0" i="1" smtClean="0">
                            <a:solidFill>
                              <a:srgbClr val="000000"/>
                            </a:solidFill>
                            <a:latin typeface="Cambria Math" panose="02040503050406030204" pitchFamily="18" charset="0"/>
                          </a:rPr>
                          <m:t>𝑜𝑝𝑒𝑛</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𝑐𝑖𝑟𝑐𝑢𝑖𝑡</m:t>
                        </m:r>
                      </m:sub>
                    </m:sSub>
                    <m:r>
                      <a:rPr lang="en-US" sz="2000" b="0" i="1" smtClean="0">
                        <a:solidFill>
                          <a:srgbClr val="000000"/>
                        </a:solidFill>
                        <a:latin typeface="Cambria Math" panose="02040503050406030204" pitchFamily="18" charset="0"/>
                      </a:rPr>
                      <m:t>=1.</m:t>
                    </m:r>
                  </m:oMath>
                </a14:m>
                <a:endParaRPr lang="en-US" sz="2000" dirty="0">
                  <a:solidFill>
                    <a:srgbClr val="000000"/>
                  </a:solidFill>
                </a:endParaRPr>
              </a:p>
              <a:p>
                <a:pPr marL="285750" indent="-285750" defTabSz="457200" latinLnBrk="1" hangingPunct="0">
                  <a:buFont typeface="Arial" panose="020B0604020202020204" pitchFamily="34" charset="0"/>
                  <a:buChar char="•"/>
                </a:pPr>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sz="2000" dirty="0">
                    <a:solidFill>
                      <a:srgbClr val="000000"/>
                    </a:solidFill>
                  </a:rPr>
                  <a:t>Lookback resistance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oMath>
                </a14:m>
                <a:r>
                  <a:rPr lang="en-US" sz="2000" dirty="0">
                    <a:solidFill>
                      <a:srgbClr val="000000"/>
                    </a:solidFill>
                    <a:ea typeface="Calibri"/>
                    <a:cs typeface="Calibri"/>
                    <a:sym typeface="Calibri"/>
                  </a:rPr>
                  <a:t>, </a:t>
                </a:r>
                <a:r>
                  <a:rPr lang="en-US" sz="2000" dirty="0">
                    <a:solidFill>
                      <a:srgbClr val="000000"/>
                    </a:solidFill>
                  </a:rPr>
                  <a:t>short circuit for (B)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den>
                    </m:f>
                    <m:r>
                      <a:rPr lang="en-US" sz="2000" i="1">
                        <a:solidFill>
                          <a:srgbClr val="000000"/>
                        </a:solidFill>
                        <a:latin typeface="Cambria Math" panose="02040503050406030204" pitchFamily="18" charset="0"/>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0</m:t>
                                </m:r>
                              </m:sub>
                            </m:sSub>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30374" y="1515349"/>
                <a:ext cx="7936946" cy="4184837"/>
              </a:xfrm>
              <a:prstGeom prst="rect">
                <a:avLst/>
              </a:prstGeom>
              <a:blipFill>
                <a:blip r:embed="rId3"/>
                <a:stretch>
                  <a:fillRect l="-1118" b="-1090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7645796" y="614044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33</a:t>
            </a:fld>
            <a:endParaRPr lang="en-US" dirty="0">
              <a:solidFill>
                <a:schemeClr val="tx1"/>
              </a:solidFill>
            </a:endParaRPr>
          </a:p>
        </p:txBody>
      </p:sp>
      <p:grpSp>
        <p:nvGrpSpPr>
          <p:cNvPr id="8" name="Group 7">
            <a:extLst>
              <a:ext uri="{FF2B5EF4-FFF2-40B4-BE49-F238E27FC236}">
                <a16:creationId xmlns:a16="http://schemas.microsoft.com/office/drawing/2014/main" id="{BF088B69-CB10-9534-E33B-D4C28DB26277}"/>
              </a:ext>
            </a:extLst>
          </p:cNvPr>
          <p:cNvGrpSpPr/>
          <p:nvPr/>
        </p:nvGrpSpPr>
        <p:grpSpPr>
          <a:xfrm>
            <a:off x="8677876" y="1680885"/>
            <a:ext cx="3621556" cy="1972718"/>
            <a:chOff x="8260994" y="1148085"/>
            <a:chExt cx="3651764" cy="1972718"/>
          </a:xfrm>
        </p:grpSpPr>
        <p:sp>
          <p:nvSpPr>
            <p:cNvPr id="74" name="Can 73">
              <a:extLst>
                <a:ext uri="{FF2B5EF4-FFF2-40B4-BE49-F238E27FC236}">
                  <a16:creationId xmlns:a16="http://schemas.microsoft.com/office/drawing/2014/main" id="{35B8EB20-A170-7E42-8DF1-BE9C414C0220}"/>
                </a:ext>
              </a:extLst>
            </p:cNvPr>
            <p:cNvSpPr/>
            <p:nvPr/>
          </p:nvSpPr>
          <p:spPr>
            <a:xfrm rot="5400000">
              <a:off x="9244490" y="1001416"/>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8645402" y="1878742"/>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8260994" y="1553823"/>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336376" y="2301652"/>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221836" y="1882802"/>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041973" y="1516025"/>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0644024" y="1421431"/>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458321" y="2436311"/>
              <a:ext cx="383627" cy="338554"/>
            </a:xfrm>
            <a:prstGeom prst="rect">
              <a:avLst/>
            </a:prstGeom>
            <a:noFill/>
          </p:spPr>
          <p:txBody>
            <a:bodyPr wrap="square" rtlCol="0">
              <a:spAutoFit/>
            </a:bodyPr>
            <a:lstStyle/>
            <a:p>
              <a:r>
                <a:rPr lang="en-US" sz="1600" dirty="0"/>
                <a:t>I</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194893" y="2436311"/>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0660171" y="1759985"/>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119698" y="2094222"/>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092505" y="2236165"/>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253549" y="1868694"/>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438293" y="2197805"/>
              <a:ext cx="474465"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265273" y="2774719"/>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0744439" y="2294077"/>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0729934" y="2986611"/>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86E21A7-A39C-D44F-911E-DE390C6735CE}"/>
                </a:ext>
              </a:extLst>
            </p:cNvPr>
            <p:cNvSpPr txBox="1"/>
            <p:nvPr/>
          </p:nvSpPr>
          <p:spPr>
            <a:xfrm>
              <a:off x="9669028" y="2751471"/>
              <a:ext cx="458780" cy="369332"/>
            </a:xfrm>
            <a:prstGeom prst="rect">
              <a:avLst/>
            </a:prstGeom>
            <a:noFill/>
          </p:spPr>
          <p:txBody>
            <a:bodyPr wrap="none" rtlCol="0">
              <a:spAutoFit/>
            </a:bodyPr>
            <a:lstStyle/>
            <a:p>
              <a:r>
                <a:rPr lang="en-US" dirty="0"/>
                <a:t>(A)</a:t>
              </a:r>
            </a:p>
          </p:txBody>
        </p:sp>
        <p:sp>
          <p:nvSpPr>
            <p:cNvPr id="7" name="TextBox 6">
              <a:extLst>
                <a:ext uri="{FF2B5EF4-FFF2-40B4-BE49-F238E27FC236}">
                  <a16:creationId xmlns:a16="http://schemas.microsoft.com/office/drawing/2014/main" id="{8D905739-558B-6EF6-7571-A2C55EAB9DD2}"/>
                </a:ext>
              </a:extLst>
            </p:cNvPr>
            <p:cNvSpPr txBox="1"/>
            <p:nvPr/>
          </p:nvSpPr>
          <p:spPr>
            <a:xfrm>
              <a:off x="9090285" y="1148085"/>
              <a:ext cx="767255" cy="338554"/>
            </a:xfrm>
            <a:prstGeom prst="rect">
              <a:avLst/>
            </a:prstGeom>
            <a:noFill/>
          </p:spPr>
          <p:txBody>
            <a:bodyPr wrap="square" rtlCol="0">
              <a:spAutoFit/>
            </a:bodyPr>
            <a:lstStyle/>
            <a:p>
              <a:r>
                <a:rPr lang="en-US" sz="1600" dirty="0"/>
                <a:t>I</a:t>
              </a:r>
              <a:r>
                <a:rPr lang="en-US" sz="1600" baseline="-25000" dirty="0"/>
                <a:t>+</a:t>
              </a:r>
            </a:p>
          </p:txBody>
        </p:sp>
      </p:grpSp>
      <p:grpSp>
        <p:nvGrpSpPr>
          <p:cNvPr id="14" name="Group 13">
            <a:extLst>
              <a:ext uri="{FF2B5EF4-FFF2-40B4-BE49-F238E27FC236}">
                <a16:creationId xmlns:a16="http://schemas.microsoft.com/office/drawing/2014/main" id="{2D63D34D-8056-7EEF-6DEF-470F461219FA}"/>
              </a:ext>
            </a:extLst>
          </p:cNvPr>
          <p:cNvGrpSpPr/>
          <p:nvPr/>
        </p:nvGrpSpPr>
        <p:grpSpPr>
          <a:xfrm>
            <a:off x="7839613" y="4249569"/>
            <a:ext cx="4011879" cy="1724867"/>
            <a:chOff x="7839613" y="4035817"/>
            <a:chExt cx="4011879" cy="1724867"/>
          </a:xfrm>
        </p:grpSpPr>
        <p:sp>
          <p:nvSpPr>
            <p:cNvPr id="122" name="Can 121">
              <a:extLst>
                <a:ext uri="{FF2B5EF4-FFF2-40B4-BE49-F238E27FC236}">
                  <a16:creationId xmlns:a16="http://schemas.microsoft.com/office/drawing/2014/main" id="{184E3185-63E0-8745-92B9-0229D656AE1D}"/>
                </a:ext>
              </a:extLst>
            </p:cNvPr>
            <p:cNvSpPr/>
            <p:nvPr/>
          </p:nvSpPr>
          <p:spPr>
            <a:xfrm rot="5400000">
              <a:off x="10297154" y="389883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9698066" y="4776156"/>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1760052" y="4726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358585" y="4035817"/>
              <a:ext cx="767255" cy="338554"/>
            </a:xfrm>
            <a:prstGeom prst="rect">
              <a:avLst/>
            </a:prstGeom>
            <a:noFill/>
          </p:spPr>
          <p:txBody>
            <a:bodyPr wrap="square" rtlCol="0">
              <a:spAutoFit/>
            </a:bodyPr>
            <a:lstStyle/>
            <a:p>
              <a:r>
                <a:rPr lang="en-US" sz="1600" dirty="0"/>
                <a:t>I</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389040" y="519906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1754802" y="51480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636238" y="4780216"/>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094637" y="441343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8523438" y="4556837"/>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635477" y="4121996"/>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8234694" y="4173083"/>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mc:Choice xmlns:a14="http://schemas.microsoft.com/office/drawing/2010/main" Requires="a14">
            <p:sp>
              <p:nvSpPr>
                <p:cNvPr id="133" name="TextBox 132">
                  <a:extLst>
                    <a:ext uri="{FF2B5EF4-FFF2-40B4-BE49-F238E27FC236}">
                      <a16:creationId xmlns:a16="http://schemas.microsoft.com/office/drawing/2014/main" id="{CD934E77-A74B-EF42-BEAF-4DF82F5D36D8}"/>
                    </a:ext>
                  </a:extLst>
                </p:cNvPr>
                <p:cNvSpPr txBox="1"/>
                <p:nvPr/>
              </p:nvSpPr>
              <p:spPr>
                <a:xfrm>
                  <a:off x="7839613" y="4784552"/>
                  <a:ext cx="799079" cy="307777"/>
                </a:xfrm>
                <a:prstGeom prst="rect">
                  <a:avLst/>
                </a:prstGeom>
                <a:noFill/>
              </p:spPr>
              <p:txBody>
                <a:bodyPr wrap="square" rtlCol="0">
                  <a:spAutoFit/>
                </a:bodyPr>
                <a:lstStyle/>
                <a:p>
                  <a:r>
                    <a:rPr lang="en-US" sz="1400" dirty="0">
                      <a:solidFill>
                        <a:schemeClr val="tx1"/>
                      </a:solidFill>
                    </a:rPr>
                    <a:t>V</a:t>
                  </a:r>
                  <a:r>
                    <a:rPr lang="en-US" sz="1400" baseline="-25000" dirty="0">
                      <a:solidFill>
                        <a:schemeClr val="tx1"/>
                      </a:solidFill>
                    </a:rPr>
                    <a:t>0</a:t>
                  </a:r>
                  <a:r>
                    <a:rPr lang="en-US" sz="1400" dirty="0">
                      <a:solidFill>
                        <a:schemeClr val="tx1"/>
                      </a:solidFill>
                    </a:rPr>
                    <a:t>=</a:t>
                  </a:r>
                  <a14:m>
                    <m:oMath xmlns:m="http://schemas.openxmlformats.org/officeDocument/2006/math">
                      <m:sSub>
                        <m:sSubPr>
                          <m:ctrlPr>
                            <a:rPr lang="en-US" sz="140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2</m:t>
                          </m:r>
                          <m:r>
                            <a:rPr lang="en-US" sz="1400" b="0" i="1" smtClean="0">
                              <a:solidFill>
                                <a:schemeClr val="tx1"/>
                              </a:solidFill>
                              <a:latin typeface="Cambria Math" panose="02040503050406030204" pitchFamily="18" charset="0"/>
                            </a:rPr>
                            <m:t>𝑉</m:t>
                          </m:r>
                        </m:e>
                        <m:sub>
                          <m:r>
                            <a:rPr lang="en-US" sz="1400" b="0" i="1" smtClean="0">
                              <a:solidFill>
                                <a:schemeClr val="tx1"/>
                              </a:solidFill>
                              <a:latin typeface="Cambria Math" panose="02040503050406030204" pitchFamily="18" charset="0"/>
                            </a:rPr>
                            <m:t>+</m:t>
                          </m:r>
                        </m:sub>
                      </m:sSub>
                    </m:oMath>
                  </a14:m>
                  <a:endParaRPr lang="en-US" dirty="0">
                    <a:solidFill>
                      <a:schemeClr val="tx1"/>
                    </a:solidFill>
                  </a:endParaRPr>
                </a:p>
              </p:txBody>
            </p:sp>
          </mc:Choice>
          <mc:Fallback>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839613" y="4784552"/>
                  <a:ext cx="799079" cy="307777"/>
                </a:xfrm>
                <a:prstGeom prst="rect">
                  <a:avLst/>
                </a:prstGeom>
                <a:blipFill>
                  <a:blip r:embed="rId4"/>
                  <a:stretch>
                    <a:fillRect l="-3125"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620281" y="52364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8626937" y="40825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8CB240A6-1290-9F48-AFEF-2E410DAE789A}"/>
                </a:ext>
              </a:extLst>
            </p:cNvPr>
            <p:cNvSpPr txBox="1"/>
            <p:nvPr/>
          </p:nvSpPr>
          <p:spPr>
            <a:xfrm>
              <a:off x="10177469" y="5391352"/>
              <a:ext cx="450764" cy="369332"/>
            </a:xfrm>
            <a:prstGeom prst="rect">
              <a:avLst/>
            </a:prstGeom>
            <a:noFill/>
          </p:spPr>
          <p:txBody>
            <a:bodyPr wrap="none" rtlCol="0">
              <a:spAutoFit/>
            </a:bodyPr>
            <a:lstStyle/>
            <a:p>
              <a:r>
                <a:rPr lang="en-US" dirty="0"/>
                <a:t>(B)</a:t>
              </a:r>
            </a:p>
          </p:txBody>
        </p:sp>
        <p:sp>
          <p:nvSpPr>
            <p:cNvPr id="5" name="TextBox 4">
              <a:extLst>
                <a:ext uri="{FF2B5EF4-FFF2-40B4-BE49-F238E27FC236}">
                  <a16:creationId xmlns:a16="http://schemas.microsoft.com/office/drawing/2014/main" id="{37E40948-E51D-63F9-1FEA-CE604B4D10D0}"/>
                </a:ext>
              </a:extLst>
            </p:cNvPr>
            <p:cNvSpPr txBox="1"/>
            <p:nvPr/>
          </p:nvSpPr>
          <p:spPr>
            <a:xfrm>
              <a:off x="9311574" y="4390093"/>
              <a:ext cx="767255" cy="338554"/>
            </a:xfrm>
            <a:prstGeom prst="rect">
              <a:avLst/>
            </a:prstGeom>
            <a:noFill/>
          </p:spPr>
          <p:txBody>
            <a:bodyPr wrap="square" rtlCol="0">
              <a:spAutoFit/>
            </a:bodyPr>
            <a:lstStyle/>
            <a:p>
              <a:r>
                <a:rPr lang="en-US" sz="1600" dirty="0"/>
                <a:t>V</a:t>
              </a:r>
              <a:r>
                <a:rPr lang="en-US" sz="1600" baseline="-25000" dirty="0"/>
                <a:t>+</a:t>
              </a:r>
            </a:p>
          </p:txBody>
        </p:sp>
        <p:sp>
          <p:nvSpPr>
            <p:cNvPr id="11" name="TextBox 10">
              <a:extLst>
                <a:ext uri="{FF2B5EF4-FFF2-40B4-BE49-F238E27FC236}">
                  <a16:creationId xmlns:a16="http://schemas.microsoft.com/office/drawing/2014/main" id="{3AD76DD7-388E-512F-2595-D8D51583DCB0}"/>
                </a:ext>
              </a:extLst>
            </p:cNvPr>
            <p:cNvSpPr txBox="1"/>
            <p:nvPr/>
          </p:nvSpPr>
          <p:spPr>
            <a:xfrm>
              <a:off x="8056569" y="5327907"/>
              <a:ext cx="1158684" cy="369332"/>
            </a:xfrm>
            <a:prstGeom prst="rect">
              <a:avLst/>
            </a:prstGeom>
            <a:noFill/>
          </p:spPr>
          <p:txBody>
            <a:bodyPr wrap="square" rtlCol="0">
              <a:spAutoFit/>
            </a:bodyPr>
            <a:lstStyle/>
            <a:p>
              <a:r>
                <a:rPr lang="en-US" dirty="0" err="1"/>
                <a:t>Thevinen</a:t>
              </a:r>
              <a:endParaRPr lang="en-US" dirty="0"/>
            </a:p>
          </p:txBody>
        </p:sp>
        <p:sp>
          <p:nvSpPr>
            <p:cNvPr id="13" name="Left-Right Arrow 12">
              <a:extLst>
                <a:ext uri="{FF2B5EF4-FFF2-40B4-BE49-F238E27FC236}">
                  <a16:creationId xmlns:a16="http://schemas.microsoft.com/office/drawing/2014/main" id="{2C7CAD32-EA47-89A1-A078-6DEC48510C8D}"/>
                </a:ext>
              </a:extLst>
            </p:cNvPr>
            <p:cNvSpPr/>
            <p:nvPr/>
          </p:nvSpPr>
          <p:spPr>
            <a:xfrm>
              <a:off x="9113728" y="4861778"/>
              <a:ext cx="566208" cy="15226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475166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7959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34</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38BAE-A6F2-F20A-897F-5F837B43614B}"/>
            </a:ext>
          </a:extLst>
        </p:cNvPr>
        <p:cNvGrpSpPr/>
        <p:nvPr/>
      </p:nvGrpSpPr>
      <p:grpSpPr>
        <a:xfrm>
          <a:off x="0" y="0"/>
          <a:ext cx="0" cy="0"/>
          <a:chOff x="0" y="0"/>
          <a:chExt cx="0" cy="0"/>
        </a:xfrm>
      </p:grpSpPr>
      <p:sp>
        <p:nvSpPr>
          <p:cNvPr id="50" name="Shape 50">
            <a:extLst>
              <a:ext uri="{FF2B5EF4-FFF2-40B4-BE49-F238E27FC236}">
                <a16:creationId xmlns:a16="http://schemas.microsoft.com/office/drawing/2014/main" id="{C8B28533-66F4-1C5D-0751-97ADAFFFACAE}"/>
              </a:ext>
            </a:extLst>
          </p:cNvPr>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D5C092F-7B10-D02A-61E1-C4E318713572}"/>
              </a:ext>
            </a:extLst>
          </p:cNvPr>
          <p:cNvSpPr/>
          <p:nvPr/>
        </p:nvSpPr>
        <p:spPr>
          <a:xfrm>
            <a:off x="204590" y="66016"/>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Modelling Coaxial Cables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045CC9E-D25F-F31D-DCAB-FE3052701D0B}"/>
                  </a:ext>
                </a:extLst>
              </p:cNvPr>
              <p:cNvSpPr txBox="1"/>
              <p:nvPr/>
            </p:nvSpPr>
            <p:spPr>
              <a:xfrm>
                <a:off x="633011" y="1188782"/>
                <a:ext cx="7689081"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A small segment of coax (of length </a:t>
                </a:r>
                <a14:m>
                  <m:oMath xmlns:m="http://schemas.openxmlformats.org/officeDocument/2006/math">
                    <m:r>
                      <m:rPr>
                        <m:sty m:val="p"/>
                      </m:rPr>
                      <a:rPr lang="el-GR"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Δ</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𝑥</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can be modelled by the circuit to the right.</a:t>
                </a:r>
              </a:p>
              <a:p>
                <a:pPr marL="742950" lvl="1"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𝑅</m:t>
                    </m:r>
                    <m:r>
                      <a:rPr lang="en-US" b="0" i="1" smtClean="0">
                        <a:solidFill>
                          <a:srgbClr val="000000"/>
                        </a:solidFill>
                        <a:latin typeface="Cambria Math" panose="02040503050406030204" pitchFamily="18" charset="0"/>
                        <a:ea typeface="Calibri"/>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panose="020F0502020204030204" pitchFamily="34" charset="0"/>
                        <a:sym typeface="Calibri"/>
                      </a:rPr>
                      <m:t>𝐿</m:t>
                    </m:r>
                    <m:r>
                      <a:rPr lang="en-US" i="1">
                        <a:solidFill>
                          <a:srgbClr val="000000"/>
                        </a:solidFill>
                        <a:latin typeface="Cambria Math" panose="02040503050406030204" pitchFamily="18" charset="0"/>
                        <a:ea typeface="Calibri"/>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are characteristic of the two parallel conductors.</a:t>
                </a:r>
              </a:p>
              <a:p>
                <a:pPr marL="742950" lvl="1" indent="-28575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panose="020F0502020204030204" pitchFamily="34" charset="0"/>
                        <a:sym typeface="Calibri"/>
                      </a:rPr>
                      <m:t>𝐺</m:t>
                    </m:r>
                    <m:r>
                      <a:rPr lang="en-US" i="1">
                        <a:solidFill>
                          <a:srgbClr val="000000"/>
                        </a:solidFill>
                        <a:latin typeface="Cambria Math" panose="02040503050406030204" pitchFamily="18" charset="0"/>
                        <a:ea typeface="Calibri"/>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and C</a:t>
                </a:r>
                <a14:m>
                  <m:oMath xmlns:m="http://schemas.openxmlformats.org/officeDocument/2006/math">
                    <m:r>
                      <a:rPr lang="en-US" i="1">
                        <a:solidFill>
                          <a:srgbClr val="000000"/>
                        </a:solidFill>
                        <a:latin typeface="Cambria Math" panose="02040503050406030204" pitchFamily="18" charset="0"/>
                        <a:ea typeface="Calibri"/>
                        <a:cs typeface="Calibri" panose="020F0502020204030204" pitchFamily="34" charset="0"/>
                        <a:sym typeface="Calibri"/>
                      </a:rPr>
                      <m:t>′ </m:t>
                    </m:r>
                  </m:oMath>
                </a14:m>
                <a:r>
                  <a:rPr lang="en-US" dirty="0">
                    <a:solidFill>
                      <a:srgbClr val="000000"/>
                    </a:solidFill>
                    <a:latin typeface="Calibri" panose="020F0502020204030204" pitchFamily="34" charset="0"/>
                    <a:ea typeface="Calibri"/>
                    <a:cs typeface="Calibri" panose="020F0502020204030204" pitchFamily="34" charset="0"/>
                    <a:sym typeface="Calibri"/>
                  </a:rPr>
                  <a:t>are characteristic of the dielectric between the two conductors and the distance between them.</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The characteristic impedance,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oMath>
                </a14:m>
                <a:r>
                  <a:rPr lang="en-US" dirty="0">
                    <a:solidFill>
                      <a:srgbClr val="000000"/>
                    </a:solidFill>
                    <a:latin typeface="Calibri" panose="020F0502020204030204" pitchFamily="34" charset="0"/>
                    <a:ea typeface="Calibri"/>
                    <a:cs typeface="Calibri" panose="020F0502020204030204" pitchFamily="34" charset="0"/>
                    <a:sym typeface="Calibri"/>
                  </a:rPr>
                  <a:t>, is the impedance of an infinitely long coax.  For an RG-58 coax it’s about </a:t>
                </a: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53</m:t>
                    </m:r>
                    <m:r>
                      <m:rPr>
                        <m:sty m:val="p"/>
                      </m:rPr>
                      <a:rPr lang="el-GR"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dirty="0">
                    <a:solidFill>
                      <a:srgbClr val="000000"/>
                    </a:solidFill>
                    <a:latin typeface="Calibri" panose="020F0502020204030204" pitchFamily="34" charset="0"/>
                    <a:ea typeface="Calibri"/>
                    <a:cs typeface="Calibri" panose="020F0502020204030204" pitchFamily="34" charset="0"/>
                    <a:sym typeface="Calibri"/>
                  </a:rPr>
                  <a:t>.</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For a coax consisting of a series of segments on the right,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r>
                      <a:rPr lang="en-US" b="0" i="1" smtClean="0">
                        <a:solidFill>
                          <a:srgbClr val="000000"/>
                        </a:solidFill>
                        <a:latin typeface="Cambria Math" panose="02040503050406030204" pitchFamily="18" charset="0"/>
                        <a:cs typeface="Calibri" panose="020F0502020204030204" pitchFamily="34" charset="0"/>
                        <a:sym typeface="Calibri"/>
                      </a:rPr>
                      <m:t>=</m:t>
                    </m:r>
                    <m:rad>
                      <m:radPr>
                        <m:degHide m:val="on"/>
                        <m:ctrlPr>
                          <a:rPr lang="en-US" b="0" i="1" smtClean="0">
                            <a:solidFill>
                              <a:srgbClr val="000000"/>
                            </a:solidFill>
                            <a:latin typeface="Cambria Math" panose="02040503050406030204" pitchFamily="18" charset="0"/>
                            <a:cs typeface="Calibri" panose="020F0502020204030204" pitchFamily="34" charset="0"/>
                            <a:sym typeface="Calibri"/>
                          </a:rPr>
                        </m:ctrlPr>
                      </m:radPr>
                      <m:deg/>
                      <m:e>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𝜔</m:t>
                            </m:r>
                            <m:sSup>
                              <m:sSup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𝐿</m:t>
                                </m:r>
                              </m:e>
                              <m:sup>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up>
                            </m:sSup>
                          </m:num>
                          <m:den>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𝐺</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𝜔</m:t>
                            </m:r>
                            <m:sSup>
                              <m:sSup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up>
                            </m:sSup>
                          </m:den>
                        </m:f>
                      </m:e>
                    </m:rad>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In the last few slides, we have simplified the model considerably.</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Notice that at high frequency,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ad>
                      <m:radPr>
                        <m:degHide m:val="on"/>
                        <m:ctrlPr>
                          <a:rPr lang="en-US" b="0" i="1" smtClean="0">
                            <a:solidFill>
                              <a:srgbClr val="000000"/>
                            </a:solidFill>
                            <a:latin typeface="Cambria Math" panose="02040503050406030204" pitchFamily="18" charset="0"/>
                            <a:cs typeface="Calibri" panose="020F0502020204030204" pitchFamily="34" charset="0"/>
                            <a:sym typeface="Calibri"/>
                          </a:rPr>
                        </m:ctrlPr>
                      </m:radPr>
                      <m:deg/>
                      <m:e>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𝐿</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num>
                          <m:den>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e>
                    </m:rad>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In an earlier slide (with a simpler circuit model), we showed that the propagation speed of a signal of high frequency is </a:t>
                </a: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𝑣</m:t>
                    </m:r>
                    <m:r>
                      <a:rPr lang="en-US" b="0" i="1" smtClean="0">
                        <a:solidFill>
                          <a:srgbClr val="000000"/>
                        </a:solidFill>
                        <a:latin typeface="Cambria Math" panose="02040503050406030204" pitchFamily="18" charset="0"/>
                        <a:ea typeface="Calibri"/>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1</m:t>
                        </m:r>
                      </m:num>
                      <m:den>
                        <m:rad>
                          <m:radPr>
                            <m:degHide m:val="on"/>
                            <m:ctrlPr>
                              <a:rPr lang="en-US" i="1">
                                <a:solidFill>
                                  <a:srgbClr val="000000"/>
                                </a:solidFill>
                                <a:latin typeface="Cambria Math" panose="02040503050406030204" pitchFamily="18" charset="0"/>
                                <a:cs typeface="Calibri" panose="020F0502020204030204" pitchFamily="34" charset="0"/>
                                <a:sym typeface="Calibri"/>
                              </a:rPr>
                            </m:ctrlPr>
                          </m:radPr>
                          <m:deg/>
                          <m:e>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𝐶</m:t>
                                </m:r>
                              </m:e>
                              <m:sup>
                                <m:r>
                                  <a:rPr lang="en-US" i="1">
                                    <a:solidFill>
                                      <a:srgbClr val="000000"/>
                                    </a:solidFill>
                                    <a:latin typeface="Cambria Math" panose="02040503050406030204" pitchFamily="18" charset="0"/>
                                    <a:cs typeface="Calibri" panose="020F0502020204030204" pitchFamily="34" charset="0"/>
                                    <a:sym typeface="Calibri"/>
                                  </a:rPr>
                                  <m:t>′</m:t>
                                </m:r>
                              </m:sup>
                            </m:sSup>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𝐿</m:t>
                                </m:r>
                              </m:e>
                              <m:sup>
                                <m:r>
                                  <a:rPr lang="en-US" i="1">
                                    <a:solidFill>
                                      <a:srgbClr val="000000"/>
                                    </a:solidFill>
                                    <a:latin typeface="Cambria Math" panose="02040503050406030204" pitchFamily="18" charset="0"/>
                                    <a:cs typeface="Calibri" panose="020F0502020204030204" pitchFamily="34" charset="0"/>
                                    <a:sym typeface="Calibri"/>
                                  </a:rPr>
                                  <m:t>′</m:t>
                                </m:r>
                              </m:sup>
                            </m:sSup>
                          </m:e>
                        </m:rad>
                      </m:den>
                    </m:f>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Since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rad>
                      <m:radPr>
                        <m:degHide m:val="on"/>
                        <m:ctrlPr>
                          <a:rPr lang="en-US" i="1" smtClean="0">
                            <a:solidFill>
                              <a:srgbClr val="000000"/>
                            </a:solidFill>
                            <a:latin typeface="Cambria Math" panose="02040503050406030204" pitchFamily="18" charset="0"/>
                            <a:cs typeface="Calibri" panose="020F0502020204030204" pitchFamily="34" charset="0"/>
                            <a:sym typeface="Calibri"/>
                          </a:rPr>
                        </m:ctrlPr>
                      </m:radPr>
                      <m:deg/>
                      <m:e>
                        <m:sSup>
                          <m:sSupPr>
                            <m:ctrlPr>
                              <a:rPr lang="en-US"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e>
                    </m:rad>
                    <m:r>
                      <a:rPr lang="en-US" b="0" i="1" smtClean="0">
                        <a:solidFill>
                          <a:srgbClr val="000000"/>
                        </a:solidFill>
                        <a:latin typeface="Cambria Math" panose="02040503050406030204" pitchFamily="18" charset="0"/>
                        <a:cs typeface="Calibri" panose="020F0502020204030204" pitchFamily="34" charset="0"/>
                        <a:sym typeface="Calibri"/>
                      </a:rPr>
                      <m:t>=</m:t>
                    </m:r>
                    <m:rad>
                      <m:radPr>
                        <m:degHide m:val="on"/>
                        <m:ctrlPr>
                          <a:rPr lang="en-US" b="0" i="1" smtClean="0">
                            <a:solidFill>
                              <a:srgbClr val="000000"/>
                            </a:solidFill>
                            <a:latin typeface="Cambria Math" panose="02040503050406030204" pitchFamily="18" charset="0"/>
                            <a:cs typeface="Calibri" panose="020F0502020204030204" pitchFamily="34" charset="0"/>
                            <a:sym typeface="Calibri"/>
                          </a:rPr>
                        </m:ctrlPr>
                      </m:radPr>
                      <m:deg/>
                      <m:e>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𝐿</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e>
                    </m:rad>
                  </m:oMath>
                </a14:m>
                <a:r>
                  <a:rPr lang="en-US"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rad>
                      <m:radPr>
                        <m:degHide m:val="on"/>
                        <m:ctrlPr>
                          <a:rPr lang="en-US" i="1">
                            <a:solidFill>
                              <a:srgbClr val="000000"/>
                            </a:solidFill>
                            <a:latin typeface="Cambria Math" panose="02040503050406030204" pitchFamily="18" charset="0"/>
                            <a:cs typeface="Calibri" panose="020F0502020204030204" pitchFamily="34" charset="0"/>
                            <a:sym typeface="Calibri"/>
                          </a:rPr>
                        </m:ctrlPr>
                      </m:radPr>
                      <m:deg/>
                      <m:e>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𝐶</m:t>
                            </m:r>
                          </m:e>
                          <m:sup>
                            <m:r>
                              <a:rPr lang="en-US" i="1">
                                <a:solidFill>
                                  <a:srgbClr val="000000"/>
                                </a:solidFill>
                                <a:latin typeface="Cambria Math" panose="02040503050406030204" pitchFamily="18" charset="0"/>
                                <a:cs typeface="Calibri" panose="020F0502020204030204" pitchFamily="34" charset="0"/>
                                <a:sym typeface="Calibri"/>
                              </a:rPr>
                              <m:t>′</m:t>
                            </m:r>
                          </m:sup>
                        </m:sSup>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𝐿</m:t>
                            </m:r>
                          </m:e>
                          <m:sup>
                            <m:r>
                              <a:rPr lang="en-US" i="1">
                                <a:solidFill>
                                  <a:srgbClr val="000000"/>
                                </a:solidFill>
                                <a:latin typeface="Cambria Math" panose="02040503050406030204" pitchFamily="18" charset="0"/>
                                <a:cs typeface="Calibri" panose="020F0502020204030204" pitchFamily="34" charset="0"/>
                                <a:sym typeface="Calibri"/>
                              </a:rPr>
                              <m:t>′</m:t>
                            </m:r>
                          </m:sup>
                        </m:sSup>
                      </m:e>
                    </m:rad>
                  </m:oMath>
                </a14:m>
                <a:r>
                  <a:rPr lang="en-US" dirty="0">
                    <a:solidFill>
                      <a:srgbClr val="000000"/>
                    </a:solidFill>
                    <a:latin typeface="Calibri" panose="020F0502020204030204" pitchFamily="34" charset="0"/>
                    <a:ea typeface="Calibri"/>
                    <a:cs typeface="Calibri" panose="020F0502020204030204" pitchFamily="34" charset="0"/>
                    <a:sym typeface="Calibri"/>
                  </a:rPr>
                  <a:t>. </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An  RG-58 cable, has </a:t>
                </a:r>
                <a14:m>
                  <m:oMath xmlns:m="http://schemas.openxmlformats.org/officeDocument/2006/math">
                    <m:sSup>
                      <m:sSupPr>
                        <m:ctrlPr>
                          <a:rPr lang="en-US"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=82 </m:t>
                    </m:r>
                    <m:f>
                      <m:fPr>
                        <m:type m:val="skw"/>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𝑝𝑓</m:t>
                        </m:r>
                      </m:num>
                      <m:den>
                        <m:r>
                          <a:rPr lang="en-US" b="0" i="1" smtClean="0">
                            <a:solidFill>
                              <a:srgbClr val="000000"/>
                            </a:solidFill>
                            <a:latin typeface="Cambria Math" panose="02040503050406030204" pitchFamily="18" charset="0"/>
                            <a:cs typeface="Calibri" panose="020F0502020204030204" pitchFamily="34" charset="0"/>
                            <a:sym typeface="Calibri"/>
                          </a:rPr>
                          <m:t>𝑚</m:t>
                        </m:r>
                      </m:den>
                    </m:f>
                  </m:oMath>
                </a14:m>
                <a:r>
                  <a:rPr lang="en-US" dirty="0">
                    <a:solidFill>
                      <a:srgbClr val="000000"/>
                    </a:solidFill>
                    <a:latin typeface="Calibri" panose="020F0502020204030204" pitchFamily="34" charset="0"/>
                    <a:ea typeface="Calibri"/>
                    <a:cs typeface="Calibri" panose="020F0502020204030204" pitchFamily="34" charset="0"/>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𝑣</m:t>
                    </m:r>
                    <m:r>
                      <a:rPr lang="en-US" b="0" i="1" smtClean="0">
                        <a:solidFill>
                          <a:srgbClr val="000000"/>
                        </a:solidFill>
                        <a:latin typeface="Cambria Math" panose="02040503050406030204" pitchFamily="18" charset="0"/>
                        <a:ea typeface="Calibri"/>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1</m:t>
                        </m:r>
                      </m:num>
                      <m:den>
                        <m:r>
                          <a:rPr lang="en-US" i="1">
                            <a:solidFill>
                              <a:srgbClr val="000000"/>
                            </a:solidFill>
                            <a:latin typeface="Cambria Math" panose="02040503050406030204" pitchFamily="18" charset="0"/>
                            <a:ea typeface="Calibri"/>
                            <a:cs typeface="Calibri" panose="020F0502020204030204" pitchFamily="34" charset="0"/>
                            <a:sym typeface="Calibri"/>
                          </a:rPr>
                          <m:t>5</m:t>
                        </m:r>
                        <m:r>
                          <a:rPr lang="en-US" b="0" i="1" smtClean="0">
                            <a:solidFill>
                              <a:srgbClr val="000000"/>
                            </a:solidFill>
                            <a:latin typeface="Cambria Math" panose="02040503050406030204" pitchFamily="18" charset="0"/>
                            <a:ea typeface="Calibri"/>
                            <a:cs typeface="Calibri" panose="020F0502020204030204" pitchFamily="34" charset="0"/>
                            <a:sym typeface="Calibri"/>
                          </a:rPr>
                          <m:t>3</m:t>
                        </m:r>
                        <m:r>
                          <a:rPr lang="en-US" i="1">
                            <a:solidFill>
                              <a:srgbClr val="000000"/>
                            </a:solidFill>
                            <a:latin typeface="Cambria Math" panose="02040503050406030204" pitchFamily="18" charset="0"/>
                            <a:ea typeface="Calibri"/>
                            <a:cs typeface="Calibri" panose="020F0502020204030204" pitchFamily="34" charset="0"/>
                            <a:sym typeface="Calibri"/>
                          </a:rPr>
                          <m:t> </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82 ×</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sup>
                        </m:sSup>
                      </m:den>
                    </m:f>
                    <m:f>
                      <m:fPr>
                        <m:type m:val="skw"/>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𝑚</m:t>
                        </m:r>
                      </m:num>
                      <m:den>
                        <m:r>
                          <a:rPr lang="en-US" b="0" i="1" smtClean="0">
                            <a:solidFill>
                              <a:srgbClr val="000000"/>
                            </a:solidFill>
                            <a:latin typeface="Cambria Math" panose="02040503050406030204" pitchFamily="18" charset="0"/>
                            <a:cs typeface="Calibri" panose="020F0502020204030204" pitchFamily="34" charset="0"/>
                            <a:sym typeface="Calibri"/>
                          </a:rPr>
                          <m:t>𝑠</m:t>
                        </m:r>
                      </m:den>
                    </m:f>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≈.75</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m:t>
                    </m:r>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p:txBody>
          </p:sp>
        </mc:Choice>
        <mc:Fallback xmlns="">
          <p:sp>
            <p:nvSpPr>
              <p:cNvPr id="10" name="TextBox 9">
                <a:extLst>
                  <a:ext uri="{FF2B5EF4-FFF2-40B4-BE49-F238E27FC236}">
                    <a16:creationId xmlns:a16="http://schemas.microsoft.com/office/drawing/2014/main" id="{C045CC9E-D25F-F31D-DCAB-FE3052701D0B}"/>
                  </a:ext>
                </a:extLst>
              </p:cNvPr>
              <p:cNvSpPr txBox="1">
                <a:spLocks noRot="1" noChangeAspect="1" noMove="1" noResize="1" noEditPoints="1" noAdjustHandles="1" noChangeArrowheads="1" noChangeShapeType="1" noTextEdit="1"/>
              </p:cNvSpPr>
              <p:nvPr/>
            </p:nvSpPr>
            <p:spPr>
              <a:xfrm>
                <a:off x="633011" y="1188782"/>
                <a:ext cx="7689081" cy="5179612"/>
              </a:xfrm>
              <a:prstGeom prst="rect">
                <a:avLst/>
              </a:prstGeom>
              <a:blipFill>
                <a:blip r:embed="rId3"/>
                <a:stretch>
                  <a:fillRect l="-988" t="-489" r="-329" b="-317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B409A603-621D-D4CB-D32F-58112A3853E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35</a:t>
            </a:fld>
            <a:endParaRPr lang="en-US" dirty="0">
              <a:solidFill>
                <a:schemeClr val="tx1"/>
              </a:solidFill>
            </a:endParaRPr>
          </a:p>
        </p:txBody>
      </p:sp>
      <p:grpSp>
        <p:nvGrpSpPr>
          <p:cNvPr id="110" name="Group 109">
            <a:extLst>
              <a:ext uri="{FF2B5EF4-FFF2-40B4-BE49-F238E27FC236}">
                <a16:creationId xmlns:a16="http://schemas.microsoft.com/office/drawing/2014/main" id="{463A50ED-F805-BCFA-D82E-4E9188771210}"/>
              </a:ext>
            </a:extLst>
          </p:cNvPr>
          <p:cNvGrpSpPr/>
          <p:nvPr/>
        </p:nvGrpSpPr>
        <p:grpSpPr>
          <a:xfrm>
            <a:off x="8558652" y="2975511"/>
            <a:ext cx="3016992" cy="1141211"/>
            <a:chOff x="8749004" y="1658526"/>
            <a:chExt cx="3016992" cy="1141211"/>
          </a:xfrm>
        </p:grpSpPr>
        <p:grpSp>
          <p:nvGrpSpPr>
            <p:cNvPr id="20" name="Group 210">
              <a:extLst>
                <a:ext uri="{FF2B5EF4-FFF2-40B4-BE49-F238E27FC236}">
                  <a16:creationId xmlns:a16="http://schemas.microsoft.com/office/drawing/2014/main" id="{D98C521D-2443-58A9-CA2B-797BB9E4FC92}"/>
                </a:ext>
              </a:extLst>
            </p:cNvPr>
            <p:cNvGrpSpPr>
              <a:grpSpLocks/>
            </p:cNvGrpSpPr>
            <p:nvPr/>
          </p:nvGrpSpPr>
          <p:grpSpPr bwMode="auto">
            <a:xfrm>
              <a:off x="10867270" y="1950168"/>
              <a:ext cx="304800" cy="762000"/>
              <a:chOff x="3216" y="1728"/>
              <a:chExt cx="192" cy="480"/>
            </a:xfrm>
          </p:grpSpPr>
          <p:sp>
            <p:nvSpPr>
              <p:cNvPr id="21" name="Line 8">
                <a:extLst>
                  <a:ext uri="{FF2B5EF4-FFF2-40B4-BE49-F238E27FC236}">
                    <a16:creationId xmlns:a16="http://schemas.microsoft.com/office/drawing/2014/main" id="{E76238BD-32BE-D695-9A31-7A0681509A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BC2C9C1-6ED0-AC95-5E68-F6CD01EC57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039CFE95-BBE9-FD43-5458-23801A09047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671CD117-5105-100E-C0A3-E2ABC84F61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5FCDA3F-F8DC-553F-BC6E-91F38CD79ED1}"/>
                </a:ext>
              </a:extLst>
            </p:cNvPr>
            <p:cNvGrpSpPr>
              <a:grpSpLocks/>
            </p:cNvGrpSpPr>
            <p:nvPr/>
          </p:nvGrpSpPr>
          <p:grpSpPr bwMode="auto">
            <a:xfrm rot="16200000">
              <a:off x="9871988" y="1596492"/>
              <a:ext cx="155448" cy="731520"/>
              <a:chOff x="3935" y="1728"/>
              <a:chExt cx="96" cy="480"/>
            </a:xfrm>
          </p:grpSpPr>
          <p:sp>
            <p:nvSpPr>
              <p:cNvPr id="26" name="Arc 59">
                <a:extLst>
                  <a:ext uri="{FF2B5EF4-FFF2-40B4-BE49-F238E27FC236}">
                    <a16:creationId xmlns:a16="http://schemas.microsoft.com/office/drawing/2014/main" id="{DFC1D90F-2E11-2494-EB4A-E3154DAEAD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254E72FD-FA17-7909-9D3E-8D16A769E5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DB44FD96-EA46-0A7D-8F41-E2D3971A162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C9F99489-036E-BF40-19FA-D874544CC5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11B7E5A8-DF0D-B5FA-55CB-477519C2EED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AFFB95BF-E566-7D80-BA1B-9A7CB6A8950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7C0133B4-F41A-E69C-B4F9-6DFA73A5B8C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03A4606-327E-6C13-60B9-93335E3B62F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C9480A12-CA7A-621E-ECE8-77975B911CB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2F01D11A-238B-7236-2986-21ED4839BB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8AA8CCD9-FDC3-3F28-6565-FB35AAFEBA7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DA2853FA-7FD5-008A-4511-6216CD10CAB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DC7E9ED-E520-3013-21A2-A4D328FC065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 name="Straight Arrow Connector 2">
              <a:extLst>
                <a:ext uri="{FF2B5EF4-FFF2-40B4-BE49-F238E27FC236}">
                  <a16:creationId xmlns:a16="http://schemas.microsoft.com/office/drawing/2014/main" id="{45FA8D2A-F884-7F2D-8D03-88F060791065}"/>
                </a:ext>
              </a:extLst>
            </p:cNvPr>
            <p:cNvCxnSpPr>
              <a:cxnSpLocks/>
            </p:cNvCxnSpPr>
            <p:nvPr/>
          </p:nvCxnSpPr>
          <p:spPr>
            <a:xfrm>
              <a:off x="9023524" y="1658526"/>
              <a:ext cx="2148546"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BD31D86A-A4DC-42AD-DA91-593004465A3A}"/>
                </a:ext>
              </a:extLst>
            </p:cNvPr>
            <p:cNvCxnSpPr>
              <a:cxnSpLocks/>
            </p:cNvCxnSpPr>
            <p:nvPr/>
          </p:nvCxnSpPr>
          <p:spPr>
            <a:xfrm>
              <a:off x="8816206" y="27103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D5D9D309-A58B-F15E-79DB-16332614A2EE}"/>
                </a:ext>
              </a:extLst>
            </p:cNvPr>
            <p:cNvSpPr/>
            <p:nvPr/>
          </p:nvSpPr>
          <p:spPr>
            <a:xfrm>
              <a:off x="8749004" y="2654615"/>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E1B85E1E-BBF3-95DA-1234-D8FC88413756}"/>
                    </a:ext>
                  </a:extLst>
                </p:cNvPr>
                <p:cNvSpPr txBox="1"/>
                <p:nvPr/>
              </p:nvSpPr>
              <p:spPr>
                <a:xfrm>
                  <a:off x="8888128" y="1997325"/>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𝑅</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71" name="TextBox 70">
                  <a:extLst>
                    <a:ext uri="{FF2B5EF4-FFF2-40B4-BE49-F238E27FC236}">
                      <a16:creationId xmlns:a16="http://schemas.microsoft.com/office/drawing/2014/main" id="{E1B85E1E-BBF3-95DA-1234-D8FC88413756}"/>
                    </a:ext>
                  </a:extLst>
                </p:cNvPr>
                <p:cNvSpPr txBox="1">
                  <a:spLocks noRot="1" noChangeAspect="1" noMove="1" noResize="1" noEditPoints="1" noAdjustHandles="1" noChangeArrowheads="1" noChangeShapeType="1" noTextEdit="1"/>
                </p:cNvSpPr>
                <p:nvPr/>
              </p:nvSpPr>
              <p:spPr>
                <a:xfrm>
                  <a:off x="8888128" y="1997325"/>
                  <a:ext cx="599004" cy="332910"/>
                </a:xfrm>
                <a:prstGeom prst="rect">
                  <a:avLst/>
                </a:prstGeom>
                <a:blipFill>
                  <a:blip r:embed="rId4"/>
                  <a:stretch>
                    <a:fillRect/>
                  </a:stretch>
                </a:blipFill>
                <a:ln w="12700" cap="flat">
                  <a:noFill/>
                  <a:miter lim="400000"/>
                </a:ln>
                <a:effectLst/>
              </p:spPr>
              <p:txBody>
                <a:bodyPr/>
                <a:lstStyle/>
                <a:p>
                  <a:r>
                    <a:rPr lang="en-US">
                      <a:noFill/>
                    </a:rPr>
                    <a:t> </a:t>
                  </a:r>
                </a:p>
              </p:txBody>
            </p:sp>
          </mc:Fallback>
        </mc:AlternateContent>
        <p:sp>
          <p:nvSpPr>
            <p:cNvPr id="93" name="Oval 92">
              <a:extLst>
                <a:ext uri="{FF2B5EF4-FFF2-40B4-BE49-F238E27FC236}">
                  <a16:creationId xmlns:a16="http://schemas.microsoft.com/office/drawing/2014/main" id="{B869ED94-462C-90C9-DB4B-94A6E1E37BDB}"/>
                </a:ext>
              </a:extLst>
            </p:cNvPr>
            <p:cNvSpPr/>
            <p:nvPr/>
          </p:nvSpPr>
          <p:spPr>
            <a:xfrm>
              <a:off x="8755790" y="1881588"/>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84A052FA-34D8-65C7-2A7C-355D08250853}"/>
                </a:ext>
              </a:extLst>
            </p:cNvPr>
            <p:cNvSpPr/>
            <p:nvPr/>
          </p:nvSpPr>
          <p:spPr>
            <a:xfrm>
              <a:off x="9517792" y="1888216"/>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Freeform 12">
              <a:extLst>
                <a:ext uri="{FF2B5EF4-FFF2-40B4-BE49-F238E27FC236}">
                  <a16:creationId xmlns:a16="http://schemas.microsoft.com/office/drawing/2014/main" id="{35949F39-2AEC-ED36-F824-C333F88FDC45}"/>
                </a:ext>
              </a:extLst>
            </p:cNvPr>
            <p:cNvSpPr>
              <a:spLocks noChangeAspect="1"/>
            </p:cNvSpPr>
            <p:nvPr/>
          </p:nvSpPr>
          <p:spPr bwMode="auto">
            <a:xfrm>
              <a:off x="10249999" y="19703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 name="Freeform 12">
              <a:extLst>
                <a:ext uri="{FF2B5EF4-FFF2-40B4-BE49-F238E27FC236}">
                  <a16:creationId xmlns:a16="http://schemas.microsoft.com/office/drawing/2014/main" id="{4B9D9BD5-025F-A54F-1BA3-858592631312}"/>
                </a:ext>
              </a:extLst>
            </p:cNvPr>
            <p:cNvSpPr>
              <a:spLocks noChangeAspect="1"/>
            </p:cNvSpPr>
            <p:nvPr/>
          </p:nvSpPr>
          <p:spPr bwMode="auto">
            <a:xfrm rot="5400000">
              <a:off x="9083050" y="15740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DB140A8F-CABA-1E23-95F0-BDAF575436D9}"/>
                </a:ext>
              </a:extLst>
            </p:cNvPr>
            <p:cNvCxnSpPr>
              <a:cxnSpLocks noChangeAspect="1"/>
            </p:cNvCxnSpPr>
            <p:nvPr/>
          </p:nvCxnSpPr>
          <p:spPr>
            <a:xfrm>
              <a:off x="10316234" y="1963231"/>
              <a:ext cx="1281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55B02467-9520-7C1A-8FDD-A085347A983B}"/>
                </a:ext>
              </a:extLst>
            </p:cNvPr>
            <p:cNvCxnSpPr>
              <a:cxnSpLocks noChangeAspect="1"/>
            </p:cNvCxnSpPr>
            <p:nvPr/>
          </p:nvCxnSpPr>
          <p:spPr>
            <a:xfrm>
              <a:off x="11018784" y="2710324"/>
              <a:ext cx="65052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8" name="Oval 97">
              <a:extLst>
                <a:ext uri="{FF2B5EF4-FFF2-40B4-BE49-F238E27FC236}">
                  <a16:creationId xmlns:a16="http://schemas.microsoft.com/office/drawing/2014/main" id="{CBD26A21-2EA4-FAB5-1B8C-21ADD4AEFFDC}"/>
                </a:ext>
              </a:extLst>
            </p:cNvPr>
            <p:cNvSpPr/>
            <p:nvPr/>
          </p:nvSpPr>
          <p:spPr>
            <a:xfrm>
              <a:off x="10259943" y="2650259"/>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EDA6E947-9859-629B-1071-24682D5799EF}"/>
                </a:ext>
              </a:extLst>
            </p:cNvPr>
            <p:cNvSpPr/>
            <p:nvPr/>
          </p:nvSpPr>
          <p:spPr>
            <a:xfrm>
              <a:off x="10947921" y="1901323"/>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3E734120-2974-1DC4-9876-E0C2BA9A2EF2}"/>
                </a:ext>
              </a:extLst>
            </p:cNvPr>
            <p:cNvSpPr/>
            <p:nvPr/>
          </p:nvSpPr>
          <p:spPr>
            <a:xfrm>
              <a:off x="10259941" y="1905676"/>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D4D12A57-EFB8-0854-34D1-C0A8A398C443}"/>
                </a:ext>
              </a:extLst>
            </p:cNvPr>
            <p:cNvSpPr/>
            <p:nvPr/>
          </p:nvSpPr>
          <p:spPr>
            <a:xfrm>
              <a:off x="11628836" y="2654618"/>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204F8F7F-5570-5CAD-5D75-5FC113087C5F}"/>
                </a:ext>
              </a:extLst>
            </p:cNvPr>
            <p:cNvSpPr/>
            <p:nvPr/>
          </p:nvSpPr>
          <p:spPr>
            <a:xfrm>
              <a:off x="10961432" y="266257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48FBDB40-280F-0D68-604E-A834096785ED}"/>
                </a:ext>
              </a:extLst>
            </p:cNvPr>
            <p:cNvSpPr/>
            <p:nvPr/>
          </p:nvSpPr>
          <p:spPr>
            <a:xfrm>
              <a:off x="11576281" y="1900580"/>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6A2E77B-C401-B582-5887-1FD490A09435}"/>
                    </a:ext>
                  </a:extLst>
                </p:cNvPr>
                <p:cNvSpPr txBox="1"/>
                <p:nvPr/>
              </p:nvSpPr>
              <p:spPr>
                <a:xfrm>
                  <a:off x="9618595" y="1992070"/>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𝐿</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6A2E77B-C401-B582-5887-1FD490A09435}"/>
                    </a:ext>
                  </a:extLst>
                </p:cNvPr>
                <p:cNvSpPr txBox="1">
                  <a:spLocks noRot="1" noChangeAspect="1" noMove="1" noResize="1" noEditPoints="1" noAdjustHandles="1" noChangeArrowheads="1" noChangeShapeType="1" noTextEdit="1"/>
                </p:cNvSpPr>
                <p:nvPr/>
              </p:nvSpPr>
              <p:spPr>
                <a:xfrm>
                  <a:off x="9618595" y="1992070"/>
                  <a:ext cx="599004" cy="332910"/>
                </a:xfrm>
                <a:prstGeom prst="rect">
                  <a:avLst/>
                </a:prstGeom>
                <a:blipFill>
                  <a:blip r:embed="rId5"/>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05206120-2B43-3D64-AEED-23CB33B9D849}"/>
                    </a:ext>
                  </a:extLst>
                </p:cNvPr>
                <p:cNvSpPr txBox="1"/>
                <p:nvPr/>
              </p:nvSpPr>
              <p:spPr>
                <a:xfrm>
                  <a:off x="9718873" y="2295148"/>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𝐺</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108" name="TextBox 107">
                  <a:extLst>
                    <a:ext uri="{FF2B5EF4-FFF2-40B4-BE49-F238E27FC236}">
                      <a16:creationId xmlns:a16="http://schemas.microsoft.com/office/drawing/2014/main" id="{05206120-2B43-3D64-AEED-23CB33B9D849}"/>
                    </a:ext>
                  </a:extLst>
                </p:cNvPr>
                <p:cNvSpPr txBox="1">
                  <a:spLocks noRot="1" noChangeAspect="1" noMove="1" noResize="1" noEditPoints="1" noAdjustHandles="1" noChangeArrowheads="1" noChangeShapeType="1" noTextEdit="1"/>
                </p:cNvSpPr>
                <p:nvPr/>
              </p:nvSpPr>
              <p:spPr>
                <a:xfrm>
                  <a:off x="9718873" y="2295148"/>
                  <a:ext cx="599004" cy="332910"/>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1867B5B9-1321-BDB6-88FD-5BA1849C28A5}"/>
                    </a:ext>
                  </a:extLst>
                </p:cNvPr>
                <p:cNvSpPr txBox="1"/>
                <p:nvPr/>
              </p:nvSpPr>
              <p:spPr>
                <a:xfrm>
                  <a:off x="11142588" y="2160235"/>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𝐶</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1867B5B9-1321-BDB6-88FD-5BA1849C28A5}"/>
                    </a:ext>
                  </a:extLst>
                </p:cNvPr>
                <p:cNvSpPr txBox="1">
                  <a:spLocks noRot="1" noChangeAspect="1" noMove="1" noResize="1" noEditPoints="1" noAdjustHandles="1" noChangeArrowheads="1" noChangeShapeType="1" noTextEdit="1"/>
                </p:cNvSpPr>
                <p:nvPr/>
              </p:nvSpPr>
              <p:spPr>
                <a:xfrm>
                  <a:off x="11142588" y="2160235"/>
                  <a:ext cx="599004" cy="332910"/>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p:grpSp>
      <p:sp>
        <p:nvSpPr>
          <p:cNvPr id="111" name="TextBox 110">
            <a:extLst>
              <a:ext uri="{FF2B5EF4-FFF2-40B4-BE49-F238E27FC236}">
                <a16:creationId xmlns:a16="http://schemas.microsoft.com/office/drawing/2014/main" id="{2A4CAFF3-0421-6A62-7CA5-ABE446418B7C}"/>
              </a:ext>
            </a:extLst>
          </p:cNvPr>
          <p:cNvSpPr txBox="1"/>
          <p:nvPr/>
        </p:nvSpPr>
        <p:spPr>
          <a:xfrm>
            <a:off x="10815145" y="416209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9570180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589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230424" y="1492361"/>
                <a:ext cx="6906462" cy="46848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  Ans: about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num>
                      <m:den>
                        <m:r>
                          <a:rPr lang="en-US" b="0" i="1" smtClean="0">
                            <a:solidFill>
                              <a:srgbClr val="000000"/>
                            </a:solidFill>
                            <a:latin typeface="Cambria Math" panose="02040503050406030204" pitchFamily="18" charset="0"/>
                            <a:cs typeface="Calibri"/>
                            <a:sym typeface="Calibri"/>
                          </a:rPr>
                          <m:t>3</m:t>
                        </m:r>
                      </m:den>
                    </m:f>
                    <m:r>
                      <a:rPr lang="en-US" b="0" i="1" smtClean="0">
                        <a:solidFill>
                          <a:srgbClr val="000000"/>
                        </a:solidFill>
                        <a:latin typeface="Cambria Math" panose="02040503050406030204" pitchFamily="18" charset="0"/>
                        <a:cs typeface="Calibri"/>
                        <a:sym typeface="Calibri"/>
                      </a:rPr>
                      <m:t>𝑐</m:t>
                    </m:r>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742950" lvl="1" indent="-28575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0424" y="1492361"/>
                <a:ext cx="6906462" cy="4684867"/>
              </a:xfrm>
              <a:prstGeom prst="rect">
                <a:avLst/>
              </a:prstGeom>
              <a:blipFill>
                <a:blip r:embed="rId3"/>
                <a:stretch>
                  <a:fillRect l="-1468" t="-54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36</a:t>
            </a:fld>
            <a:endParaRPr lang="en-US" dirty="0">
              <a:solidFill>
                <a:schemeClr val="tx1"/>
              </a:solidFill>
            </a:endParaRPr>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335755"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80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74985"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128381"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4711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37</a:t>
            </a:fld>
            <a:endParaRPr lang="en-US" dirty="0">
              <a:solidFill>
                <a:schemeClr val="tx1"/>
              </a:solidFill>
            </a:endParaRPr>
          </a:p>
        </p:txBody>
      </p:sp>
      <p:grpSp>
        <p:nvGrpSpPr>
          <p:cNvPr id="6" name="Group 5">
            <a:extLst>
              <a:ext uri="{FF2B5EF4-FFF2-40B4-BE49-F238E27FC236}">
                <a16:creationId xmlns:a16="http://schemas.microsoft.com/office/drawing/2014/main" id="{A6A8FE94-337C-9B45-966E-DBA8C01CC5A6}"/>
              </a:ext>
            </a:extLst>
          </p:cNvPr>
          <p:cNvGrpSpPr/>
          <p:nvPr/>
        </p:nvGrpSpPr>
        <p:grpSpPr>
          <a:xfrm>
            <a:off x="6656733" y="4076519"/>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898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852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1629" y="1691704"/>
                <a:ext cx="10928740"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1629" y="1691704"/>
                <a:ext cx="10928740" cy="3882459"/>
              </a:xfrm>
              <a:prstGeom prst="rect">
                <a:avLst/>
              </a:prstGeom>
              <a:blipFill>
                <a:blip r:embed="rId3"/>
                <a:stretch>
                  <a:fillRect l="-812"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38</a:t>
            </a:fld>
            <a:endParaRPr lang="en-US" dirty="0">
              <a:solidFill>
                <a:schemeClr val="tx1"/>
              </a:solidFill>
            </a:endParaRPr>
          </a:p>
        </p:txBody>
      </p:sp>
    </p:spTree>
    <p:extLst>
      <p:ext uri="{BB962C8B-B14F-4D97-AF65-F5344CB8AC3E}">
        <p14:creationId xmlns:p14="http://schemas.microsoft.com/office/powerpoint/2010/main" val="32351565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185312"/>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hangingPunct="0"/>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185312"/>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39</a:t>
            </a:fld>
            <a:endParaRPr lang="en-US" dirty="0">
              <a:solidFill>
                <a:schemeClr val="tx1"/>
              </a:solidFill>
            </a:endParaRPr>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42443" y="1115760"/>
                <a:ext cx="7024317" cy="5027169"/>
              </a:xfrm>
            </p:spPr>
            <p:txBody>
              <a:bodyPr>
                <a:noAutofit/>
              </a:bodyPr>
              <a:lstStyle/>
              <a:p>
                <a:pPr marL="342900" indent="-342900">
                  <a:spcBef>
                    <a:spcPts val="400"/>
                  </a:spcBef>
                </a:pPr>
                <a:r>
                  <a:rPr lang="en-US" sz="2200" dirty="0">
                    <a:ea typeface="Arial" charset="0"/>
                    <a:cs typeface="Arial" charset="0"/>
                  </a:rPr>
                  <a:t>Diodes</a:t>
                </a:r>
                <a:endParaRPr lang="en-US" sz="2000" dirty="0">
                  <a:ea typeface="Arial" charset="0"/>
                  <a:cs typeface="Arial" charset="0"/>
                </a:endParaRPr>
              </a:p>
              <a:p>
                <a:pPr marL="800100" lvl="1" indent="-342900">
                  <a:spcBef>
                    <a:spcPts val="400"/>
                  </a:spcBef>
                </a:pPr>
                <a:r>
                  <a:rPr lang="en-US" sz="1800" dirty="0">
                    <a:ea typeface="Arial" charset="0"/>
                    <a:cs typeface="Arial" charset="0"/>
                  </a:rPr>
                  <a:t>Devices that allow current to flow only in one direction  </a:t>
                </a:r>
              </a:p>
              <a:p>
                <a:pPr marL="800100" lvl="1" indent="-342900">
                  <a:spcBef>
                    <a:spcPts val="400"/>
                  </a:spcBef>
                </a:pPr>
                <a:r>
                  <a:rPr lang="en-US" sz="1800" dirty="0">
                    <a:ea typeface="Arial" charset="0"/>
                    <a:cs typeface="Arial" charset="0"/>
                  </a:rPr>
                  <a:t>Silicon diodes, for example have, essentially infinite resistance if V</a:t>
                </a:r>
                <a:r>
                  <a:rPr lang="en-US" sz="1800" baseline="-25000" dirty="0">
                    <a:ea typeface="Arial" charset="0"/>
                    <a:cs typeface="Arial" charset="0"/>
                  </a:rPr>
                  <a:t>ac</a:t>
                </a:r>
                <a:r>
                  <a:rPr lang="en-US" sz="1800" dirty="0">
                    <a:ea typeface="Arial" charset="0"/>
                    <a:cs typeface="Arial" charset="0"/>
                  </a:rPr>
                  <a:t>&lt;0, that is if the cathode is at a higher potential than the anode and very low resistance if V</a:t>
                </a:r>
                <a:r>
                  <a:rPr lang="en-US" sz="1800" baseline="-25000" dirty="0">
                    <a:ea typeface="Arial" charset="0"/>
                    <a:cs typeface="Arial" charset="0"/>
                  </a:rPr>
                  <a:t>ac</a:t>
                </a:r>
                <a:r>
                  <a:rPr lang="en-US" sz="1800" dirty="0">
                    <a:ea typeface="Arial" charset="0"/>
                    <a:cs typeface="Arial" charset="0"/>
                  </a:rPr>
                  <a:t>&gt; .7V.</a:t>
                </a:r>
              </a:p>
              <a:p>
                <a:pPr marL="800100" lvl="1" indent="-342900">
                  <a:spcBef>
                    <a:spcPts val="400"/>
                  </a:spcBef>
                </a:pPr>
                <a:r>
                  <a:rPr lang="en-US" sz="1800" dirty="0">
                    <a:ea typeface="Arial" charset="0"/>
                    <a:cs typeface="Arial" charset="0"/>
                  </a:rPr>
                  <a:t>The cathode is usually labelled with a band</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Schottky diode: A metal-semiconductor contact that has a lower forward voltage drop than a PN diode. </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Zener diode: Provides a stable reference voltage. </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Tunnel diode: Has negative resistance due to tunneling, a quantum mechanical effect. </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PN junction diode: A diode made of two layers of semiconductor material.</a:t>
                </a:r>
              </a:p>
              <a:p>
                <a:pPr marL="800100" lvl="1" indent="-342900">
                  <a:spcBef>
                    <a:spcPts val="400"/>
                  </a:spcBef>
                </a:pPr>
                <a:r>
                  <a:rPr lang="en-US" sz="1800" dirty="0">
                    <a:solidFill>
                      <a:srgbClr val="001D35"/>
                    </a:solidFill>
                    <a:latin typeface="Calibri" panose="020F0502020204030204" pitchFamily="34" charset="0"/>
                    <a:cs typeface="Calibri" panose="020F0502020204030204" pitchFamily="34" charset="0"/>
                  </a:rPr>
                  <a:t>PIN diode: For high frequency (low capacitance)</a:t>
                </a:r>
                <a:endParaRPr lang="en-US" sz="1800" i="0" dirty="0">
                  <a:solidFill>
                    <a:srgbClr val="001D35"/>
                  </a:solidFill>
                  <a:effectLst/>
                  <a:latin typeface="Calibri" panose="020F0502020204030204" pitchFamily="34" charset="0"/>
                  <a:cs typeface="Calibri" panose="020F0502020204030204" pitchFamily="34" charset="0"/>
                </a:endParaRPr>
              </a:p>
              <a:p>
                <a:pPr marL="800100" lvl="1" indent="-342900">
                  <a:spcBef>
                    <a:spcPts val="400"/>
                  </a:spcBef>
                </a:pPr>
                <a:endParaRPr lang="en-US" sz="2000" dirty="0"/>
              </a:p>
              <a:p>
                <a:pPr>
                  <a:spcBef>
                    <a:spcPts val="400"/>
                  </a:spcBef>
                </a:pPr>
                <a:r>
                  <a:rPr lang="en-US" sz="2400" dirty="0"/>
                  <a:t>Transformers</a:t>
                </a:r>
                <a:endParaRPr lang="en-US" sz="2000" dirty="0"/>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42443" y="1115760"/>
                <a:ext cx="7024317" cy="5027169"/>
              </a:xfrm>
              <a:blipFill>
                <a:blip r:embed="rId2"/>
                <a:stretch>
                  <a:fillRect l="-1083" t="-1511" r="-903" b="-352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8222436" y="2056810"/>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94136"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4527311" y="5668110"/>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58517"/>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111624"/>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376711"/>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40</a:t>
            </a:fld>
            <a:endParaRPr lang="en-US" dirty="0">
              <a:solidFill>
                <a:schemeClr val="tx1"/>
              </a:solidFill>
            </a:endParaRPr>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1178461"/>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1178461"/>
                <a:ext cx="5515120" cy="5348557"/>
              </a:xfrm>
              <a:prstGeom prst="rect">
                <a:avLst/>
              </a:prstGeom>
              <a:blipFill>
                <a:blip r:embed="rId5"/>
                <a:stretch>
                  <a:fillRect l="-1609" t="-473" b="-11111"/>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41790"/>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1489" y="1174384"/>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1489" y="1174384"/>
                <a:ext cx="8963892" cy="5364528"/>
              </a:xfrm>
              <a:prstGeom prst="rect">
                <a:avLst/>
              </a:prstGeom>
              <a:blipFill>
                <a:blip r:embed="rId3"/>
                <a:stretch>
                  <a:fillRect l="-1133"/>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41</a:t>
            </a:fld>
            <a:endParaRPr lang="en-US" dirty="0">
              <a:solidFill>
                <a:schemeClr val="tx1"/>
              </a:solidFill>
            </a:endParaRPr>
          </a:p>
        </p:txBody>
      </p:sp>
      <p:grpSp>
        <p:nvGrpSpPr>
          <p:cNvPr id="3" name="Group 2">
            <a:extLst>
              <a:ext uri="{FF2B5EF4-FFF2-40B4-BE49-F238E27FC236}">
                <a16:creationId xmlns:a16="http://schemas.microsoft.com/office/drawing/2014/main" id="{A46DB1E0-6FEA-5240-8946-A2CC6AC4574D}"/>
              </a:ext>
            </a:extLst>
          </p:cNvPr>
          <p:cNvGrpSpPr/>
          <p:nvPr/>
        </p:nvGrpSpPr>
        <p:grpSpPr>
          <a:xfrm>
            <a:off x="9147479" y="1922707"/>
            <a:ext cx="2343453" cy="1327566"/>
            <a:chOff x="1726030" y="1999315"/>
            <a:chExt cx="2343453" cy="132756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47442"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745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692786" y="32337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72266"/>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63177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a:t>
                </a:r>
                <a:r>
                  <a:rPr lang="en-US" sz="2000" baseline="-25000" dirty="0">
                    <a:solidFill>
                      <a:srgbClr val="000000"/>
                    </a:solidFill>
                    <a:latin typeface="Calibri"/>
                    <a:ea typeface="Calibri"/>
                    <a:cs typeface="Calibri"/>
                    <a:sym typeface="Calibri"/>
                  </a:rPr>
                  <a:t>pp</a:t>
                </a:r>
                <a:r>
                  <a:rPr lang="en-US" sz="2000" dirty="0">
                    <a:solidFill>
                      <a:srgbClr val="000000"/>
                    </a:solidFill>
                    <a:latin typeface="Calibri"/>
                    <a:ea typeface="Calibri"/>
                    <a:cs typeface="Calibri"/>
                    <a:sym typeface="Calibri"/>
                  </a:rPr>
                  <a:t>.</a:t>
                </a: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answer is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631777"/>
                <a:ext cx="8042065" cy="4500162"/>
              </a:xfrm>
              <a:prstGeom prst="rect">
                <a:avLst/>
              </a:prstGeom>
              <a:blipFill>
                <a:blip r:embed="rId3"/>
                <a:stretch>
                  <a:fillRect l="-1262" t="-845"/>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7810730" y="1716872"/>
            <a:ext cx="3584013" cy="1350589"/>
            <a:chOff x="3947935" y="2315543"/>
            <a:chExt cx="3584013" cy="1350589"/>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746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3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42</a:t>
            </a:fld>
            <a:endParaRPr lang="en-US" dirty="0">
              <a:solidFill>
                <a:schemeClr val="tx1"/>
              </a:solidFill>
            </a:endParaRPr>
          </a:p>
        </p:txBody>
      </p:sp>
    </p:spTree>
    <p:extLst>
      <p:ext uri="{BB962C8B-B14F-4D97-AF65-F5344CB8AC3E}">
        <p14:creationId xmlns:p14="http://schemas.microsoft.com/office/powerpoint/2010/main" val="520863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92031" y="116084"/>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192105" y="956244"/>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9756251" y="6413806"/>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43</a:t>
            </a:fld>
            <a:endParaRPr lang="en-US" dirty="0">
              <a:solidFill>
                <a:schemeClr val="tx1"/>
              </a:solidFill>
            </a:endParaRPr>
          </a:p>
        </p:txBody>
      </p:sp>
      <p:grpSp>
        <p:nvGrpSpPr>
          <p:cNvPr id="7" name="Group 6">
            <a:extLst>
              <a:ext uri="{FF2B5EF4-FFF2-40B4-BE49-F238E27FC236}">
                <a16:creationId xmlns:a16="http://schemas.microsoft.com/office/drawing/2014/main" id="{376711C0-57F4-9F4E-A6B1-5FE5BD1645B4}"/>
              </a:ext>
            </a:extLst>
          </p:cNvPr>
          <p:cNvGrpSpPr/>
          <p:nvPr/>
        </p:nvGrpSpPr>
        <p:grpSpPr>
          <a:xfrm>
            <a:off x="8169814" y="2499623"/>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8911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72467"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7635207" y="426752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44673"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813598"/>
                <a:ext cx="10682354" cy="347310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813598"/>
                <a:ext cx="10682354" cy="3473105"/>
              </a:xfrm>
              <a:prstGeom prst="rect">
                <a:avLst/>
              </a:prstGeom>
              <a:blipFill>
                <a:blip r:embed="rId3"/>
                <a:stretch>
                  <a:fillRect l="-831" t="-182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44</a:t>
            </a:fld>
            <a:endParaRPr lang="en-US" dirty="0">
              <a:solidFill>
                <a:schemeClr val="tx1"/>
              </a:solidFill>
            </a:endParaRPr>
          </a:p>
        </p:txBody>
      </p:sp>
    </p:spTree>
    <p:extLst>
      <p:ext uri="{BB962C8B-B14F-4D97-AF65-F5344CB8AC3E}">
        <p14:creationId xmlns:p14="http://schemas.microsoft.com/office/powerpoint/2010/main" val="3865429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 (1)</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66031"/>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66031"/>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grpSp>
        <p:nvGrpSpPr>
          <p:cNvPr id="3" name="Group 2">
            <a:extLst>
              <a:ext uri="{FF2B5EF4-FFF2-40B4-BE49-F238E27FC236}">
                <a16:creationId xmlns:a16="http://schemas.microsoft.com/office/drawing/2014/main" id="{1E4E2A95-C091-0F4D-9871-008DE2C691DD}"/>
              </a:ext>
            </a:extLst>
          </p:cNvPr>
          <p:cNvGrpSpPr/>
          <p:nvPr/>
        </p:nvGrpSpPr>
        <p:grpSpPr>
          <a:xfrm>
            <a:off x="10301921" y="2424873"/>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7726688" y="4840833"/>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477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 (2)</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301017" y="1951161"/>
                <a:ext cx="8811171" cy="37499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marL="457200" indent="-457200" defTabSz="457200" latinLnBrk="1" hangingPunct="0">
                  <a:buFont typeface="Arial" panose="020B0604020202020204" pitchFamily="34" charset="0"/>
                  <a:buChar char="•"/>
                </a:pP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f>
                      <m:fPr>
                        <m:ctrlPr>
                          <a:rPr lang="en-US" i="1">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den>
                    </m:f>
                    <m:f>
                      <m:fPr>
                        <m:ctrlPr>
                          <a:rPr lang="en-US" i="1">
                            <a:solidFill>
                              <a:srgbClr val="000000"/>
                            </a:solidFill>
                            <a:latin typeface="Cambria Math" panose="02040503050406030204" pitchFamily="18" charset="0"/>
                            <a:cs typeface="Calibri"/>
                            <a:sym typeface="Calibri"/>
                          </a:rPr>
                        </m:ctrlPr>
                      </m:fPr>
                      <m:num>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.15</m:t>
                    </m:r>
                  </m:oMath>
                </a14:m>
                <a:endParaRPr lang="en-US" dirty="0">
                  <a:solidFill>
                    <a:srgbClr val="000000"/>
                  </a:solidFill>
                  <a:ea typeface="Calibri"/>
                  <a:cs typeface="Calibri"/>
                  <a:sym typeface="Calibri"/>
                </a:endParaRP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301017" y="1951161"/>
                <a:ext cx="8811171" cy="3749957"/>
              </a:xfrm>
              <a:prstGeom prst="rect">
                <a:avLst/>
              </a:prstGeom>
              <a:blipFill>
                <a:blip r:embed="rId3"/>
                <a:stretch>
                  <a:fillRect l="-100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9748221"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p:spTree>
    <p:extLst>
      <p:ext uri="{BB962C8B-B14F-4D97-AF65-F5344CB8AC3E}">
        <p14:creationId xmlns:p14="http://schemas.microsoft.com/office/powerpoint/2010/main" val="2176061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p>
              <a:p>
                <a:pPr defTabSz="457200" hangingPunct="0"/>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𝑎</m:t>
                        </m:r>
                      </m:sub>
                    </m:sSub>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9824271" y="642470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47</a:t>
            </a:fld>
            <a:endParaRPr lang="en-US" dirty="0">
              <a:solidFill>
                <a:schemeClr val="tx1"/>
              </a:solidFill>
            </a:endParaRPr>
          </a:p>
        </p:txBody>
      </p:sp>
      <p:grpSp>
        <p:nvGrpSpPr>
          <p:cNvPr id="3" name="Group 2">
            <a:extLst>
              <a:ext uri="{FF2B5EF4-FFF2-40B4-BE49-F238E27FC236}">
                <a16:creationId xmlns:a16="http://schemas.microsoft.com/office/drawing/2014/main" id="{5C2D22DB-2348-3A4E-86E3-437DFE54134F}"/>
              </a:ext>
            </a:extLst>
          </p:cNvPr>
          <p:cNvGrpSpPr/>
          <p:nvPr/>
        </p:nvGrpSpPr>
        <p:grpSpPr>
          <a:xfrm>
            <a:off x="10164697" y="3195395"/>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9113355" y="3157600"/>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7838407" y="1184987"/>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66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706773" y="466569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6268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83" y="1136573"/>
                <a:ext cx="7806492" cy="508570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Arial" panose="020B0604020202020204" pitchFamily="34" charset="0"/>
                  <a:buChar char="•"/>
                </a:pP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p>
              <a:p>
                <a:pPr lvl="1" hangingPunct="0"/>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r>
                  <a:rPr lang="en-US" dirty="0">
                    <a:solidFill>
                      <a:srgbClr val="000000"/>
                    </a:solidFill>
                    <a:latin typeface="Cambria Math" panose="02040503050406030204" pitchFamily="18" charset="0"/>
                    <a:ea typeface="Cambria Math" panose="02040503050406030204" pitchFamily="18" charset="0"/>
                    <a:sym typeface="Calibri"/>
                  </a:rPr>
                  <a:t>.</a:t>
                </a: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b="0" dirty="0">
                    <a:solidFill>
                      <a:srgbClr val="000000"/>
                    </a:solidFill>
                    <a:ea typeface="Cambria Math" panose="02040503050406030204" pitchFamily="18" charset="0"/>
                    <a:sym typeface="Calibri"/>
                  </a:rPr>
                  <a:t>.</a:t>
                </a: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r>
                  <a:rPr lang="en-US" dirty="0">
                    <a:solidFill>
                      <a:srgbClr val="000000"/>
                    </a:solidFill>
                    <a:sym typeface="Calibri"/>
                  </a:rPr>
                  <a:t>.</a:t>
                </a: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r>
                  <a:rPr lang="en-US" dirty="0">
                    <a:solidFill>
                      <a:srgbClr val="000000"/>
                    </a:solidFill>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83" y="1136573"/>
                <a:ext cx="7806492" cy="5085706"/>
              </a:xfrm>
              <a:prstGeom prst="rect">
                <a:avLst/>
              </a:prstGeom>
              <a:blipFill>
                <a:blip r:embed="rId3"/>
                <a:stretch>
                  <a:fillRect l="-1136" t="-498" r="-1299" b="-49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48</a:t>
            </a:fld>
            <a:endParaRPr lang="en-US" dirty="0">
              <a:solidFill>
                <a:schemeClr val="tx1"/>
              </a:solidFill>
            </a:endParaRPr>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831199991"/>
              </p:ext>
            </p:extLst>
          </p:nvPr>
        </p:nvGraphicFramePr>
        <p:xfrm>
          <a:off x="8419604" y="2160160"/>
          <a:ext cx="3604338" cy="3357520"/>
        </p:xfrm>
        <a:graphic>
          <a:graphicData uri="http://schemas.openxmlformats.org/drawingml/2006/table">
            <a:tbl>
              <a:tblPr firstRow="1" bandRow="1">
                <a:tableStyleId>{5C22544A-7EE6-4342-B048-85BDC9FD1C3A}</a:tableStyleId>
              </a:tblPr>
              <a:tblGrid>
                <a:gridCol w="1391682">
                  <a:extLst>
                    <a:ext uri="{9D8B030D-6E8A-4147-A177-3AD203B41FA5}">
                      <a16:colId xmlns:a16="http://schemas.microsoft.com/office/drawing/2014/main" val="3400466308"/>
                    </a:ext>
                  </a:extLst>
                </a:gridCol>
                <a:gridCol w="777458">
                  <a:extLst>
                    <a:ext uri="{9D8B030D-6E8A-4147-A177-3AD203B41FA5}">
                      <a16:colId xmlns:a16="http://schemas.microsoft.com/office/drawing/2014/main" val="1604896889"/>
                    </a:ext>
                  </a:extLst>
                </a:gridCol>
                <a:gridCol w="1435198">
                  <a:extLst>
                    <a:ext uri="{9D8B030D-6E8A-4147-A177-3AD203B41FA5}">
                      <a16:colId xmlns:a16="http://schemas.microsoft.com/office/drawing/2014/main" val="3052369017"/>
                    </a:ext>
                  </a:extLst>
                </a:gridCol>
              </a:tblGrid>
              <a:tr h="357409">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7729">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580733">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7729">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7729">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7729">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7729">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580733">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443345" y="1315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9822741" y="6422660"/>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49</a:t>
            </a:fld>
            <a:endParaRPr lang="en-US" dirty="0">
              <a:solidFill>
                <a:schemeClr val="tx1"/>
              </a:solidFill>
            </a:endParaRPr>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610444" y="660270"/>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34503" y="114191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Saturated when </a:t>
                </a:r>
                <a14:m>
                  <m:oMath xmlns:m="http://schemas.openxmlformats.org/officeDocument/2006/math">
                    <m:sSub>
                      <m:sSubPr>
                        <m:ctrlPr>
                          <a:rPr lang="en-US"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𝑉</m:t>
                        </m:r>
                      </m:e>
                      <m:sub>
                        <m:r>
                          <a:rPr lang="en-US" b="0" i="1" smtClean="0">
                            <a:latin typeface="Cambria Math" panose="02040503050406030204" pitchFamily="18" charset="0"/>
                            <a:cs typeface="Calibri" panose="020F0502020204030204" pitchFamily="34" charset="0"/>
                          </a:rPr>
                          <m:t>𝑐𝑒</m:t>
                        </m:r>
                      </m:sub>
                    </m:sSub>
                    <m:r>
                      <a:rPr lang="en-US" b="0" i="1" smtClean="0">
                        <a:latin typeface="Cambria Math" panose="02040503050406030204" pitchFamily="18" charset="0"/>
                        <a:cs typeface="Calibri" panose="020F0502020204030204" pitchFamily="34" charset="0"/>
                      </a:rPr>
                      <m:t>=0</m:t>
                    </m:r>
                  </m:oMath>
                </a14:m>
                <a:endParaRPr lang="en-US" b="0" dirty="0">
                  <a:latin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34503" y="1141916"/>
                <a:ext cx="4970631" cy="4557154"/>
              </a:xfrm>
              <a:prstGeom prst="rect">
                <a:avLst/>
              </a:prstGeom>
              <a:blipFill>
                <a:blip r:embed="rId3"/>
                <a:stretch>
                  <a:fillRect l="-1020"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10004417" y="3835291"/>
            <a:ext cx="2253828" cy="2683463"/>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2107828083"/>
                  </p:ext>
                </p:extLst>
              </p:nvPr>
            </p:nvGraphicFramePr>
            <p:xfrm>
              <a:off x="3737218" y="4148484"/>
              <a:ext cx="6015878" cy="2270760"/>
            </p:xfrm>
            <a:graphic>
              <a:graphicData uri="http://schemas.openxmlformats.org/drawingml/2006/table">
                <a:tbl>
                  <a:tblPr firstRow="1" bandRow="1">
                    <a:tableStyleId>{5C22544A-7EE6-4342-B048-85BDC9FD1C3A}</a:tableStyleId>
                  </a:tblPr>
                  <a:tblGrid>
                    <a:gridCol w="1203177">
                      <a:extLst>
                        <a:ext uri="{9D8B030D-6E8A-4147-A177-3AD203B41FA5}">
                          <a16:colId xmlns:a16="http://schemas.microsoft.com/office/drawing/2014/main" val="3270297207"/>
                        </a:ext>
                      </a:extLst>
                    </a:gridCol>
                    <a:gridCol w="947175">
                      <a:extLst>
                        <a:ext uri="{9D8B030D-6E8A-4147-A177-3AD203B41FA5}">
                          <a16:colId xmlns:a16="http://schemas.microsoft.com/office/drawing/2014/main" val="2201865162"/>
                        </a:ext>
                      </a:extLst>
                    </a:gridCol>
                    <a:gridCol w="671986">
                      <a:extLst>
                        <a:ext uri="{9D8B030D-6E8A-4147-A177-3AD203B41FA5}">
                          <a16:colId xmlns:a16="http://schemas.microsoft.com/office/drawing/2014/main" val="4101733889"/>
                        </a:ext>
                      </a:extLst>
                    </a:gridCol>
                    <a:gridCol w="1381793">
                      <a:extLst>
                        <a:ext uri="{9D8B030D-6E8A-4147-A177-3AD203B41FA5}">
                          <a16:colId xmlns:a16="http://schemas.microsoft.com/office/drawing/2014/main" val="801850443"/>
                        </a:ext>
                      </a:extLst>
                    </a:gridCol>
                    <a:gridCol w="1811747">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 saturated</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saturated</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2107828083"/>
                  </p:ext>
                </p:extLst>
              </p:nvPr>
            </p:nvGraphicFramePr>
            <p:xfrm>
              <a:off x="3737218" y="4148484"/>
              <a:ext cx="6015878" cy="2270760"/>
            </p:xfrm>
            <a:graphic>
              <a:graphicData uri="http://schemas.openxmlformats.org/drawingml/2006/table">
                <a:tbl>
                  <a:tblPr firstRow="1" bandRow="1">
                    <a:tableStyleId>{5C22544A-7EE6-4342-B048-85BDC9FD1C3A}</a:tableStyleId>
                  </a:tblPr>
                  <a:tblGrid>
                    <a:gridCol w="1203177">
                      <a:extLst>
                        <a:ext uri="{9D8B030D-6E8A-4147-A177-3AD203B41FA5}">
                          <a16:colId xmlns:a16="http://schemas.microsoft.com/office/drawing/2014/main" val="3270297207"/>
                        </a:ext>
                      </a:extLst>
                    </a:gridCol>
                    <a:gridCol w="947175">
                      <a:extLst>
                        <a:ext uri="{9D8B030D-6E8A-4147-A177-3AD203B41FA5}">
                          <a16:colId xmlns:a16="http://schemas.microsoft.com/office/drawing/2014/main" val="2201865162"/>
                        </a:ext>
                      </a:extLst>
                    </a:gridCol>
                    <a:gridCol w="671986">
                      <a:extLst>
                        <a:ext uri="{9D8B030D-6E8A-4147-A177-3AD203B41FA5}">
                          <a16:colId xmlns:a16="http://schemas.microsoft.com/office/drawing/2014/main" val="4101733889"/>
                        </a:ext>
                      </a:extLst>
                    </a:gridCol>
                    <a:gridCol w="1381793">
                      <a:extLst>
                        <a:ext uri="{9D8B030D-6E8A-4147-A177-3AD203B41FA5}">
                          <a16:colId xmlns:a16="http://schemas.microsoft.com/office/drawing/2014/main" val="801850443"/>
                        </a:ext>
                      </a:extLst>
                    </a:gridCol>
                    <a:gridCol w="1811747">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29730" t="-103333" r="-416216" b="-413333"/>
                          </a:stretch>
                        </a:blipFill>
                      </a:tcPr>
                    </a:tc>
                    <a:tc>
                      <a:txBody>
                        <a:bodyPr/>
                        <a:lstStyle/>
                        <a:p>
                          <a:endParaRPr lang="en-US"/>
                        </a:p>
                      </a:txBody>
                      <a:tcPr>
                        <a:blipFill>
                          <a:blip r:embed="rId6"/>
                          <a:stretch>
                            <a:fillRect l="-320755" t="-103333" r="-481132" b="-413333"/>
                          </a:stretch>
                        </a:blipFill>
                      </a:tcPr>
                    </a:tc>
                    <a:tc>
                      <a:txBody>
                        <a:bodyPr/>
                        <a:lstStyle/>
                        <a:p>
                          <a:endParaRPr lang="en-US"/>
                        </a:p>
                      </a:txBody>
                      <a:tcPr>
                        <a:blipFill>
                          <a:blip r:embed="rId6"/>
                          <a:stretch>
                            <a:fillRect l="-204587" t="-103333" r="-133945" b="-413333"/>
                          </a:stretch>
                        </a:blipFill>
                      </a:tcPr>
                    </a:tc>
                    <a:tc>
                      <a:txBody>
                        <a:bodyPr/>
                        <a:lstStyle/>
                        <a:p>
                          <a:endParaRPr lang="en-US"/>
                        </a:p>
                      </a:txBody>
                      <a:tcPr>
                        <a:blipFill>
                          <a:blip r:embed="rId6"/>
                          <a:stretch>
                            <a:fillRect l="-232168" t="-103333" r="-2098" b="-413333"/>
                          </a:stretch>
                        </a:blipFill>
                      </a:tcPr>
                    </a:tc>
                    <a:extLst>
                      <a:ext uri="{0D108BD9-81ED-4DB2-BD59-A6C34878D82A}">
                        <a16:rowId xmlns:a16="http://schemas.microsoft.com/office/drawing/2014/main" val="2708477968"/>
                      </a:ext>
                    </a:extLst>
                  </a:tr>
                  <a:tr h="579120">
                    <a:tc>
                      <a:txBody>
                        <a:bodyPr/>
                        <a:lstStyle/>
                        <a:p>
                          <a:pPr algn="r"/>
                          <a:r>
                            <a:rPr lang="en-US" sz="1600" dirty="0"/>
                            <a:t>rev saturated</a:t>
                          </a:r>
                        </a:p>
                      </a:txBody>
                      <a:tcPr/>
                    </a:tc>
                    <a:tc>
                      <a:txBody>
                        <a:bodyPr/>
                        <a:lstStyle/>
                        <a:p>
                          <a:endParaRPr lang="en-US"/>
                        </a:p>
                      </a:txBody>
                      <a:tcPr>
                        <a:blipFill>
                          <a:blip r:embed="rId6"/>
                          <a:stretch>
                            <a:fillRect l="-129730" t="-132609" r="-416216" b="-169565"/>
                          </a:stretch>
                        </a:blipFill>
                      </a:tcPr>
                    </a:tc>
                    <a:tc>
                      <a:txBody>
                        <a:bodyPr/>
                        <a:lstStyle/>
                        <a:p>
                          <a:endParaRPr lang="en-US"/>
                        </a:p>
                      </a:txBody>
                      <a:tcPr>
                        <a:blipFill>
                          <a:blip r:embed="rId6"/>
                          <a:stretch>
                            <a:fillRect l="-320755" t="-132609" r="-481132" b="-169565"/>
                          </a:stretch>
                        </a:blipFill>
                      </a:tcPr>
                    </a:tc>
                    <a:tc>
                      <a:txBody>
                        <a:bodyPr/>
                        <a:lstStyle/>
                        <a:p>
                          <a:endParaRPr lang="en-US"/>
                        </a:p>
                      </a:txBody>
                      <a:tcPr>
                        <a:blipFill>
                          <a:blip r:embed="rId6"/>
                          <a:stretch>
                            <a:fillRect l="-204587" t="-132609" r="-133945" b="-169565"/>
                          </a:stretch>
                        </a:blipFill>
                      </a:tcPr>
                    </a:tc>
                    <a:tc>
                      <a:txBody>
                        <a:bodyPr/>
                        <a:lstStyle/>
                        <a:p>
                          <a:endParaRPr lang="en-US"/>
                        </a:p>
                      </a:txBody>
                      <a:tcPr>
                        <a:blipFill>
                          <a:blip r:embed="rId6"/>
                          <a:stretch>
                            <a:fillRect l="-232168" t="-132609" r="-2098" b="-169565"/>
                          </a:stretch>
                        </a:blipFill>
                      </a:tcPr>
                    </a:tc>
                    <a:extLst>
                      <a:ext uri="{0D108BD9-81ED-4DB2-BD59-A6C34878D82A}">
                        <a16:rowId xmlns:a16="http://schemas.microsoft.com/office/drawing/2014/main" val="236839687"/>
                      </a:ext>
                    </a:extLst>
                  </a:tr>
                  <a:tr h="579120">
                    <a:tc>
                      <a:txBody>
                        <a:bodyPr/>
                        <a:lstStyle/>
                        <a:p>
                          <a:pPr algn="r"/>
                          <a:r>
                            <a:rPr lang="en-US" sz="1600" dirty="0"/>
                            <a:t>saturated</a:t>
                          </a:r>
                        </a:p>
                      </a:txBody>
                      <a:tcPr/>
                    </a:tc>
                    <a:tc>
                      <a:txBody>
                        <a:bodyPr/>
                        <a:lstStyle/>
                        <a:p>
                          <a:endParaRPr lang="en-US"/>
                        </a:p>
                      </a:txBody>
                      <a:tcPr>
                        <a:blipFill>
                          <a:blip r:embed="rId6"/>
                          <a:stretch>
                            <a:fillRect l="-129730" t="-232609" r="-416216" b="-69565"/>
                          </a:stretch>
                        </a:blipFill>
                      </a:tcPr>
                    </a:tc>
                    <a:tc>
                      <a:txBody>
                        <a:bodyPr/>
                        <a:lstStyle/>
                        <a:p>
                          <a:endParaRPr lang="en-US"/>
                        </a:p>
                      </a:txBody>
                      <a:tcPr>
                        <a:blipFill>
                          <a:blip r:embed="rId6"/>
                          <a:stretch>
                            <a:fillRect l="-320755" t="-232609" r="-481132" b="-69565"/>
                          </a:stretch>
                        </a:blipFill>
                      </a:tcPr>
                    </a:tc>
                    <a:tc>
                      <a:txBody>
                        <a:bodyPr/>
                        <a:lstStyle/>
                        <a:p>
                          <a:endParaRPr lang="en-US"/>
                        </a:p>
                      </a:txBody>
                      <a:tcPr>
                        <a:blipFill>
                          <a:blip r:embed="rId6"/>
                          <a:stretch>
                            <a:fillRect l="-204587" t="-232609" r="-133945" b="-69565"/>
                          </a:stretch>
                        </a:blipFill>
                      </a:tcPr>
                    </a:tc>
                    <a:tc>
                      <a:txBody>
                        <a:bodyPr/>
                        <a:lstStyle/>
                        <a:p>
                          <a:endParaRPr lang="en-US"/>
                        </a:p>
                      </a:txBody>
                      <a:tcPr>
                        <a:blipFill>
                          <a:blip r:embed="rId6"/>
                          <a:stretch>
                            <a:fillRect l="-232168" t="-232609" r="-2098" b="-69565"/>
                          </a:stretch>
                        </a:blipFill>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endParaRPr lang="en-US"/>
                        </a:p>
                      </a:txBody>
                      <a:tcPr>
                        <a:blipFill>
                          <a:blip r:embed="rId6"/>
                          <a:stretch>
                            <a:fillRect l="-129730" t="-527586" r="-416216" b="-10345"/>
                          </a:stretch>
                        </a:blipFill>
                      </a:tcPr>
                    </a:tc>
                    <a:tc>
                      <a:txBody>
                        <a:bodyPr/>
                        <a:lstStyle/>
                        <a:p>
                          <a:endParaRPr lang="en-US"/>
                        </a:p>
                      </a:txBody>
                      <a:tcPr>
                        <a:blipFill>
                          <a:blip r:embed="rId6"/>
                          <a:stretch>
                            <a:fillRect l="-320755" t="-527586" r="-481132"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860915" y="2187457"/>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
        <p:nvSpPr>
          <p:cNvPr id="33" name="Arc 32">
            <a:extLst>
              <a:ext uri="{FF2B5EF4-FFF2-40B4-BE49-F238E27FC236}">
                <a16:creationId xmlns:a16="http://schemas.microsoft.com/office/drawing/2014/main" id="{0AF5C5E7-4562-FD41-2743-046C20C73730}"/>
              </a:ext>
            </a:extLst>
          </p:cNvPr>
          <p:cNvSpPr/>
          <p:nvPr/>
        </p:nvSpPr>
        <p:spPr>
          <a:xfrm rot="16200000">
            <a:off x="6155243" y="2694966"/>
            <a:ext cx="988016" cy="1765193"/>
          </a:xfrm>
          <a:prstGeom prst="arc">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TextBox 97">
            <a:extLst>
              <a:ext uri="{FF2B5EF4-FFF2-40B4-BE49-F238E27FC236}">
                <a16:creationId xmlns:a16="http://schemas.microsoft.com/office/drawing/2014/main" id="{85F2D30D-6BA6-7149-F376-D8CB570AB597}"/>
              </a:ext>
            </a:extLst>
          </p:cNvPr>
          <p:cNvSpPr txBox="1"/>
          <p:nvPr/>
        </p:nvSpPr>
        <p:spPr>
          <a:xfrm>
            <a:off x="5933298" y="3332234"/>
            <a:ext cx="1007007" cy="307777"/>
          </a:xfrm>
          <a:prstGeom prst="rect">
            <a:avLst/>
          </a:prstGeom>
          <a:noFill/>
        </p:spPr>
        <p:txBody>
          <a:bodyPr wrap="none" rtlCol="0">
            <a:spAutoFit/>
          </a:bodyPr>
          <a:lstStyle/>
          <a:p>
            <a:r>
              <a:rPr lang="en-US" sz="1400" dirty="0"/>
              <a:t>Breakdown</a:t>
            </a:r>
          </a:p>
        </p:txBody>
      </p:sp>
      <p:grpSp>
        <p:nvGrpSpPr>
          <p:cNvPr id="103" name="Group 102">
            <a:extLst>
              <a:ext uri="{FF2B5EF4-FFF2-40B4-BE49-F238E27FC236}">
                <a16:creationId xmlns:a16="http://schemas.microsoft.com/office/drawing/2014/main" id="{C412B234-4A52-D6BD-7192-972A08E1CB30}"/>
              </a:ext>
            </a:extLst>
          </p:cNvPr>
          <p:cNvGrpSpPr/>
          <p:nvPr/>
        </p:nvGrpSpPr>
        <p:grpSpPr>
          <a:xfrm>
            <a:off x="5328630" y="1020627"/>
            <a:ext cx="4423248" cy="2889542"/>
            <a:chOff x="5648301" y="857352"/>
            <a:chExt cx="4423248" cy="2889542"/>
          </a:xfrm>
        </p:grpSpPr>
        <p:cxnSp>
          <p:nvCxnSpPr>
            <p:cNvPr id="5" name="Straight Connector 4">
              <a:extLst>
                <a:ext uri="{FF2B5EF4-FFF2-40B4-BE49-F238E27FC236}">
                  <a16:creationId xmlns:a16="http://schemas.microsoft.com/office/drawing/2014/main" id="{E1F0AA66-3BFE-9CAA-FEA1-1FFB44C3B1A0}"/>
                </a:ext>
              </a:extLst>
            </p:cNvPr>
            <p:cNvCxnSpPr>
              <a:cxnSpLocks/>
            </p:cNvCxnSpPr>
            <p:nvPr/>
          </p:nvCxnSpPr>
          <p:spPr>
            <a:xfrm flipH="1">
              <a:off x="7657878" y="857352"/>
              <a:ext cx="7794" cy="28895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529880D-2525-6E09-0365-55F5F7E962D5}"/>
                </a:ext>
              </a:extLst>
            </p:cNvPr>
            <p:cNvCxnSpPr>
              <a:cxnSpLocks/>
            </p:cNvCxnSpPr>
            <p:nvPr/>
          </p:nvCxnSpPr>
          <p:spPr>
            <a:xfrm flipV="1">
              <a:off x="5648301" y="2333491"/>
              <a:ext cx="3928496" cy="107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F9AAB30-FFF7-35FE-A624-195076A54037}"/>
                </a:ext>
              </a:extLst>
            </p:cNvPr>
            <p:cNvCxnSpPr>
              <a:cxnSpLocks/>
            </p:cNvCxnSpPr>
            <p:nvPr/>
          </p:nvCxnSpPr>
          <p:spPr>
            <a:xfrm>
              <a:off x="6603319" y="3083612"/>
              <a:ext cx="731520" cy="20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C2775CF-D103-FE42-A0AB-A12E97978B89}"/>
                </a:ext>
              </a:extLst>
            </p:cNvPr>
            <p:cNvCxnSpPr>
              <a:cxnSpLocks/>
            </p:cNvCxnSpPr>
            <p:nvPr/>
          </p:nvCxnSpPr>
          <p:spPr>
            <a:xfrm>
              <a:off x="8084414" y="1430537"/>
              <a:ext cx="9144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74A6F48-FD53-6FC9-BA09-61D9EDF4C337}"/>
                </a:ext>
              </a:extLst>
            </p:cNvPr>
            <p:cNvCxnSpPr>
              <a:cxnSpLocks/>
            </p:cNvCxnSpPr>
            <p:nvPr/>
          </p:nvCxnSpPr>
          <p:spPr>
            <a:xfrm flipV="1">
              <a:off x="7320964" y="1419170"/>
              <a:ext cx="757547" cy="166438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ECE04F1-D907-F75B-66FF-9F8FBECE4050}"/>
                </a:ext>
              </a:extLst>
            </p:cNvPr>
            <p:cNvSpPr txBox="1"/>
            <p:nvPr/>
          </p:nvSpPr>
          <p:spPr>
            <a:xfrm>
              <a:off x="8061667" y="1065813"/>
              <a:ext cx="942309" cy="307777"/>
            </a:xfrm>
            <a:prstGeom prst="rect">
              <a:avLst/>
            </a:prstGeom>
            <a:noFill/>
          </p:spPr>
          <p:txBody>
            <a:bodyPr wrap="none" rtlCol="0">
              <a:spAutoFit/>
            </a:bodyPr>
            <a:lstStyle/>
            <a:p>
              <a:r>
                <a:rPr lang="en-US" sz="1400" dirty="0"/>
                <a:t>Saturation</a:t>
              </a:r>
            </a:p>
          </p:txBody>
        </p:sp>
        <p:sp>
          <p:nvSpPr>
            <p:cNvPr id="88" name="TextBox 87">
              <a:extLst>
                <a:ext uri="{FF2B5EF4-FFF2-40B4-BE49-F238E27FC236}">
                  <a16:creationId xmlns:a16="http://schemas.microsoft.com/office/drawing/2014/main" id="{32D36622-24A4-DB0E-0B6B-CA4BC7D8BBAB}"/>
                </a:ext>
              </a:extLst>
            </p:cNvPr>
            <p:cNvSpPr txBox="1"/>
            <p:nvPr/>
          </p:nvSpPr>
          <p:spPr>
            <a:xfrm>
              <a:off x="7814051" y="1878830"/>
              <a:ext cx="636585" cy="307777"/>
            </a:xfrm>
            <a:prstGeom prst="rect">
              <a:avLst/>
            </a:prstGeom>
            <a:noFill/>
          </p:spPr>
          <p:txBody>
            <a:bodyPr wrap="none" rtlCol="0">
              <a:spAutoFit/>
            </a:bodyPr>
            <a:lstStyle/>
            <a:p>
              <a:r>
                <a:rPr lang="en-US" sz="1400" dirty="0"/>
                <a:t>Active</a:t>
              </a:r>
            </a:p>
          </p:txBody>
        </p:sp>
        <p:sp>
          <p:nvSpPr>
            <p:cNvPr id="97" name="TextBox 96">
              <a:extLst>
                <a:ext uri="{FF2B5EF4-FFF2-40B4-BE49-F238E27FC236}">
                  <a16:creationId xmlns:a16="http://schemas.microsoft.com/office/drawing/2014/main" id="{59449F2F-EEBF-B06E-9BCE-95A7EFD9C4E6}"/>
                </a:ext>
              </a:extLst>
            </p:cNvPr>
            <p:cNvSpPr txBox="1"/>
            <p:nvPr/>
          </p:nvSpPr>
          <p:spPr>
            <a:xfrm>
              <a:off x="6779642" y="2389858"/>
              <a:ext cx="757708" cy="523220"/>
            </a:xfrm>
            <a:prstGeom prst="rect">
              <a:avLst/>
            </a:prstGeom>
            <a:noFill/>
          </p:spPr>
          <p:txBody>
            <a:bodyPr wrap="none" rtlCol="0">
              <a:spAutoFit/>
            </a:bodyPr>
            <a:lstStyle/>
            <a:p>
              <a:r>
                <a:rPr lang="en-US" sz="1400" dirty="0"/>
                <a:t>Reverse</a:t>
              </a:r>
            </a:p>
            <a:p>
              <a:r>
                <a:rPr lang="en-US" sz="1400" dirty="0"/>
                <a:t>Active</a:t>
              </a:r>
            </a:p>
          </p:txBody>
        </p: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96883846-3093-770E-9B0E-E2220D6730B0}"/>
                    </a:ext>
                  </a:extLst>
                </p:cNvPr>
                <p:cNvSpPr txBox="1"/>
                <p:nvPr/>
              </p:nvSpPr>
              <p:spPr>
                <a:xfrm>
                  <a:off x="6978170" y="878990"/>
                  <a:ext cx="68558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oMath>
                    </m:oMathPara>
                  </a14:m>
                  <a:endParaRPr lang="en-US" dirty="0"/>
                </a:p>
              </p:txBody>
            </p:sp>
          </mc:Choice>
          <mc:Fallback xmlns="">
            <p:sp>
              <p:nvSpPr>
                <p:cNvPr id="99" name="TextBox 98">
                  <a:extLst>
                    <a:ext uri="{FF2B5EF4-FFF2-40B4-BE49-F238E27FC236}">
                      <a16:creationId xmlns:a16="http://schemas.microsoft.com/office/drawing/2014/main" id="{96883846-3093-770E-9B0E-E2220D6730B0}"/>
                    </a:ext>
                  </a:extLst>
                </p:cNvPr>
                <p:cNvSpPr txBox="1">
                  <a:spLocks noRot="1" noChangeAspect="1" noMove="1" noResize="1" noEditPoints="1" noAdjustHandles="1" noChangeArrowheads="1" noChangeShapeType="1" noTextEdit="1"/>
                </p:cNvSpPr>
                <p:nvPr/>
              </p:nvSpPr>
              <p:spPr>
                <a:xfrm>
                  <a:off x="6978170" y="878990"/>
                  <a:ext cx="68558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84B61C7C-9D6E-FE11-5B9A-6168D19ED384}"/>
                    </a:ext>
                  </a:extLst>
                </p:cNvPr>
                <p:cNvSpPr txBox="1"/>
                <p:nvPr/>
              </p:nvSpPr>
              <p:spPr>
                <a:xfrm>
                  <a:off x="8225894" y="2378127"/>
                  <a:ext cx="68558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𝑐𝑐</m:t>
                            </m:r>
                          </m:sub>
                        </m:sSub>
                      </m:oMath>
                    </m:oMathPara>
                  </a14:m>
                  <a:endParaRPr lang="en-US" dirty="0"/>
                </a:p>
              </p:txBody>
            </p:sp>
          </mc:Choice>
          <mc:Fallback xmlns="">
            <p:sp>
              <p:nvSpPr>
                <p:cNvPr id="100" name="TextBox 99">
                  <a:extLst>
                    <a:ext uri="{FF2B5EF4-FFF2-40B4-BE49-F238E27FC236}">
                      <a16:creationId xmlns:a16="http://schemas.microsoft.com/office/drawing/2014/main" id="{84B61C7C-9D6E-FE11-5B9A-6168D19ED384}"/>
                    </a:ext>
                  </a:extLst>
                </p:cNvPr>
                <p:cNvSpPr txBox="1">
                  <a:spLocks noRot="1" noChangeAspect="1" noMove="1" noResize="1" noEditPoints="1" noAdjustHandles="1" noChangeArrowheads="1" noChangeShapeType="1" noTextEdit="1"/>
                </p:cNvSpPr>
                <p:nvPr/>
              </p:nvSpPr>
              <p:spPr>
                <a:xfrm>
                  <a:off x="8225894" y="2378127"/>
                  <a:ext cx="685588" cy="369332"/>
                </a:xfrm>
                <a:prstGeom prst="rect">
                  <a:avLst/>
                </a:prstGeom>
                <a:blipFill>
                  <a:blip r:embed="rId11"/>
                  <a:stretch>
                    <a:fillRect/>
                  </a:stretch>
                </a:blipFill>
              </p:spPr>
              <p:txBody>
                <a:bodyPr/>
                <a:lstStyle/>
                <a:p>
                  <a:r>
                    <a:rPr lang="en-US">
                      <a:noFill/>
                    </a:rPr>
                    <a:t> </a:t>
                  </a:r>
                </a:p>
              </p:txBody>
            </p:sp>
          </mc:Fallback>
        </mc:AlternateContent>
        <p:sp>
          <p:nvSpPr>
            <p:cNvPr id="101" name="Arc 100">
              <a:extLst>
                <a:ext uri="{FF2B5EF4-FFF2-40B4-BE49-F238E27FC236}">
                  <a16:creationId xmlns:a16="http://schemas.microsoft.com/office/drawing/2014/main" id="{1946BC8F-ACA2-7C8C-4324-C5A2BFF273A1}"/>
                </a:ext>
              </a:extLst>
            </p:cNvPr>
            <p:cNvSpPr/>
            <p:nvPr/>
          </p:nvSpPr>
          <p:spPr>
            <a:xfrm rot="16200000">
              <a:off x="9153967" y="911199"/>
              <a:ext cx="763598" cy="1071565"/>
            </a:xfrm>
            <a:prstGeom prst="arc">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2CB1F2B6-9453-9275-CB37-EE89EEC94EE1}"/>
                </a:ext>
              </a:extLst>
            </p:cNvPr>
            <p:cNvSpPr txBox="1"/>
            <p:nvPr/>
          </p:nvSpPr>
          <p:spPr>
            <a:xfrm>
              <a:off x="9064542" y="1282285"/>
              <a:ext cx="1007007" cy="307777"/>
            </a:xfrm>
            <a:prstGeom prst="rect">
              <a:avLst/>
            </a:prstGeom>
            <a:noFill/>
          </p:spPr>
          <p:txBody>
            <a:bodyPr wrap="none" rtlCol="0">
              <a:spAutoFit/>
            </a:bodyPr>
            <a:lstStyle/>
            <a:p>
              <a:r>
                <a:rPr lang="en-US" sz="1400" dirty="0"/>
                <a:t>Breakdown</a:t>
              </a:r>
            </a:p>
          </p:txBody>
        </p:sp>
      </p:grpSp>
    </p:spTree>
    <p:extLst>
      <p:ext uri="{BB962C8B-B14F-4D97-AF65-F5344CB8AC3E}">
        <p14:creationId xmlns:p14="http://schemas.microsoft.com/office/powerpoint/2010/main" val="3868137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2" y="1133305"/>
                <a:ext cx="4218394" cy="5015222"/>
              </a:xfrm>
            </p:spPr>
            <p:txBody>
              <a:bodyPr>
                <a:normAutofit lnSpcReduction="10000"/>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2" y="1133305"/>
                <a:ext cx="4218394" cy="5015222"/>
              </a:xfrm>
              <a:blipFill>
                <a:blip r:embed="rId2"/>
                <a:stretch>
                  <a:fillRect l="-1201" r="-180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sp>
        <p:nvSpPr>
          <p:cNvPr id="47" name="TextBox 46">
            <a:extLst>
              <a:ext uri="{FF2B5EF4-FFF2-40B4-BE49-F238E27FC236}">
                <a16:creationId xmlns:a16="http://schemas.microsoft.com/office/drawing/2014/main" id="{A8D46059-79AA-F648-A621-70B00454D724}"/>
              </a:ext>
            </a:extLst>
          </p:cNvPr>
          <p:cNvSpPr txBox="1"/>
          <p:nvPr/>
        </p:nvSpPr>
        <p:spPr>
          <a:xfrm>
            <a:off x="1362314" y="4654557"/>
            <a:ext cx="555690" cy="395467"/>
          </a:xfrm>
          <a:prstGeom prst="rect">
            <a:avLst/>
          </a:prstGeom>
          <a:noFill/>
        </p:spPr>
        <p:txBody>
          <a:bodyPr wrap="square" rtlCol="0">
            <a:spAutoFit/>
          </a:bodyPr>
          <a:lstStyle/>
          <a:p>
            <a:r>
              <a:rPr lang="en-US" sz="1400" dirty="0"/>
              <a:t>i</a:t>
            </a:r>
            <a:r>
              <a:rPr lang="en-US" sz="1400" baseline="-25000" dirty="0"/>
              <a:t>2</a:t>
            </a:r>
          </a:p>
        </p:txBody>
      </p:sp>
      <p:grpSp>
        <p:nvGrpSpPr>
          <p:cNvPr id="318" name="Group 317">
            <a:extLst>
              <a:ext uri="{FF2B5EF4-FFF2-40B4-BE49-F238E27FC236}">
                <a16:creationId xmlns:a16="http://schemas.microsoft.com/office/drawing/2014/main" id="{61ED7189-9ED7-9640-9AF7-E8389E31D376}"/>
              </a:ext>
            </a:extLst>
          </p:cNvPr>
          <p:cNvGrpSpPr/>
          <p:nvPr/>
        </p:nvGrpSpPr>
        <p:grpSpPr>
          <a:xfrm>
            <a:off x="10655859"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8750"/>
              <a:chOff x="1344" y="2064"/>
              <a:chExt cx="192" cy="200"/>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68"/>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505867" y="440984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5939927" y="1149010"/>
                <a:ext cx="4640759"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marL="0" indent="0">
                  <a:spcBef>
                    <a:spcPts val="400"/>
                  </a:spcBef>
                  <a:buNone/>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5939927" y="1149010"/>
                <a:ext cx="4640759" cy="5015222"/>
              </a:xfrm>
              <a:prstGeom prst="rect">
                <a:avLst/>
              </a:prstGeom>
              <a:blipFill>
                <a:blip r:embed="rId3"/>
                <a:stretch>
                  <a:fillRect l="-817"/>
                </a:stretch>
              </a:blipFill>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3F3910AC-7673-21EA-D381-456D7D33D6B5}"/>
              </a:ext>
            </a:extLst>
          </p:cNvPr>
          <p:cNvGrpSpPr/>
          <p:nvPr/>
        </p:nvGrpSpPr>
        <p:grpSpPr>
          <a:xfrm>
            <a:off x="157901" y="3746242"/>
            <a:ext cx="1259605" cy="2060825"/>
            <a:chOff x="190175" y="3746242"/>
            <a:chExt cx="1259605" cy="2060825"/>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185918" y="4454017"/>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884392" y="4141809"/>
              <a:ext cx="100584" cy="841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825864" y="4092854"/>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136588" y="5058051"/>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9" name="TextBox 38">
              <a:extLst>
                <a:ext uri="{FF2B5EF4-FFF2-40B4-BE49-F238E27FC236}">
                  <a16:creationId xmlns:a16="http://schemas.microsoft.com/office/drawing/2014/main" id="{47C71038-831A-BC49-9A81-3F907236B31C}"/>
                </a:ext>
              </a:extLst>
            </p:cNvPr>
            <p:cNvSpPr txBox="1"/>
            <p:nvPr/>
          </p:nvSpPr>
          <p:spPr>
            <a:xfrm>
              <a:off x="190175" y="4607530"/>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894090" y="4637668"/>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664533" y="5499290"/>
              <a:ext cx="579120" cy="30777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775824" y="3746242"/>
              <a:ext cx="467829" cy="30777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685908" y="464027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394152" y="4643771"/>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638740" y="4540559"/>
              <a:ext cx="555690" cy="395467"/>
            </a:xfrm>
            <a:prstGeom prst="rect">
              <a:avLst/>
            </a:prstGeom>
            <a:noFill/>
          </p:spPr>
          <p:txBody>
            <a:bodyPr wrap="square" rtlCol="0">
              <a:spAutoFit/>
            </a:bodyPr>
            <a:lstStyle/>
            <a:p>
              <a:r>
                <a:rPr lang="en-US" sz="1400" dirty="0"/>
                <a:t>i</a:t>
              </a:r>
              <a:r>
                <a:rPr lang="en-US" sz="1400" baseline="-25000" dirty="0"/>
                <a:t>1</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219842" y="4249333"/>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242433" y="4082071"/>
              <a:ext cx="317785"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475849" y="4449221"/>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553107" y="444922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552336" y="5168497"/>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928683" y="4170123"/>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925242" y="5160723"/>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14">
              <a:extLst>
                <a:ext uri="{FF2B5EF4-FFF2-40B4-BE49-F238E27FC236}">
                  <a16:creationId xmlns:a16="http://schemas.microsoft.com/office/drawing/2014/main" id="{2F8EAB38-1093-32B7-E762-43010D002D10}"/>
                </a:ext>
              </a:extLst>
            </p:cNvPr>
            <p:cNvSpPr>
              <a:spLocks noChangeAspect="1" noChangeArrowheads="1"/>
            </p:cNvSpPr>
            <p:nvPr/>
          </p:nvSpPr>
          <p:spPr bwMode="auto">
            <a:xfrm>
              <a:off x="875422" y="5391492"/>
              <a:ext cx="100584" cy="841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Tree>
    <p:extLst>
      <p:ext uri="{BB962C8B-B14F-4D97-AF65-F5344CB8AC3E}">
        <p14:creationId xmlns:p14="http://schemas.microsoft.com/office/powerpoint/2010/main" val="39477608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8027" y="101556"/>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50</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477904" y="1355457"/>
                <a:ext cx="5588565" cy="4930739"/>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a:ea typeface="Arial" charset="0"/>
                    <a:cs typeface="Arial" charset="0"/>
                  </a:rPr>
                  <a:t>Thevenize circuit</a:t>
                </a: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77904" y="1355457"/>
                <a:ext cx="5588565" cy="4930739"/>
              </a:xfrm>
              <a:prstGeom prst="rect">
                <a:avLst/>
              </a:prstGeom>
              <a:blipFill>
                <a:blip r:embed="rId3"/>
                <a:stretch>
                  <a:fillRect l="-907" t="-5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093187"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089260"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51</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09703" y="1376805"/>
                <a:ext cx="5577192" cy="5027485"/>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09703" y="1376805"/>
                <a:ext cx="5577192" cy="5027485"/>
              </a:xfrm>
              <a:prstGeom prst="rect">
                <a:avLst/>
              </a:prstGeom>
              <a:blipFill>
                <a:blip r:embed="rId3"/>
                <a:stretch>
                  <a:fillRect l="-909" t="-75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58527" y="34846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01506"/>
            <a:ext cx="3615760" cy="1954822"/>
            <a:chOff x="8321907" y="4301506"/>
            <a:chExt cx="3615760" cy="1954822"/>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753526" y="4301506"/>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671108" y="639967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52</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EDE9ED-A75B-0646-BD26-FBD670F8B445}"/>
                  </a:ext>
                </a:extLst>
              </p:cNvPr>
              <p:cNvSpPr txBox="1"/>
              <p:nvPr/>
            </p:nvSpPr>
            <p:spPr>
              <a:xfrm>
                <a:off x="388210" y="1555575"/>
                <a:ext cx="9104212" cy="475225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temperature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xmlns="">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388210" y="1555575"/>
                <a:ext cx="9104212" cy="4752251"/>
              </a:xfrm>
              <a:prstGeom prst="rect">
                <a:avLst/>
              </a:prstGeom>
              <a:blipFill>
                <a:blip r:embed="rId3"/>
                <a:stretch>
                  <a:fillRect l="-975" t="-533"/>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6877795" y="4166897"/>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0E48168E-558B-5344-AE6C-6A66CBC75607}"/>
              </a:ext>
            </a:extLst>
          </p:cNvPr>
          <p:cNvGrpSpPr/>
          <p:nvPr/>
        </p:nvGrpSpPr>
        <p:grpSpPr>
          <a:xfrm>
            <a:off x="9454826" y="795063"/>
            <a:ext cx="1861329" cy="3211135"/>
            <a:chOff x="9424148" y="200665"/>
            <a:chExt cx="1861329" cy="3211135"/>
          </a:xfrm>
        </p:grpSpPr>
        <p:grpSp>
          <p:nvGrpSpPr>
            <p:cNvPr id="32" name="Group 31">
              <a:extLst>
                <a:ext uri="{FF2B5EF4-FFF2-40B4-BE49-F238E27FC236}">
                  <a16:creationId xmlns:a16="http://schemas.microsoft.com/office/drawing/2014/main" id="{3DC0F9CB-4FAA-7544-9215-06292D23BB03}"/>
                </a:ext>
              </a:extLst>
            </p:cNvPr>
            <p:cNvGrpSpPr/>
            <p:nvPr/>
          </p:nvGrpSpPr>
          <p:grpSpPr>
            <a:xfrm>
              <a:off x="10329289" y="1350059"/>
              <a:ext cx="568036" cy="968432"/>
              <a:chOff x="7353993" y="2830482"/>
              <a:chExt cx="423170" cy="609600"/>
            </a:xfrm>
          </p:grpSpPr>
          <p:sp>
            <p:nvSpPr>
              <p:cNvPr id="85" name="Freeform 35">
                <a:extLst>
                  <a:ext uri="{FF2B5EF4-FFF2-40B4-BE49-F238E27FC236}">
                    <a16:creationId xmlns:a16="http://schemas.microsoft.com/office/drawing/2014/main" id="{B24516E0-2635-794A-9E31-4E6E6EA3FBF3}"/>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6" name="Freeform 38">
                <a:extLst>
                  <a:ext uri="{FF2B5EF4-FFF2-40B4-BE49-F238E27FC236}">
                    <a16:creationId xmlns:a16="http://schemas.microsoft.com/office/drawing/2014/main" id="{88EF2465-3751-7E48-863D-B0CE8A242445}"/>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87" name="Straight Connector 86">
                <a:extLst>
                  <a:ext uri="{FF2B5EF4-FFF2-40B4-BE49-F238E27FC236}">
                    <a16:creationId xmlns:a16="http://schemas.microsoft.com/office/drawing/2014/main" id="{025260B0-E9E6-034A-A0FB-648543818E55}"/>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05">
              <a:extLst>
                <a:ext uri="{FF2B5EF4-FFF2-40B4-BE49-F238E27FC236}">
                  <a16:creationId xmlns:a16="http://schemas.microsoft.com/office/drawing/2014/main" id="{744B0A2E-6F02-904C-8942-5666E14FC8E4}"/>
                </a:ext>
              </a:extLst>
            </p:cNvPr>
            <p:cNvGrpSpPr>
              <a:grpSpLocks/>
            </p:cNvGrpSpPr>
            <p:nvPr/>
          </p:nvGrpSpPr>
          <p:grpSpPr bwMode="auto">
            <a:xfrm rot="10800000">
              <a:off x="9775527" y="1815295"/>
              <a:ext cx="304800" cy="762000"/>
              <a:chOff x="3888" y="2400"/>
              <a:chExt cx="192" cy="480"/>
            </a:xfrm>
          </p:grpSpPr>
          <p:sp>
            <p:nvSpPr>
              <p:cNvPr id="80" name="Oval 40">
                <a:extLst>
                  <a:ext uri="{FF2B5EF4-FFF2-40B4-BE49-F238E27FC236}">
                    <a16:creationId xmlns:a16="http://schemas.microsoft.com/office/drawing/2014/main" id="{BFF5CA80-5428-EA49-A841-CE4168BBAD7B}"/>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1" name="Line 41">
                <a:extLst>
                  <a:ext uri="{FF2B5EF4-FFF2-40B4-BE49-F238E27FC236}">
                    <a16:creationId xmlns:a16="http://schemas.microsoft.com/office/drawing/2014/main" id="{9C8FD740-B7BE-6843-8616-9885256C19B4}"/>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2" name="Line 42">
                <a:extLst>
                  <a:ext uri="{FF2B5EF4-FFF2-40B4-BE49-F238E27FC236}">
                    <a16:creationId xmlns:a16="http://schemas.microsoft.com/office/drawing/2014/main" id="{29245371-3501-F94A-A4A5-C3649ECDCCA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3" name="Line 43">
                <a:extLst>
                  <a:ext uri="{FF2B5EF4-FFF2-40B4-BE49-F238E27FC236}">
                    <a16:creationId xmlns:a16="http://schemas.microsoft.com/office/drawing/2014/main" id="{1EC8E65A-CD07-AE40-AD80-CDC1531FE2A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84" name="Freeform 44">
                <a:extLst>
                  <a:ext uri="{FF2B5EF4-FFF2-40B4-BE49-F238E27FC236}">
                    <a16:creationId xmlns:a16="http://schemas.microsoft.com/office/drawing/2014/main" id="{EF949FDD-0C8D-8D4A-B426-AD3EABE1BFD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7" name="TextBox 36">
              <a:extLst>
                <a:ext uri="{FF2B5EF4-FFF2-40B4-BE49-F238E27FC236}">
                  <a16:creationId xmlns:a16="http://schemas.microsoft.com/office/drawing/2014/main" id="{981E0AA0-1BE1-AC4D-B708-B9B937D328F8}"/>
                </a:ext>
              </a:extLst>
            </p:cNvPr>
            <p:cNvSpPr txBox="1"/>
            <p:nvPr/>
          </p:nvSpPr>
          <p:spPr>
            <a:xfrm>
              <a:off x="9453522" y="2797137"/>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38" name="TextBox 37">
              <a:extLst>
                <a:ext uri="{FF2B5EF4-FFF2-40B4-BE49-F238E27FC236}">
                  <a16:creationId xmlns:a16="http://schemas.microsoft.com/office/drawing/2014/main" id="{D39CEB2D-F905-824C-8A0B-DF149FE6CE57}"/>
                </a:ext>
              </a:extLst>
            </p:cNvPr>
            <p:cNvSpPr txBox="1"/>
            <p:nvPr/>
          </p:nvSpPr>
          <p:spPr>
            <a:xfrm>
              <a:off x="9424148" y="1973950"/>
              <a:ext cx="351378" cy="369332"/>
            </a:xfrm>
            <a:prstGeom prst="rect">
              <a:avLst/>
            </a:prstGeom>
            <a:noFill/>
          </p:spPr>
          <p:txBody>
            <a:bodyPr wrap="none" rtlCol="0">
              <a:spAutoFit/>
            </a:bodyPr>
            <a:lstStyle/>
            <a:p>
              <a:r>
                <a:rPr lang="en-US" dirty="0"/>
                <a:t>V</a:t>
              </a:r>
              <a:r>
                <a:rPr lang="en-US" baseline="-25000" dirty="0"/>
                <a:t>i</a:t>
              </a:r>
            </a:p>
          </p:txBody>
        </p:sp>
        <p:sp>
          <p:nvSpPr>
            <p:cNvPr id="41" name="Oval 40">
              <a:extLst>
                <a:ext uri="{FF2B5EF4-FFF2-40B4-BE49-F238E27FC236}">
                  <a16:creationId xmlns:a16="http://schemas.microsoft.com/office/drawing/2014/main" id="{56C56773-ECBF-8145-81DC-65A10877A313}"/>
                </a:ext>
              </a:extLst>
            </p:cNvPr>
            <p:cNvSpPr/>
            <p:nvPr/>
          </p:nvSpPr>
          <p:spPr>
            <a:xfrm>
              <a:off x="10268796" y="1785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Oval 41">
              <a:extLst>
                <a:ext uri="{FF2B5EF4-FFF2-40B4-BE49-F238E27FC236}">
                  <a16:creationId xmlns:a16="http://schemas.microsoft.com/office/drawing/2014/main" id="{5041DF8E-6C95-454E-BDAA-34A940F3371B}"/>
                </a:ext>
              </a:extLst>
            </p:cNvPr>
            <p:cNvSpPr/>
            <p:nvPr/>
          </p:nvSpPr>
          <p:spPr>
            <a:xfrm>
              <a:off x="10850691" y="13425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073AAF4-0016-4D41-AEBF-E29BCFB83F02}"/>
                </a:ext>
              </a:extLst>
            </p:cNvPr>
            <p:cNvSpPr txBox="1"/>
            <p:nvPr/>
          </p:nvSpPr>
          <p:spPr>
            <a:xfrm>
              <a:off x="10171238" y="145312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44" name="TextBox 43">
              <a:extLst>
                <a:ext uri="{FF2B5EF4-FFF2-40B4-BE49-F238E27FC236}">
                  <a16:creationId xmlns:a16="http://schemas.microsoft.com/office/drawing/2014/main" id="{67FA4421-72EA-8B4B-9BF3-E3DFB25E45BC}"/>
                </a:ext>
              </a:extLst>
            </p:cNvPr>
            <p:cNvSpPr txBox="1"/>
            <p:nvPr/>
          </p:nvSpPr>
          <p:spPr>
            <a:xfrm>
              <a:off x="10718603" y="200665"/>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47" name="Freeform 12">
              <a:extLst>
                <a:ext uri="{FF2B5EF4-FFF2-40B4-BE49-F238E27FC236}">
                  <a16:creationId xmlns:a16="http://schemas.microsoft.com/office/drawing/2014/main" id="{A3EECB45-C8B6-514B-944E-C86C472F1622}"/>
                </a:ext>
              </a:extLst>
            </p:cNvPr>
            <p:cNvSpPr>
              <a:spLocks/>
            </p:cNvSpPr>
            <p:nvPr/>
          </p:nvSpPr>
          <p:spPr bwMode="auto">
            <a:xfrm flipH="1">
              <a:off x="10830806" y="665842"/>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Oval 48">
              <a:extLst>
                <a:ext uri="{FF2B5EF4-FFF2-40B4-BE49-F238E27FC236}">
                  <a16:creationId xmlns:a16="http://schemas.microsoft.com/office/drawing/2014/main" id="{A663DD02-7AC3-9542-9D3F-F63CBCFDCF3B}"/>
                </a:ext>
              </a:extLst>
            </p:cNvPr>
            <p:cNvSpPr/>
            <p:nvPr/>
          </p:nvSpPr>
          <p:spPr>
            <a:xfrm>
              <a:off x="10846787" y="572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0">
              <a:extLst>
                <a:ext uri="{FF2B5EF4-FFF2-40B4-BE49-F238E27FC236}">
                  <a16:creationId xmlns:a16="http://schemas.microsoft.com/office/drawing/2014/main" id="{8D6428AB-F9F3-B442-BFBD-F133623AAF5B}"/>
                </a:ext>
              </a:extLst>
            </p:cNvPr>
            <p:cNvGrpSpPr>
              <a:grpSpLocks/>
            </p:cNvGrpSpPr>
            <p:nvPr/>
          </p:nvGrpSpPr>
          <p:grpSpPr bwMode="auto">
            <a:xfrm>
              <a:off x="9856839" y="3107000"/>
              <a:ext cx="152400" cy="304800"/>
              <a:chOff x="3264" y="3072"/>
              <a:chExt cx="96" cy="192"/>
            </a:xfrm>
          </p:grpSpPr>
          <p:sp>
            <p:nvSpPr>
              <p:cNvPr id="89" name="Line 17">
                <a:extLst>
                  <a:ext uri="{FF2B5EF4-FFF2-40B4-BE49-F238E27FC236}">
                    <a16:creationId xmlns:a16="http://schemas.microsoft.com/office/drawing/2014/main" id="{9A05A7F9-58B6-684A-AF18-CC1CEF4E92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18">
                <a:extLst>
                  <a:ext uri="{FF2B5EF4-FFF2-40B4-BE49-F238E27FC236}">
                    <a16:creationId xmlns:a16="http://schemas.microsoft.com/office/drawing/2014/main" id="{C1194574-B47F-5E41-A37E-0388C7C7DF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1" name="Freeform 12">
              <a:extLst>
                <a:ext uri="{FF2B5EF4-FFF2-40B4-BE49-F238E27FC236}">
                  <a16:creationId xmlns:a16="http://schemas.microsoft.com/office/drawing/2014/main" id="{CAFD4093-9475-A245-989A-6F42902B03AE}"/>
                </a:ext>
              </a:extLst>
            </p:cNvPr>
            <p:cNvSpPr>
              <a:spLocks/>
            </p:cNvSpPr>
            <p:nvPr/>
          </p:nvSpPr>
          <p:spPr bwMode="auto">
            <a:xfrm flipH="1">
              <a:off x="9860303" y="242850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2" name="TextBox 91">
              <a:extLst>
                <a:ext uri="{FF2B5EF4-FFF2-40B4-BE49-F238E27FC236}">
                  <a16:creationId xmlns:a16="http://schemas.microsoft.com/office/drawing/2014/main" id="{0EF62EE1-2E5A-4B4B-B76A-84BB22F0DE78}"/>
                </a:ext>
              </a:extLst>
            </p:cNvPr>
            <p:cNvSpPr txBox="1"/>
            <p:nvPr/>
          </p:nvSpPr>
          <p:spPr>
            <a:xfrm>
              <a:off x="10915247" y="1237967"/>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93" name="Group 220">
              <a:extLst>
                <a:ext uri="{FF2B5EF4-FFF2-40B4-BE49-F238E27FC236}">
                  <a16:creationId xmlns:a16="http://schemas.microsoft.com/office/drawing/2014/main" id="{4E445A6B-70F2-3544-B039-82AE725DFF4A}"/>
                </a:ext>
              </a:extLst>
            </p:cNvPr>
            <p:cNvGrpSpPr>
              <a:grpSpLocks/>
            </p:cNvGrpSpPr>
            <p:nvPr/>
          </p:nvGrpSpPr>
          <p:grpSpPr bwMode="auto">
            <a:xfrm>
              <a:off x="10820404" y="2256017"/>
              <a:ext cx="152400" cy="335280"/>
              <a:chOff x="3264" y="3072"/>
              <a:chExt cx="96" cy="192"/>
            </a:xfrm>
          </p:grpSpPr>
          <p:sp>
            <p:nvSpPr>
              <p:cNvPr id="94" name="Line 17">
                <a:extLst>
                  <a:ext uri="{FF2B5EF4-FFF2-40B4-BE49-F238E27FC236}">
                    <a16:creationId xmlns:a16="http://schemas.microsoft.com/office/drawing/2014/main" id="{448E785C-661E-594B-A60B-DBE2A0CC588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Freeform 18">
                <a:extLst>
                  <a:ext uri="{FF2B5EF4-FFF2-40B4-BE49-F238E27FC236}">
                    <a16:creationId xmlns:a16="http://schemas.microsoft.com/office/drawing/2014/main" id="{8E675D71-A1E8-9E4C-9D16-30ECCC3FB2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6" name="Straight Connector 95">
              <a:extLst>
                <a:ext uri="{FF2B5EF4-FFF2-40B4-BE49-F238E27FC236}">
                  <a16:creationId xmlns:a16="http://schemas.microsoft.com/office/drawing/2014/main" id="{44AA2F2E-1EEC-5F47-8A2B-D62F6CF4BE1D}"/>
                </a:ext>
              </a:extLst>
            </p:cNvPr>
            <p:cNvCxnSpPr>
              <a:cxnSpLocks/>
            </p:cNvCxnSpPr>
            <p:nvPr/>
          </p:nvCxnSpPr>
          <p:spPr>
            <a:xfrm>
              <a:off x="9915693" y="1831505"/>
              <a:ext cx="401157"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D7E094E-F2EA-CE46-9E61-10777CFCCB94}"/>
                </a:ext>
              </a:extLst>
            </p:cNvPr>
            <p:cNvSpPr txBox="1"/>
            <p:nvPr/>
          </p:nvSpPr>
          <p:spPr>
            <a:xfrm>
              <a:off x="10477714" y="874172"/>
              <a:ext cx="309700" cy="369332"/>
            </a:xfrm>
            <a:prstGeom prst="rect">
              <a:avLst/>
            </a:prstGeom>
            <a:noFill/>
          </p:spPr>
          <p:txBody>
            <a:bodyPr wrap="none" rtlCol="0">
              <a:spAutoFit/>
            </a:bodyPr>
            <a:lstStyle/>
            <a:p>
              <a:r>
                <a:rPr lang="en-US" dirty="0"/>
                <a:t>R</a:t>
              </a:r>
              <a:endParaRPr lang="en-US" baseline="-25000" dirty="0"/>
            </a:p>
          </p:txBody>
        </p:sp>
      </p:grpSp>
      <p:grpSp>
        <p:nvGrpSpPr>
          <p:cNvPr id="4" name="Group 3">
            <a:extLst>
              <a:ext uri="{FF2B5EF4-FFF2-40B4-BE49-F238E27FC236}">
                <a16:creationId xmlns:a16="http://schemas.microsoft.com/office/drawing/2014/main" id="{5225BB8E-F6DF-1748-A98A-6ADBAD882D76}"/>
              </a:ext>
            </a:extLst>
          </p:cNvPr>
          <p:cNvGrpSpPr/>
          <p:nvPr/>
        </p:nvGrpSpPr>
        <p:grpSpPr>
          <a:xfrm>
            <a:off x="8839317" y="4009781"/>
            <a:ext cx="2412800" cy="2390632"/>
            <a:chOff x="9025077" y="2919282"/>
            <a:chExt cx="2412800" cy="2390632"/>
          </a:xfrm>
        </p:grpSpPr>
        <p:grpSp>
          <p:nvGrpSpPr>
            <p:cNvPr id="97" name="Group 96">
              <a:extLst>
                <a:ext uri="{FF2B5EF4-FFF2-40B4-BE49-F238E27FC236}">
                  <a16:creationId xmlns:a16="http://schemas.microsoft.com/office/drawing/2014/main" id="{D6F21ECA-0140-9A4F-86E7-2FF4FC579511}"/>
                </a:ext>
              </a:extLst>
            </p:cNvPr>
            <p:cNvGrpSpPr/>
            <p:nvPr/>
          </p:nvGrpSpPr>
          <p:grpSpPr>
            <a:xfrm>
              <a:off x="10481689" y="4068676"/>
              <a:ext cx="568036" cy="968432"/>
              <a:chOff x="7353993" y="2830482"/>
              <a:chExt cx="423170" cy="609600"/>
            </a:xfrm>
          </p:grpSpPr>
          <p:sp>
            <p:nvSpPr>
              <p:cNvPr id="98" name="Freeform 35">
                <a:extLst>
                  <a:ext uri="{FF2B5EF4-FFF2-40B4-BE49-F238E27FC236}">
                    <a16:creationId xmlns:a16="http://schemas.microsoft.com/office/drawing/2014/main" id="{86910BDE-FA02-044A-9A28-5CC1F8A2FD0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9" name="Freeform 38">
                <a:extLst>
                  <a:ext uri="{FF2B5EF4-FFF2-40B4-BE49-F238E27FC236}">
                    <a16:creationId xmlns:a16="http://schemas.microsoft.com/office/drawing/2014/main" id="{27A3DA89-4244-3E4D-9899-0C763CB5B9D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00" name="Straight Connector 99">
                <a:extLst>
                  <a:ext uri="{FF2B5EF4-FFF2-40B4-BE49-F238E27FC236}">
                    <a16:creationId xmlns:a16="http://schemas.microsoft.com/office/drawing/2014/main" id="{D475C4D2-07F3-7348-8F5C-C7BDCCE8528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205">
              <a:extLst>
                <a:ext uri="{FF2B5EF4-FFF2-40B4-BE49-F238E27FC236}">
                  <a16:creationId xmlns:a16="http://schemas.microsoft.com/office/drawing/2014/main" id="{D6DC35A6-DF1B-DC44-AFB8-E6381752B821}"/>
                </a:ext>
              </a:extLst>
            </p:cNvPr>
            <p:cNvGrpSpPr>
              <a:grpSpLocks/>
            </p:cNvGrpSpPr>
            <p:nvPr/>
          </p:nvGrpSpPr>
          <p:grpSpPr bwMode="auto">
            <a:xfrm rot="5400000">
              <a:off x="9448503" y="4176131"/>
              <a:ext cx="304800" cy="762000"/>
              <a:chOff x="3888" y="2400"/>
              <a:chExt cx="192" cy="480"/>
            </a:xfrm>
          </p:grpSpPr>
          <p:sp>
            <p:nvSpPr>
              <p:cNvPr id="102" name="Oval 40">
                <a:extLst>
                  <a:ext uri="{FF2B5EF4-FFF2-40B4-BE49-F238E27FC236}">
                    <a16:creationId xmlns:a16="http://schemas.microsoft.com/office/drawing/2014/main" id="{3E29A5D5-15E5-8E47-A716-DEBBD3E784A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03" name="Line 41">
                <a:extLst>
                  <a:ext uri="{FF2B5EF4-FFF2-40B4-BE49-F238E27FC236}">
                    <a16:creationId xmlns:a16="http://schemas.microsoft.com/office/drawing/2014/main" id="{7E928BE7-F3B3-9248-9F6A-B385AD43A19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4" name="Line 42">
                <a:extLst>
                  <a:ext uri="{FF2B5EF4-FFF2-40B4-BE49-F238E27FC236}">
                    <a16:creationId xmlns:a16="http://schemas.microsoft.com/office/drawing/2014/main" id="{B30CF8A5-1203-3346-AE06-43C93DE4C95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07" name="TextBox 106">
              <a:extLst>
                <a:ext uri="{FF2B5EF4-FFF2-40B4-BE49-F238E27FC236}">
                  <a16:creationId xmlns:a16="http://schemas.microsoft.com/office/drawing/2014/main" id="{EC8F1F88-2CE0-5D49-A3F8-29BB0A1E4FDF}"/>
                </a:ext>
              </a:extLst>
            </p:cNvPr>
            <p:cNvSpPr txBox="1"/>
            <p:nvPr/>
          </p:nvSpPr>
          <p:spPr>
            <a:xfrm>
              <a:off x="10071750" y="4722125"/>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108" name="TextBox 107">
              <a:extLst>
                <a:ext uri="{FF2B5EF4-FFF2-40B4-BE49-F238E27FC236}">
                  <a16:creationId xmlns:a16="http://schemas.microsoft.com/office/drawing/2014/main" id="{17156F8A-7F55-704B-9066-3681F40848F2}"/>
                </a:ext>
              </a:extLst>
            </p:cNvPr>
            <p:cNvSpPr txBox="1"/>
            <p:nvPr/>
          </p:nvSpPr>
          <p:spPr>
            <a:xfrm>
              <a:off x="9404018" y="4734310"/>
              <a:ext cx="394660" cy="369332"/>
            </a:xfrm>
            <a:prstGeom prst="rect">
              <a:avLst/>
            </a:prstGeom>
            <a:noFill/>
          </p:spPr>
          <p:txBody>
            <a:bodyPr wrap="none" rtlCol="0">
              <a:spAutoFit/>
            </a:bodyPr>
            <a:lstStyle/>
            <a:p>
              <a:r>
                <a:rPr lang="en-US" dirty="0"/>
                <a:t>V</a:t>
              </a:r>
              <a:r>
                <a:rPr lang="en-US" baseline="-25000" dirty="0"/>
                <a:t>0</a:t>
              </a:r>
            </a:p>
          </p:txBody>
        </p:sp>
        <p:sp>
          <p:nvSpPr>
            <p:cNvPr id="109" name="Oval 108">
              <a:extLst>
                <a:ext uri="{FF2B5EF4-FFF2-40B4-BE49-F238E27FC236}">
                  <a16:creationId xmlns:a16="http://schemas.microsoft.com/office/drawing/2014/main" id="{585939DF-01BD-6341-A1B6-BA281C411816}"/>
                </a:ext>
              </a:extLst>
            </p:cNvPr>
            <p:cNvSpPr/>
            <p:nvPr/>
          </p:nvSpPr>
          <p:spPr>
            <a:xfrm>
              <a:off x="10421196" y="45044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Oval 109">
              <a:extLst>
                <a:ext uri="{FF2B5EF4-FFF2-40B4-BE49-F238E27FC236}">
                  <a16:creationId xmlns:a16="http://schemas.microsoft.com/office/drawing/2014/main" id="{B6E944B0-1537-4347-9363-63A6115BF36D}"/>
                </a:ext>
              </a:extLst>
            </p:cNvPr>
            <p:cNvSpPr/>
            <p:nvPr/>
          </p:nvSpPr>
          <p:spPr>
            <a:xfrm>
              <a:off x="11003091" y="40611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TextBox 110">
              <a:extLst>
                <a:ext uri="{FF2B5EF4-FFF2-40B4-BE49-F238E27FC236}">
                  <a16:creationId xmlns:a16="http://schemas.microsoft.com/office/drawing/2014/main" id="{9A58E72F-D824-1F4C-B7C8-FF76EB4B0FD8}"/>
                </a:ext>
              </a:extLst>
            </p:cNvPr>
            <p:cNvSpPr txBox="1"/>
            <p:nvPr/>
          </p:nvSpPr>
          <p:spPr>
            <a:xfrm>
              <a:off x="10323638" y="4137232"/>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12" name="TextBox 111">
              <a:extLst>
                <a:ext uri="{FF2B5EF4-FFF2-40B4-BE49-F238E27FC236}">
                  <a16:creationId xmlns:a16="http://schemas.microsoft.com/office/drawing/2014/main" id="{F7B87BEF-B199-624F-9D63-034A10FD3C76}"/>
                </a:ext>
              </a:extLst>
            </p:cNvPr>
            <p:cNvSpPr txBox="1"/>
            <p:nvPr/>
          </p:nvSpPr>
          <p:spPr>
            <a:xfrm>
              <a:off x="10871003" y="2919282"/>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113" name="Freeform 12">
              <a:extLst>
                <a:ext uri="{FF2B5EF4-FFF2-40B4-BE49-F238E27FC236}">
                  <a16:creationId xmlns:a16="http://schemas.microsoft.com/office/drawing/2014/main" id="{EA0D46B6-792D-CD4F-AB7B-84CB0DBE5B7C}"/>
                </a:ext>
              </a:extLst>
            </p:cNvPr>
            <p:cNvSpPr>
              <a:spLocks/>
            </p:cNvSpPr>
            <p:nvPr/>
          </p:nvSpPr>
          <p:spPr bwMode="auto">
            <a:xfrm flipH="1">
              <a:off x="10983206" y="338445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Oval 113">
              <a:extLst>
                <a:ext uri="{FF2B5EF4-FFF2-40B4-BE49-F238E27FC236}">
                  <a16:creationId xmlns:a16="http://schemas.microsoft.com/office/drawing/2014/main" id="{C7DED040-6585-5F47-BC0B-DF091292A968}"/>
                </a:ext>
              </a:extLst>
            </p:cNvPr>
            <p:cNvSpPr/>
            <p:nvPr/>
          </p:nvSpPr>
          <p:spPr>
            <a:xfrm>
              <a:off x="10999187" y="3290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Freeform 12">
              <a:extLst>
                <a:ext uri="{FF2B5EF4-FFF2-40B4-BE49-F238E27FC236}">
                  <a16:creationId xmlns:a16="http://schemas.microsoft.com/office/drawing/2014/main" id="{A973EEB5-0246-0B4A-BAC5-37C7234DC83D}"/>
                </a:ext>
              </a:extLst>
            </p:cNvPr>
            <p:cNvSpPr>
              <a:spLocks/>
            </p:cNvSpPr>
            <p:nvPr/>
          </p:nvSpPr>
          <p:spPr bwMode="auto">
            <a:xfrm rot="5400000" flipH="1">
              <a:off x="10116220" y="4284480"/>
              <a:ext cx="148927" cy="5384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9" name="TextBox 118">
              <a:extLst>
                <a:ext uri="{FF2B5EF4-FFF2-40B4-BE49-F238E27FC236}">
                  <a16:creationId xmlns:a16="http://schemas.microsoft.com/office/drawing/2014/main" id="{72E4934E-0322-E94B-89A8-A8868224B02F}"/>
                </a:ext>
              </a:extLst>
            </p:cNvPr>
            <p:cNvSpPr txBox="1"/>
            <p:nvPr/>
          </p:nvSpPr>
          <p:spPr>
            <a:xfrm>
              <a:off x="11067647" y="3956584"/>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120" name="Group 220">
              <a:extLst>
                <a:ext uri="{FF2B5EF4-FFF2-40B4-BE49-F238E27FC236}">
                  <a16:creationId xmlns:a16="http://schemas.microsoft.com/office/drawing/2014/main" id="{A3012E0F-C039-CF4C-B074-9DD369182FAE}"/>
                </a:ext>
              </a:extLst>
            </p:cNvPr>
            <p:cNvGrpSpPr>
              <a:grpSpLocks/>
            </p:cNvGrpSpPr>
            <p:nvPr/>
          </p:nvGrpSpPr>
          <p:grpSpPr bwMode="auto">
            <a:xfrm>
              <a:off x="10972804" y="4974634"/>
              <a:ext cx="152400" cy="335280"/>
              <a:chOff x="3264" y="3072"/>
              <a:chExt cx="96" cy="192"/>
            </a:xfrm>
          </p:grpSpPr>
          <p:sp>
            <p:nvSpPr>
              <p:cNvPr id="121" name="Line 17">
                <a:extLst>
                  <a:ext uri="{FF2B5EF4-FFF2-40B4-BE49-F238E27FC236}">
                    <a16:creationId xmlns:a16="http://schemas.microsoft.com/office/drawing/2014/main" id="{03CA7C78-7F3F-E043-AC22-B0FED14016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Freeform 18">
                <a:extLst>
                  <a:ext uri="{FF2B5EF4-FFF2-40B4-BE49-F238E27FC236}">
                    <a16:creationId xmlns:a16="http://schemas.microsoft.com/office/drawing/2014/main" id="{E61741ED-CC30-5F45-956A-C37305B48E6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 name="TextBox 124">
              <a:extLst>
                <a:ext uri="{FF2B5EF4-FFF2-40B4-BE49-F238E27FC236}">
                  <a16:creationId xmlns:a16="http://schemas.microsoft.com/office/drawing/2014/main" id="{F9E4DEA1-DB5B-0148-B0F5-29D8BD5B1D26}"/>
                </a:ext>
              </a:extLst>
            </p:cNvPr>
            <p:cNvSpPr txBox="1"/>
            <p:nvPr/>
          </p:nvSpPr>
          <p:spPr>
            <a:xfrm>
              <a:off x="10630114" y="3563291"/>
              <a:ext cx="309700" cy="369332"/>
            </a:xfrm>
            <a:prstGeom prst="rect">
              <a:avLst/>
            </a:prstGeom>
            <a:noFill/>
          </p:spPr>
          <p:txBody>
            <a:bodyPr wrap="none" rtlCol="0">
              <a:spAutoFit/>
            </a:bodyPr>
            <a:lstStyle/>
            <a:p>
              <a:r>
                <a:rPr lang="en-US" dirty="0"/>
                <a:t>R</a:t>
              </a:r>
              <a:endParaRPr lang="en-US" baseline="-25000" dirty="0"/>
            </a:p>
          </p:txBody>
        </p:sp>
        <p:sp>
          <p:nvSpPr>
            <p:cNvPr id="126" name="Oval 125">
              <a:extLst>
                <a:ext uri="{FF2B5EF4-FFF2-40B4-BE49-F238E27FC236}">
                  <a16:creationId xmlns:a16="http://schemas.microsoft.com/office/drawing/2014/main" id="{A32F6863-B24D-3A46-9DDB-AEA29C5E0190}"/>
                </a:ext>
              </a:extLst>
            </p:cNvPr>
            <p:cNvSpPr/>
            <p:nvPr/>
          </p:nvSpPr>
          <p:spPr>
            <a:xfrm>
              <a:off x="9197829" y="45128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5FB05AF7-76AB-2949-9B40-23C59E309145}"/>
                </a:ext>
              </a:extLst>
            </p:cNvPr>
            <p:cNvSpPr txBox="1"/>
            <p:nvPr/>
          </p:nvSpPr>
          <p:spPr>
            <a:xfrm>
              <a:off x="9025077" y="4182614"/>
              <a:ext cx="476412" cy="369332"/>
            </a:xfrm>
            <a:prstGeom prst="rect">
              <a:avLst/>
            </a:prstGeom>
            <a:noFill/>
          </p:spPr>
          <p:txBody>
            <a:bodyPr wrap="none" rtlCol="0">
              <a:spAutoFit/>
            </a:bodyPr>
            <a:lstStyle/>
            <a:p>
              <a:r>
                <a:rPr lang="en-US" dirty="0" err="1"/>
                <a:t>V</a:t>
              </a:r>
              <a:r>
                <a:rPr lang="en-US" baseline="-25000" dirty="0" err="1"/>
                <a:t>bb</a:t>
              </a:r>
              <a:endParaRPr lang="en-US" baseline="-25000" dirty="0"/>
            </a:p>
          </p:txBody>
        </p:sp>
      </p:grpSp>
    </p:spTree>
    <p:extLst>
      <p:ext uri="{BB962C8B-B14F-4D97-AF65-F5344CB8AC3E}">
        <p14:creationId xmlns:p14="http://schemas.microsoft.com/office/powerpoint/2010/main" val="3051812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bipolar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748874" y="651783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53</a:t>
            </a:fld>
            <a:endParaRPr lang="en-US" dirty="0">
              <a:solidFill>
                <a:schemeClr val="tx1"/>
              </a:solidFill>
            </a:endParaRPr>
          </a:p>
        </p:txBody>
      </p:sp>
      <p:grpSp>
        <p:nvGrpSpPr>
          <p:cNvPr id="63" name="Group 62">
            <a:extLst>
              <a:ext uri="{FF2B5EF4-FFF2-40B4-BE49-F238E27FC236}">
                <a16:creationId xmlns:a16="http://schemas.microsoft.com/office/drawing/2014/main" id="{2C2FF24F-812B-D048-A079-5C561425924D}"/>
              </a:ext>
            </a:extLst>
          </p:cNvPr>
          <p:cNvGrpSpPr/>
          <p:nvPr/>
        </p:nvGrpSpPr>
        <p:grpSpPr>
          <a:xfrm>
            <a:off x="7905286" y="715676"/>
            <a:ext cx="3261020" cy="3174009"/>
            <a:chOff x="196781" y="1841995"/>
            <a:chExt cx="3261020" cy="3174009"/>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607623" y="3400136"/>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71" name="TextBox 70">
              <a:extLst>
                <a:ext uri="{FF2B5EF4-FFF2-40B4-BE49-F238E27FC236}">
                  <a16:creationId xmlns:a16="http://schemas.microsoft.com/office/drawing/2014/main" id="{BF558167-7C70-554E-B700-A57875D521B1}"/>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73" name="Group 222">
              <a:extLst>
                <a:ext uri="{FF2B5EF4-FFF2-40B4-BE49-F238E27FC236}">
                  <a16:creationId xmlns:a16="http://schemas.microsoft.com/office/drawing/2014/main" id="{E88F940D-1CC7-F441-968E-B7C66827EFC0}"/>
                </a:ext>
              </a:extLst>
            </p:cNvPr>
            <p:cNvGrpSpPr>
              <a:grpSpLocks/>
            </p:cNvGrpSpPr>
            <p:nvPr/>
          </p:nvGrpSpPr>
          <p:grpSpPr bwMode="auto">
            <a:xfrm>
              <a:off x="1860957" y="4635004"/>
              <a:ext cx="304800" cy="381000"/>
              <a:chOff x="4272" y="3072"/>
              <a:chExt cx="192" cy="240"/>
            </a:xfrm>
          </p:grpSpPr>
          <p:sp>
            <p:nvSpPr>
              <p:cNvPr id="109" name="Line 99">
                <a:extLst>
                  <a:ext uri="{FF2B5EF4-FFF2-40B4-BE49-F238E27FC236}">
                    <a16:creationId xmlns:a16="http://schemas.microsoft.com/office/drawing/2014/main" id="{22657FD1-77B2-6E49-925B-90D52B55DA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0" name="Line 100">
                <a:extLst>
                  <a:ext uri="{FF2B5EF4-FFF2-40B4-BE49-F238E27FC236}">
                    <a16:creationId xmlns:a16="http://schemas.microsoft.com/office/drawing/2014/main" id="{11120005-BF7C-E048-A7D5-632D7BD1D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101">
                <a:extLst>
                  <a:ext uri="{FF2B5EF4-FFF2-40B4-BE49-F238E27FC236}">
                    <a16:creationId xmlns:a16="http://schemas.microsoft.com/office/drawing/2014/main" id="{A483F934-502D-9A4B-B9EB-83555FF6B5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2">
                <a:extLst>
                  <a:ext uri="{FF2B5EF4-FFF2-40B4-BE49-F238E27FC236}">
                    <a16:creationId xmlns:a16="http://schemas.microsoft.com/office/drawing/2014/main" id="{CF6B61F2-5359-A04B-9311-044484C276D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03">
                <a:extLst>
                  <a:ext uri="{FF2B5EF4-FFF2-40B4-BE49-F238E27FC236}">
                    <a16:creationId xmlns:a16="http://schemas.microsoft.com/office/drawing/2014/main" id="{72E26B9A-EF01-014A-AAD8-2A0ED69233A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4" name="Line 104">
                <a:extLst>
                  <a:ext uri="{FF2B5EF4-FFF2-40B4-BE49-F238E27FC236}">
                    <a16:creationId xmlns:a16="http://schemas.microsoft.com/office/drawing/2014/main" id="{CCBE466C-62B4-224C-ABAA-29ADBC62888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6" name="Straight Connector 75">
              <a:extLst>
                <a:ext uri="{FF2B5EF4-FFF2-40B4-BE49-F238E27FC236}">
                  <a16:creationId xmlns:a16="http://schemas.microsoft.com/office/drawing/2014/main" id="{4CC89AC6-9FB9-CD42-B4B0-195861FD4B93}"/>
                </a:ext>
              </a:extLst>
            </p:cNvPr>
            <p:cNvCxnSpPr>
              <a:cxnSpLocks/>
              <a:endCxn id="8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82" name="Oval 81">
              <a:extLst>
                <a:ext uri="{FF2B5EF4-FFF2-40B4-BE49-F238E27FC236}">
                  <a16:creationId xmlns:a16="http://schemas.microsoft.com/office/drawing/2014/main" id="{2C41113B-8610-B740-84B4-9295D3082CCC}"/>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Oval 82">
              <a:extLst>
                <a:ext uri="{FF2B5EF4-FFF2-40B4-BE49-F238E27FC236}">
                  <a16:creationId xmlns:a16="http://schemas.microsoft.com/office/drawing/2014/main" id="{3F3D1695-6F2A-8147-812B-76395281D637}"/>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4" name="Oval 83">
              <a:extLst>
                <a:ext uri="{FF2B5EF4-FFF2-40B4-BE49-F238E27FC236}">
                  <a16:creationId xmlns:a16="http://schemas.microsoft.com/office/drawing/2014/main" id="{E8D2AA8E-917C-614E-B005-26E899FA1D49}"/>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88" name="Straight Connector 87">
              <a:extLst>
                <a:ext uri="{FF2B5EF4-FFF2-40B4-BE49-F238E27FC236}">
                  <a16:creationId xmlns:a16="http://schemas.microsoft.com/office/drawing/2014/main" id="{5BADF774-1DFA-5144-A12C-68EC55D7BB86}"/>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9" name="Oval 88">
              <a:extLst>
                <a:ext uri="{FF2B5EF4-FFF2-40B4-BE49-F238E27FC236}">
                  <a16:creationId xmlns:a16="http://schemas.microsoft.com/office/drawing/2014/main" id="{C1FEA04B-A689-2442-8E39-DE276FBF22C8}"/>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2614702" y="3014783"/>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585700" y="3324345"/>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94" name="Oval 93">
              <a:extLst>
                <a:ext uri="{FF2B5EF4-FFF2-40B4-BE49-F238E27FC236}">
                  <a16:creationId xmlns:a16="http://schemas.microsoft.com/office/drawing/2014/main" id="{18F3577B-104F-C349-8FA1-EBE04855AFC3}"/>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5" name="Oval 94">
              <a:extLst>
                <a:ext uri="{FF2B5EF4-FFF2-40B4-BE49-F238E27FC236}">
                  <a16:creationId xmlns:a16="http://schemas.microsoft.com/office/drawing/2014/main" id="{A8ECE0C3-DC55-A84D-B84F-B3114A475E34}"/>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6" name="TextBox 95">
              <a:extLst>
                <a:ext uri="{FF2B5EF4-FFF2-40B4-BE49-F238E27FC236}">
                  <a16:creationId xmlns:a16="http://schemas.microsoft.com/office/drawing/2014/main" id="{68157437-5A9A-7D4C-A08F-66896D5DD6A7}"/>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98" name="Freeform 12">
              <a:extLst>
                <a:ext uri="{FF2B5EF4-FFF2-40B4-BE49-F238E27FC236}">
                  <a16:creationId xmlns:a16="http://schemas.microsoft.com/office/drawing/2014/main" id="{72394777-D5B7-5D4C-AA9B-5812345C6B0B}"/>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99" name="Straight Connector 98">
              <a:extLst>
                <a:ext uri="{FF2B5EF4-FFF2-40B4-BE49-F238E27FC236}">
                  <a16:creationId xmlns:a16="http://schemas.microsoft.com/office/drawing/2014/main" id="{CEBA3824-8037-1F43-9E5F-03D043793B82}"/>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0" name="TextBox 99">
              <a:extLst>
                <a:ext uri="{FF2B5EF4-FFF2-40B4-BE49-F238E27FC236}">
                  <a16:creationId xmlns:a16="http://schemas.microsoft.com/office/drawing/2014/main" id="{753F065F-23FA-8A4F-ABAC-1B6643FDB8DE}"/>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207176" y="1677355"/>
                <a:ext cx="7426775" cy="4765172"/>
              </a:xfrm>
              <a:prstGeom prst="rect">
                <a:avLst/>
              </a:prstGeom>
              <a:noFill/>
            </p:spPr>
            <p:txBody>
              <a:bodyPr wrap="square" rtlCol="0">
                <a:noAutofit/>
              </a:bodyPr>
              <a:lstStyle/>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Saturated when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𝑐𝑒</m:t>
                        </m:r>
                      </m:sub>
                    </m:sSub>
                    <m:r>
                      <a:rPr lang="en-US" sz="2000" i="1">
                        <a:latin typeface="Cambria Math" panose="02040503050406030204" pitchFamily="18" charset="0"/>
                        <a:cs typeface="Calibri" panose="020F0502020204030204" pitchFamily="34" charset="0"/>
                      </a:rPr>
                      <m:t>=0</m:t>
                    </m:r>
                  </m:oMath>
                </a14:m>
                <a:endParaRPr lang="en-US"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sub>
                    </m:sSub>
                    <m:r>
                      <a:rPr lang="en-US" sz="2000" b="0" i="0"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𝑏𝑒</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𝑏</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𝑖</m:t>
                        </m:r>
                      </m:e>
                      <m:sub>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sub>
                    </m:sSub>
                    <m:r>
                      <a:rPr lang="en-US" sz="2000">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𝑏</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𝑐𝑐</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𝑏</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2</m:t>
                        </m:r>
                      </m:sub>
                    </m:sSub>
                  </m:oMath>
                </a14:m>
                <a:endParaRPr lang="en-US" sz="2000" dirty="0"/>
              </a:p>
              <a:p>
                <a:pPr marL="285750" indent="-285750">
                  <a:buFont typeface="Arial" panose="020B0604020202020204" pitchFamily="34" charset="0"/>
                  <a:buChar char="•"/>
                </a:pPr>
                <a:r>
                  <a:rPr lang="en-US" sz="2000" dirty="0"/>
                  <a:t>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𝐵</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𝑐𝑐</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𝐵</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𝑏𝑒</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𝑏</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𝑏</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oMath>
                </a14:m>
                <a:r>
                  <a:rPr lang="en-US" sz="2000" dirty="0"/>
                  <a:t>,</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𝛽</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𝑏</m:t>
                        </m:r>
                      </m:sub>
                    </m:sSub>
                  </m:oMath>
                </a14:m>
                <a:endParaRPr lang="en-US" sz="2000"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𝑐𝑐</m:t>
                            </m:r>
                          </m:sub>
                        </m:sSub>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𝐵</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𝑏𝑒</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𝐶</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r>
                              <a:rPr lang="en-US" sz="2000" b="0" i="1" smtClean="0">
                                <a:latin typeface="Cambria Math" panose="02040503050406030204" pitchFamily="18" charset="0"/>
                              </a:rPr>
                              <m:t>)</m:t>
                            </m:r>
                          </m:num>
                          <m:den>
                            <m:r>
                              <a:rPr lang="en-US" sz="2000" b="0" i="1" smtClean="0">
                                <a:latin typeface="Cambria Math" panose="02040503050406030204" pitchFamily="18" charset="0"/>
                                <a:ea typeface="Cambria Math" panose="02040503050406030204" pitchFamily="18" charset="0"/>
                              </a:rPr>
                              <m:t>𝛽</m:t>
                            </m:r>
                          </m:den>
                        </m:f>
                      </m:den>
                    </m:f>
                  </m:oMath>
                </a14:m>
                <a:endParaRPr lang="en-US" sz="2000" dirty="0"/>
              </a:p>
              <a:p>
                <a:pPr marL="285750" indent="-285750">
                  <a:buFont typeface="Arial" panose="020B0604020202020204" pitchFamily="34" charset="0"/>
                  <a:buChar char="•"/>
                  <a:tabLst>
                    <a:tab pos="5938838" algn="l"/>
                  </a:tabLst>
                </a:pPr>
                <a:r>
                  <a:rPr lang="en-US" sz="2000" dirty="0"/>
                  <a:t>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𝐶</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r>
                          <a:rPr lang="en-US" sz="2000" b="0" i="1" smtClean="0">
                            <a:latin typeface="Cambria Math" panose="02040503050406030204" pitchFamily="18" charset="0"/>
                          </a:rPr>
                          <m:t>)</m:t>
                        </m:r>
                      </m:num>
                      <m:den>
                        <m:r>
                          <a:rPr lang="en-US" sz="2000" b="0" i="1" smtClean="0">
                            <a:latin typeface="Cambria Math" panose="02040503050406030204" pitchFamily="18" charset="0"/>
                            <a:ea typeface="Cambria Math" panose="02040503050406030204" pitchFamily="18" charset="0"/>
                          </a:rPr>
                          <m:t>𝛽</m:t>
                        </m:r>
                      </m:den>
                    </m:f>
                  </m:oMath>
                </a14:m>
                <a:r>
                  <a:rPr lang="en-US" sz="2000" dirty="0"/>
                  <a:t>, </a:t>
                </a:r>
                <a14:m>
                  <m:oMath xmlns:m="http://schemas.openxmlformats.org/officeDocument/2006/math">
                    <m:f>
                      <m:fPr>
                        <m:ctrlPr>
                          <a:rPr lang="en-US" sz="2000" i="1" smtClean="0">
                            <a:latin typeface="Cambria Math" panose="02040503050406030204" pitchFamily="18" charset="0"/>
                          </a:rPr>
                        </m:ctrlPr>
                      </m:fPr>
                      <m:num>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𝑐</m:t>
                            </m:r>
                          </m:sub>
                        </m:sSub>
                      </m:num>
                      <m:den>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𝑏𝑒</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den>
                    </m:f>
                  </m:oMath>
                </a14:m>
                <a:r>
                  <a:rPr lang="en-US" sz="2000" dirty="0"/>
                  <a:t>, be acts like diode so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𝑠</m:t>
                        </m:r>
                      </m:sub>
                    </m:sSub>
                    <m:r>
                      <m:rPr>
                        <m:sty m:val="p"/>
                      </m:rPr>
                      <a:rPr lang="el-GR" sz="2000" b="0" i="1" smtClean="0">
                        <a:latin typeface="Cambria Math" panose="02040503050406030204" pitchFamily="18" charset="0"/>
                        <a:ea typeface="Cambria Math" panose="02040503050406030204" pitchFamily="18" charset="0"/>
                      </a:rPr>
                      <m:t>β</m:t>
                    </m:r>
                    <m:r>
                      <m:rPr>
                        <m:sty m:val="p"/>
                      </m:rPr>
                      <a:rPr lang="en-US" sz="2000" b="0" i="0" smtClean="0">
                        <a:latin typeface="Cambria Math" panose="02040503050406030204" pitchFamily="18" charset="0"/>
                      </a:rPr>
                      <m:t>exp</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𝑏𝑒</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m:t>
                            </m:r>
                          </m:sub>
                        </m:sSub>
                      </m:den>
                    </m:f>
                    <m:r>
                      <a:rPr lang="en-US" sz="2000" b="0" i="1" smtClean="0">
                        <a:latin typeface="Cambria Math" panose="02040503050406030204" pitchFamily="18" charset="0"/>
                      </a:rPr>
                      <m:t>)</m:t>
                    </m:r>
                  </m:oMath>
                </a14:m>
                <a:r>
                  <a:rPr lang="en-US" sz="2000" dirty="0"/>
                  <a:t>. </a:t>
                </a:r>
              </a:p>
              <a:p>
                <a:pPr marL="285750" indent="-285750">
                  <a:buFont typeface="Arial" panose="020B0604020202020204" pitchFamily="34" charset="0"/>
                  <a:buChar char="•"/>
                  <a:tabLst>
                    <a:tab pos="5938838" algn="l"/>
                  </a:tabLst>
                </a:pPr>
                <a:r>
                  <a:rPr lang="en-US" sz="2000" dirty="0"/>
                  <a:t> Want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𝐸</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𝑣</m:t>
                    </m:r>
                  </m:oMath>
                </a14:m>
                <a:endParaRPr lang="en-US" sz="2000"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207176" y="1677355"/>
                <a:ext cx="7426775" cy="4765172"/>
              </a:xfrm>
              <a:prstGeom prst="rect">
                <a:avLst/>
              </a:prstGeom>
              <a:blipFill>
                <a:blip r:embed="rId3"/>
                <a:stretch>
                  <a:fillRect l="-684" t="-798"/>
                </a:stretch>
              </a:blipFill>
            </p:spPr>
            <p:txBody>
              <a:bodyPr/>
              <a:lstStyle/>
              <a:p>
                <a:r>
                  <a:rPr lang="en-US">
                    <a:noFill/>
                  </a:rPr>
                  <a:t> </a:t>
                </a:r>
              </a:p>
            </p:txBody>
          </p:sp>
        </mc:Fallback>
      </mc:AlternateContent>
      <p:grpSp>
        <p:nvGrpSpPr>
          <p:cNvPr id="145" name="Group 144">
            <a:extLst>
              <a:ext uri="{FF2B5EF4-FFF2-40B4-BE49-F238E27FC236}">
                <a16:creationId xmlns:a16="http://schemas.microsoft.com/office/drawing/2014/main" id="{12256223-DB1D-1F42-87DB-5E1DB5EAB69F}"/>
              </a:ext>
            </a:extLst>
          </p:cNvPr>
          <p:cNvGrpSpPr/>
          <p:nvPr/>
        </p:nvGrpSpPr>
        <p:grpSpPr>
          <a:xfrm>
            <a:off x="8180361" y="3961207"/>
            <a:ext cx="2985945" cy="2585963"/>
            <a:chOff x="8901254" y="4105573"/>
            <a:chExt cx="2985945" cy="2585963"/>
          </a:xfrm>
        </p:grpSpPr>
        <p:sp>
          <p:nvSpPr>
            <p:cNvPr id="119" name="Freeform 12">
              <a:extLst>
                <a:ext uri="{FF2B5EF4-FFF2-40B4-BE49-F238E27FC236}">
                  <a16:creationId xmlns:a16="http://schemas.microsoft.com/office/drawing/2014/main" id="{76FDF690-586A-204C-AEBC-526CD59F1F7A}"/>
                </a:ext>
              </a:extLst>
            </p:cNvPr>
            <p:cNvSpPr>
              <a:spLocks/>
            </p:cNvSpPr>
            <p:nvPr/>
          </p:nvSpPr>
          <p:spPr bwMode="auto">
            <a:xfrm flipH="1">
              <a:off x="9375731" y="46654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20" name="Oval 119">
              <a:extLst>
                <a:ext uri="{FF2B5EF4-FFF2-40B4-BE49-F238E27FC236}">
                  <a16:creationId xmlns:a16="http://schemas.microsoft.com/office/drawing/2014/main" id="{EC623D04-B9B4-474C-A869-79F3B758E6F5}"/>
                </a:ext>
              </a:extLst>
            </p:cNvPr>
            <p:cNvSpPr/>
            <p:nvPr/>
          </p:nvSpPr>
          <p:spPr>
            <a:xfrm>
              <a:off x="9128295" y="4613861"/>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1" name="Line 9">
              <a:extLst>
                <a:ext uri="{FF2B5EF4-FFF2-40B4-BE49-F238E27FC236}">
                  <a16:creationId xmlns:a16="http://schemas.microsoft.com/office/drawing/2014/main" id="{C75177AF-169D-E740-95B4-A288D016AA46}"/>
                </a:ext>
              </a:extLst>
            </p:cNvPr>
            <p:cNvSpPr>
              <a:spLocks noChangeAspect="1" noChangeShapeType="1"/>
            </p:cNvSpPr>
            <p:nvPr/>
          </p:nvSpPr>
          <p:spPr bwMode="auto">
            <a:xfrm rot="5400000">
              <a:off x="9308835" y="4501789"/>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2" name="Group 220">
              <a:extLst>
                <a:ext uri="{FF2B5EF4-FFF2-40B4-BE49-F238E27FC236}">
                  <a16:creationId xmlns:a16="http://schemas.microsoft.com/office/drawing/2014/main" id="{BDE9619A-B738-5743-AC02-729CE125FCB6}"/>
                </a:ext>
              </a:extLst>
            </p:cNvPr>
            <p:cNvGrpSpPr>
              <a:grpSpLocks/>
            </p:cNvGrpSpPr>
            <p:nvPr/>
          </p:nvGrpSpPr>
          <p:grpSpPr bwMode="auto">
            <a:xfrm>
              <a:off x="9387739" y="5340154"/>
              <a:ext cx="152400" cy="304800"/>
              <a:chOff x="3264" y="3072"/>
              <a:chExt cx="96" cy="192"/>
            </a:xfrm>
          </p:grpSpPr>
          <p:sp>
            <p:nvSpPr>
              <p:cNvPr id="123" name="Line 17">
                <a:extLst>
                  <a:ext uri="{FF2B5EF4-FFF2-40B4-BE49-F238E27FC236}">
                    <a16:creationId xmlns:a16="http://schemas.microsoft.com/office/drawing/2014/main" id="{B6381EEA-30CC-ED46-9163-225E3B1D95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Freeform 18">
                <a:extLst>
                  <a:ext uri="{FF2B5EF4-FFF2-40B4-BE49-F238E27FC236}">
                    <a16:creationId xmlns:a16="http://schemas.microsoft.com/office/drawing/2014/main" id="{57D259CA-3729-274C-89D9-451A44AC81E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6" name="Group 220">
              <a:extLst>
                <a:ext uri="{FF2B5EF4-FFF2-40B4-BE49-F238E27FC236}">
                  <a16:creationId xmlns:a16="http://schemas.microsoft.com/office/drawing/2014/main" id="{55D09D58-0259-2243-937E-3A11FCC016B4}"/>
                </a:ext>
              </a:extLst>
            </p:cNvPr>
            <p:cNvGrpSpPr>
              <a:grpSpLocks/>
            </p:cNvGrpSpPr>
            <p:nvPr/>
          </p:nvGrpSpPr>
          <p:grpSpPr bwMode="auto">
            <a:xfrm>
              <a:off x="10084426" y="5318383"/>
              <a:ext cx="152400" cy="304800"/>
              <a:chOff x="3264" y="3072"/>
              <a:chExt cx="96" cy="192"/>
            </a:xfrm>
          </p:grpSpPr>
          <p:sp>
            <p:nvSpPr>
              <p:cNvPr id="127" name="Line 17">
                <a:extLst>
                  <a:ext uri="{FF2B5EF4-FFF2-40B4-BE49-F238E27FC236}">
                    <a16:creationId xmlns:a16="http://schemas.microsoft.com/office/drawing/2014/main" id="{B8A916E5-E4BD-8B43-B904-6E3A61C8D0C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18">
                <a:extLst>
                  <a:ext uri="{FF2B5EF4-FFF2-40B4-BE49-F238E27FC236}">
                    <a16:creationId xmlns:a16="http://schemas.microsoft.com/office/drawing/2014/main" id="{03048072-033C-F948-A1E1-8C4AB198261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9" name="Freeform 12">
              <a:extLst>
                <a:ext uri="{FF2B5EF4-FFF2-40B4-BE49-F238E27FC236}">
                  <a16:creationId xmlns:a16="http://schemas.microsoft.com/office/drawing/2014/main" id="{A6875398-0CEE-AB46-BD9E-04C1157D1477}"/>
                </a:ext>
              </a:extLst>
            </p:cNvPr>
            <p:cNvSpPr>
              <a:spLocks/>
            </p:cNvSpPr>
            <p:nvPr/>
          </p:nvSpPr>
          <p:spPr bwMode="auto">
            <a:xfrm flipH="1">
              <a:off x="10638476" y="46763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Line 9">
              <a:extLst>
                <a:ext uri="{FF2B5EF4-FFF2-40B4-BE49-F238E27FC236}">
                  <a16:creationId xmlns:a16="http://schemas.microsoft.com/office/drawing/2014/main" id="{111743F3-AF63-9D47-8C52-80382F9641BF}"/>
                </a:ext>
              </a:extLst>
            </p:cNvPr>
            <p:cNvSpPr>
              <a:spLocks noChangeAspect="1" noChangeShapeType="1"/>
            </p:cNvSpPr>
            <p:nvPr/>
          </p:nvSpPr>
          <p:spPr bwMode="auto">
            <a:xfrm rot="5400000">
              <a:off x="10457278" y="4365717"/>
              <a:ext cx="0" cy="5932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31" name="Group 203">
              <a:extLst>
                <a:ext uri="{FF2B5EF4-FFF2-40B4-BE49-F238E27FC236}">
                  <a16:creationId xmlns:a16="http://schemas.microsoft.com/office/drawing/2014/main" id="{BB3E9BE3-9C75-3C48-954F-A9254E7ADA32}"/>
                </a:ext>
              </a:extLst>
            </p:cNvPr>
            <p:cNvGrpSpPr>
              <a:grpSpLocks/>
            </p:cNvGrpSpPr>
            <p:nvPr/>
          </p:nvGrpSpPr>
          <p:grpSpPr bwMode="auto">
            <a:xfrm>
              <a:off x="10012662" y="4654573"/>
              <a:ext cx="304800" cy="762000"/>
              <a:chOff x="3216" y="2400"/>
              <a:chExt cx="192" cy="480"/>
            </a:xfrm>
          </p:grpSpPr>
          <p:sp>
            <p:nvSpPr>
              <p:cNvPr id="132" name="Line 46">
                <a:extLst>
                  <a:ext uri="{FF2B5EF4-FFF2-40B4-BE49-F238E27FC236}">
                    <a16:creationId xmlns:a16="http://schemas.microsoft.com/office/drawing/2014/main" id="{AEFE9A0A-B344-114F-944F-46171B0BD5EF}"/>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47">
                <a:extLst>
                  <a:ext uri="{FF2B5EF4-FFF2-40B4-BE49-F238E27FC236}">
                    <a16:creationId xmlns:a16="http://schemas.microsoft.com/office/drawing/2014/main" id="{47694C73-52C3-3842-A07B-093B96426944}"/>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48">
                <a:extLst>
                  <a:ext uri="{FF2B5EF4-FFF2-40B4-BE49-F238E27FC236}">
                    <a16:creationId xmlns:a16="http://schemas.microsoft.com/office/drawing/2014/main" id="{4B1BD8DB-E547-FE44-85FB-8552B1525FA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35" name="Freeform 49">
                <a:extLst>
                  <a:ext uri="{FF2B5EF4-FFF2-40B4-BE49-F238E27FC236}">
                    <a16:creationId xmlns:a16="http://schemas.microsoft.com/office/drawing/2014/main" id="{1C4F8871-A752-D443-B18C-5D7959A8F4D4}"/>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36" name="Freeform 50">
                <a:extLst>
                  <a:ext uri="{FF2B5EF4-FFF2-40B4-BE49-F238E27FC236}">
                    <a16:creationId xmlns:a16="http://schemas.microsoft.com/office/drawing/2014/main" id="{613AF9CC-9A33-7A45-A53D-9036214A28EA}"/>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37" name="Group 220">
              <a:extLst>
                <a:ext uri="{FF2B5EF4-FFF2-40B4-BE49-F238E27FC236}">
                  <a16:creationId xmlns:a16="http://schemas.microsoft.com/office/drawing/2014/main" id="{0D9F81E0-377A-FF4F-AB3E-43929973F615}"/>
                </a:ext>
              </a:extLst>
            </p:cNvPr>
            <p:cNvGrpSpPr>
              <a:grpSpLocks/>
            </p:cNvGrpSpPr>
            <p:nvPr/>
          </p:nvGrpSpPr>
          <p:grpSpPr bwMode="auto">
            <a:xfrm>
              <a:off x="10653716" y="5387347"/>
              <a:ext cx="152400" cy="304800"/>
              <a:chOff x="3264" y="3072"/>
              <a:chExt cx="96" cy="192"/>
            </a:xfrm>
          </p:grpSpPr>
          <p:sp>
            <p:nvSpPr>
              <p:cNvPr id="138" name="Line 17">
                <a:extLst>
                  <a:ext uri="{FF2B5EF4-FFF2-40B4-BE49-F238E27FC236}">
                    <a16:creationId xmlns:a16="http://schemas.microsoft.com/office/drawing/2014/main" id="{1EF98501-2D08-B144-9D64-4DD2DB5F53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8">
                <a:extLst>
                  <a:ext uri="{FF2B5EF4-FFF2-40B4-BE49-F238E27FC236}">
                    <a16:creationId xmlns:a16="http://schemas.microsoft.com/office/drawing/2014/main" id="{A62B975A-8502-1146-AB52-6E5BB7FB93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0" name="Oval 139">
              <a:extLst>
                <a:ext uri="{FF2B5EF4-FFF2-40B4-BE49-F238E27FC236}">
                  <a16:creationId xmlns:a16="http://schemas.microsoft.com/office/drawing/2014/main" id="{5EF0BE51-4774-A74B-A5C9-DCFF27562F96}"/>
                </a:ext>
              </a:extLst>
            </p:cNvPr>
            <p:cNvSpPr/>
            <p:nvPr/>
          </p:nvSpPr>
          <p:spPr>
            <a:xfrm>
              <a:off x="10652296" y="461385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TextBox 140">
              <a:extLst>
                <a:ext uri="{FF2B5EF4-FFF2-40B4-BE49-F238E27FC236}">
                  <a16:creationId xmlns:a16="http://schemas.microsoft.com/office/drawing/2014/main" id="{4BF0B797-12BB-2D46-B071-BCB112663869}"/>
                </a:ext>
              </a:extLst>
            </p:cNvPr>
            <p:cNvSpPr txBox="1"/>
            <p:nvPr/>
          </p:nvSpPr>
          <p:spPr>
            <a:xfrm>
              <a:off x="9088042" y="4859820"/>
              <a:ext cx="346967" cy="338554"/>
            </a:xfrm>
            <a:prstGeom prst="rect">
              <a:avLst/>
            </a:prstGeom>
            <a:noFill/>
          </p:spPr>
          <p:txBody>
            <a:bodyPr wrap="square" rtlCol="0">
              <a:spAutoFit/>
            </a:bodyPr>
            <a:lstStyle/>
            <a:p>
              <a:r>
                <a:rPr lang="en-US" sz="1600" dirty="0"/>
                <a:t>R</a:t>
              </a:r>
              <a:endParaRPr lang="en-US" sz="1200" baseline="-25000" dirty="0"/>
            </a:p>
          </p:txBody>
        </p:sp>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50002D6E-0690-CE48-9011-DD83EC8514EC}"/>
                    </a:ext>
                  </a:extLst>
                </p:cNvPr>
                <p:cNvSpPr txBox="1"/>
                <p:nvPr/>
              </p:nvSpPr>
              <p:spPr>
                <a:xfrm>
                  <a:off x="9651519" y="4686190"/>
                  <a:ext cx="566663" cy="27699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200" i="1" smtClean="0">
                            <a:latin typeface="Cambria Math" panose="02040503050406030204" pitchFamily="18" charset="0"/>
                            <a:ea typeface="Cambria Math" panose="02040503050406030204" pitchFamily="18" charset="0"/>
                          </a:rPr>
                          <m:t>𝛽</m:t>
                        </m:r>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𝑖</m:t>
                            </m:r>
                          </m:e>
                          <m:sub>
                            <m:r>
                              <a:rPr lang="en-US" sz="1200" b="0" i="1" smtClean="0">
                                <a:latin typeface="Cambria Math" panose="02040503050406030204" pitchFamily="18" charset="0"/>
                                <a:ea typeface="Cambria Math" panose="02040503050406030204" pitchFamily="18" charset="0"/>
                              </a:rPr>
                              <m:t>𝑏</m:t>
                            </m:r>
                          </m:sub>
                        </m:sSub>
                      </m:oMath>
                    </m:oMathPara>
                  </a14:m>
                  <a:endParaRPr lang="en-US" sz="1200" dirty="0"/>
                </a:p>
              </p:txBody>
            </p:sp>
          </mc:Choice>
          <mc:Fallback xmlns="">
            <p:sp>
              <p:nvSpPr>
                <p:cNvPr id="142" name="TextBox 141">
                  <a:extLst>
                    <a:ext uri="{FF2B5EF4-FFF2-40B4-BE49-F238E27FC236}">
                      <a16:creationId xmlns:a16="http://schemas.microsoft.com/office/drawing/2014/main" id="{50002D6E-0690-CE48-9011-DD83EC8514EC}"/>
                    </a:ext>
                  </a:extLst>
                </p:cNvPr>
                <p:cNvSpPr txBox="1">
                  <a:spLocks noRot="1" noChangeAspect="1" noMove="1" noResize="1" noEditPoints="1" noAdjustHandles="1" noChangeArrowheads="1" noChangeShapeType="1" noTextEdit="1"/>
                </p:cNvSpPr>
                <p:nvPr/>
              </p:nvSpPr>
              <p:spPr>
                <a:xfrm>
                  <a:off x="9651519" y="4686190"/>
                  <a:ext cx="566663" cy="276999"/>
                </a:xfrm>
                <a:prstGeom prst="rect">
                  <a:avLst/>
                </a:prstGeom>
                <a:blipFill>
                  <a:blip r:embed="rId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BBFF63E6-29D5-304D-A56B-CAC7DD22D345}"/>
                    </a:ext>
                  </a:extLst>
                </p:cNvPr>
                <p:cNvSpPr txBox="1"/>
                <p:nvPr/>
              </p:nvSpPr>
              <p:spPr>
                <a:xfrm>
                  <a:off x="10818871" y="4859820"/>
                  <a:ext cx="56666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sz="1200" dirty="0"/>
                </a:p>
              </p:txBody>
            </p:sp>
          </mc:Choice>
          <mc:Fallback xmlns="">
            <p:sp>
              <p:nvSpPr>
                <p:cNvPr id="143" name="TextBox 142">
                  <a:extLst>
                    <a:ext uri="{FF2B5EF4-FFF2-40B4-BE49-F238E27FC236}">
                      <a16:creationId xmlns:a16="http://schemas.microsoft.com/office/drawing/2014/main" id="{BBFF63E6-29D5-304D-A56B-CAC7DD22D345}"/>
                    </a:ext>
                  </a:extLst>
                </p:cNvPr>
                <p:cNvSpPr txBox="1">
                  <a:spLocks noRot="1" noChangeAspect="1" noMove="1" noResize="1" noEditPoints="1" noAdjustHandles="1" noChangeArrowheads="1" noChangeShapeType="1" noTextEdit="1"/>
                </p:cNvSpPr>
                <p:nvPr/>
              </p:nvSpPr>
              <p:spPr>
                <a:xfrm>
                  <a:off x="10818871" y="4859820"/>
                  <a:ext cx="566663"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CA58434-F8D3-EB40-9353-0F6835CB6A6F}"/>
                    </a:ext>
                  </a:extLst>
                </p:cNvPr>
                <p:cNvSpPr txBox="1"/>
                <p:nvPr/>
              </p:nvSpPr>
              <p:spPr>
                <a:xfrm>
                  <a:off x="8901254" y="5756857"/>
                  <a:ext cx="2985945" cy="93467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4" name="TextBox 3">
                  <a:extLst>
                    <a:ext uri="{FF2B5EF4-FFF2-40B4-BE49-F238E27FC236}">
                      <a16:creationId xmlns:a16="http://schemas.microsoft.com/office/drawing/2014/main" id="{BCA58434-F8D3-EB40-9353-0F6835CB6A6F}"/>
                    </a:ext>
                  </a:extLst>
                </p:cNvPr>
                <p:cNvSpPr txBox="1">
                  <a:spLocks noRot="1" noChangeAspect="1" noMove="1" noResize="1" noEditPoints="1" noAdjustHandles="1" noChangeArrowheads="1" noChangeShapeType="1" noTextEdit="1"/>
                </p:cNvSpPr>
                <p:nvPr/>
              </p:nvSpPr>
              <p:spPr>
                <a:xfrm>
                  <a:off x="8901254" y="5756857"/>
                  <a:ext cx="2985945" cy="934679"/>
                </a:xfrm>
                <a:prstGeom prst="rect">
                  <a:avLst/>
                </a:prstGeom>
                <a:blipFill>
                  <a:blip r:embed="rId6"/>
                  <a:stretch>
                    <a:fillRect/>
                  </a:stretch>
                </a:blipFill>
              </p:spPr>
              <p:txBody>
                <a:bodyPr/>
                <a:lstStyle/>
                <a:p>
                  <a:r>
                    <a:rPr lang="en-US">
                      <a:noFill/>
                    </a:rPr>
                    <a:t> </a:t>
                  </a:r>
                </a:p>
              </p:txBody>
            </p:sp>
          </mc:Fallback>
        </mc:AlternateContent>
        <p:sp>
          <p:nvSpPr>
            <p:cNvPr id="144" name="TextBox 143">
              <a:extLst>
                <a:ext uri="{FF2B5EF4-FFF2-40B4-BE49-F238E27FC236}">
                  <a16:creationId xmlns:a16="http://schemas.microsoft.com/office/drawing/2014/main" id="{5A840CBC-C445-4C44-9407-1D5F1899559A}"/>
                </a:ext>
              </a:extLst>
            </p:cNvPr>
            <p:cNvSpPr txBox="1"/>
            <p:nvPr/>
          </p:nvSpPr>
          <p:spPr>
            <a:xfrm>
              <a:off x="8901255" y="4105573"/>
              <a:ext cx="2322367" cy="369332"/>
            </a:xfrm>
            <a:prstGeom prst="rect">
              <a:avLst/>
            </a:prstGeom>
            <a:noFill/>
          </p:spPr>
          <p:txBody>
            <a:bodyPr wrap="none" rtlCol="0">
              <a:spAutoFit/>
            </a:bodyPr>
            <a:lstStyle/>
            <a:p>
              <a:r>
                <a:rPr lang="en-US" dirty="0"/>
                <a:t>Small signal equivalent</a:t>
              </a:r>
            </a:p>
          </p:txBody>
        </p:sp>
      </p:grpSp>
    </p:spTree>
    <p:extLst>
      <p:ext uri="{BB962C8B-B14F-4D97-AF65-F5344CB8AC3E}">
        <p14:creationId xmlns:p14="http://schemas.microsoft.com/office/powerpoint/2010/main" val="1535443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66910" y="254234"/>
            <a:ext cx="11529391" cy="769441"/>
          </a:xfrm>
          <a:prstGeom prst="rect">
            <a:avLst/>
          </a:prstGeom>
          <a:noFill/>
        </p:spPr>
        <p:txBody>
          <a:bodyPr wrap="square" rtlCol="0">
            <a:spAutoFit/>
          </a:bodyPr>
          <a:lstStyle/>
          <a:p>
            <a:pPr algn="ctr"/>
            <a:r>
              <a:rPr lang="en-US" sz="4400" dirty="0">
                <a:latin typeface="+mj-lt"/>
              </a:rPr>
              <a:t>More on bipolar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879588" y="6477956"/>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54</a:t>
            </a:fld>
            <a:endParaRPr lang="en-US" dirty="0">
              <a:solidFill>
                <a:schemeClr val="tx1"/>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405090" y="1232715"/>
                <a:ext cx="8478597" cy="476517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𝑒</m:t>
                        </m:r>
                      </m:sub>
                    </m:sSub>
                  </m:oMath>
                </a14:m>
                <a:r>
                  <a:rPr lang="en-US" b="0"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𝑐</m:t>
                        </m:r>
                        <m:r>
                          <a:rPr lang="en-US" i="1">
                            <a:latin typeface="Cambria Math" panose="02040503050406030204" pitchFamily="18" charset="0"/>
                          </a:rPr>
                          <m:t>𝑒</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𝑒</m:t>
                        </m:r>
                      </m:sub>
                    </m:sSub>
                  </m:oMath>
                </a14:m>
                <a:r>
                  <a:rPr lang="en-US" dirty="0">
                    <a:ea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𝑐𝑐</m:t>
                        </m:r>
                      </m:sub>
                    </m:sSub>
                  </m:oMath>
                </a14:m>
                <a:r>
                  <a:rPr lang="en-US" dirty="0">
                    <a:ea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 .6</m:t>
                    </m:r>
                  </m:oMath>
                </a14:m>
                <a:r>
                  <a:rPr lang="en-US" dirty="0">
                    <a:ea typeface="Cambria Math" panose="02040503050406030204" pitchFamily="18" charset="0"/>
                  </a:rPr>
                  <a:t> (for Si)</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𝑒</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𝑓</m:t>
                        </m:r>
                      </m:sub>
                    </m:sSub>
                    <m:r>
                      <a:rPr lang="en-US" b="0" i="0"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𝑖</m:t>
                        </m:r>
                      </m:e>
                      <m:sub>
                        <m:r>
                          <a:rPr lang="en-US" b="0" i="1" dirty="0" smtClean="0">
                            <a:latin typeface="Cambria Math" panose="02040503050406030204" pitchFamily="18" charset="0"/>
                            <a:ea typeface="Cambria Math" panose="02040503050406030204" pitchFamily="18" charset="0"/>
                          </a:rPr>
                          <m:t>𝑏</m:t>
                        </m:r>
                      </m:sub>
                    </m:sSub>
                    <m:r>
                      <a:rPr lang="en-US" b="0" i="1" dirty="0" smtClean="0">
                        <a:latin typeface="Cambria Math" panose="02040503050406030204" pitchFamily="18" charset="0"/>
                        <a:ea typeface="Cambria Math" panose="02040503050406030204" pitchFamily="18" charset="0"/>
                      </a:rPr>
                      <m:t>=</m:t>
                    </m:r>
                    <m:f>
                      <m:fPr>
                        <m:ctrlPr>
                          <a:rPr lang="en-US" b="0" i="1" dirty="0" smtClean="0">
                            <a:latin typeface="Cambria Math" panose="02040503050406030204" pitchFamily="18" charset="0"/>
                            <a:ea typeface="Cambria Math" panose="02040503050406030204" pitchFamily="18" charset="0"/>
                          </a:rPr>
                        </m:ctrlPr>
                      </m:fPr>
                      <m:num>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𝑣</m:t>
                            </m:r>
                          </m:e>
                          <m:sub>
                            <m:r>
                              <a:rPr lang="en-US" b="0" i="1" dirty="0" smtClean="0">
                                <a:latin typeface="Cambria Math" panose="02040503050406030204" pitchFamily="18" charset="0"/>
                                <a:ea typeface="Cambria Math" panose="02040503050406030204" pitchFamily="18" charset="0"/>
                              </a:rPr>
                              <m:t>𝑏𝑏</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𝑣</m:t>
                            </m:r>
                          </m:e>
                          <m:sub>
                            <m:r>
                              <a:rPr lang="en-US" b="0" i="1" dirty="0" smtClean="0">
                                <a:latin typeface="Cambria Math" panose="02040503050406030204" pitchFamily="18" charset="0"/>
                                <a:ea typeface="Cambria Math" panose="02040503050406030204" pitchFamily="18" charset="0"/>
                              </a:rPr>
                              <m:t>𝑏</m:t>
                            </m:r>
                          </m:sub>
                        </m:sSub>
                      </m:num>
                      <m:den>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𝑅</m:t>
                            </m:r>
                          </m:e>
                          <m:sub>
                            <m:r>
                              <a:rPr lang="en-US" b="0" i="1" dirty="0" smtClean="0">
                                <a:latin typeface="Cambria Math" panose="02040503050406030204" pitchFamily="18" charset="0"/>
                                <a:ea typeface="Cambria Math" panose="02040503050406030204" pitchFamily="18" charset="0"/>
                              </a:rPr>
                              <m:t>𝑏</m:t>
                            </m:r>
                          </m:sub>
                        </m:sSub>
                      </m:den>
                    </m:f>
                  </m:oMath>
                </a14:m>
                <a:endParaRPr lang="en-US"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𝑐𝑒𝑜</m:t>
                        </m:r>
                      </m:sub>
                    </m:sSub>
                  </m:oMath>
                </a14:m>
                <a:r>
                  <a:rPr lang="en-US" b="0" dirty="0">
                    <a:ea typeface="Cambria Math" panose="02040503050406030204" pitchFamily="18" charset="0"/>
                  </a:rPr>
                  <a:t>, </a:t>
                </a: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𝑑</m:t>
                            </m:r>
                          </m:sub>
                        </m:sSub>
                      </m:den>
                    </m:f>
                  </m:oMath>
                </a14:m>
                <a:endParaRPr lang="en-US"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𝑠</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den>
                    </m:f>
                  </m:oMath>
                </a14:m>
                <a:r>
                  <a:rPr lang="en-US" dirty="0"/>
                  <a:t>,  and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𝑐</m:t>
                            </m:r>
                          </m:sub>
                        </m:sSub>
                      </m:num>
                      <m:den>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𝛽</m:t>
                        </m:r>
                      </m:den>
                    </m:f>
                  </m:oMath>
                </a14:m>
                <a:r>
                  <a:rPr lang="en-US" dirty="0"/>
                  <a:t> measure stability</a:t>
                </a:r>
              </a:p>
              <a:p>
                <a:pPr marL="285750" indent="-285750">
                  <a:buFont typeface="Arial" panose="020B0604020202020204" pitchFamily="34" charset="0"/>
                  <a:buChar char="•"/>
                </a:pPr>
                <a14:m>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𝑖</m:t>
                        </m:r>
                      </m:e>
                      <m:sub>
                        <m:r>
                          <a:rPr lang="en-US" i="1" dirty="0">
                            <a:latin typeface="Cambria Math" panose="02040503050406030204" pitchFamily="18" charset="0"/>
                            <a:ea typeface="Cambria Math" panose="02040503050406030204" pitchFamily="18" charset="0"/>
                          </a:rPr>
                          <m:t>𝑏</m:t>
                        </m:r>
                      </m:sub>
                    </m:sSub>
                    <m:r>
                      <a:rPr lang="en-US" i="1" dirty="0">
                        <a:latin typeface="Cambria Math" panose="02040503050406030204" pitchFamily="18" charset="0"/>
                        <a:ea typeface="Cambria Math" panose="02040503050406030204" pitchFamily="18" charset="0"/>
                      </a:rPr>
                      <m:t>=</m:t>
                    </m:r>
                    <m:f>
                      <m:fPr>
                        <m:ctrlPr>
                          <a:rPr lang="en-US" i="1" dirty="0">
                            <a:latin typeface="Cambria Math" panose="02040503050406030204" pitchFamily="18" charset="0"/>
                            <a:ea typeface="Cambria Math" panose="02040503050406030204" pitchFamily="18" charset="0"/>
                          </a:rPr>
                        </m:ctrlPr>
                      </m:fPr>
                      <m:num>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𝑣</m:t>
                            </m:r>
                          </m:e>
                          <m:sub>
                            <m:r>
                              <a:rPr lang="en-US" i="1" dirty="0">
                                <a:latin typeface="Cambria Math" panose="02040503050406030204" pitchFamily="18" charset="0"/>
                                <a:ea typeface="Cambria Math" panose="02040503050406030204" pitchFamily="18" charset="0"/>
                              </a:rPr>
                              <m:t>𝑏𝑏</m:t>
                            </m:r>
                          </m:sub>
                        </m:sSub>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𝑣</m:t>
                            </m:r>
                          </m:e>
                          <m:sub>
                            <m:r>
                              <a:rPr lang="en-US" i="1" dirty="0">
                                <a:latin typeface="Cambria Math" panose="02040503050406030204" pitchFamily="18" charset="0"/>
                                <a:ea typeface="Cambria Math" panose="02040503050406030204" pitchFamily="18" charset="0"/>
                              </a:rPr>
                              <m:t>𝑏</m:t>
                            </m:r>
                          </m:sub>
                        </m:sSub>
                      </m:num>
                      <m:den>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𝑅</m:t>
                            </m:r>
                          </m:e>
                          <m:sub>
                            <m:r>
                              <a:rPr lang="en-US" i="1" dirty="0">
                                <a:latin typeface="Cambria Math" panose="02040503050406030204" pitchFamily="18" charset="0"/>
                                <a:ea typeface="Cambria Math" panose="02040503050406030204" pitchFamily="18" charset="0"/>
                              </a:rPr>
                              <m:t>𝑏</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r>
                          <a:rPr lang="en-US" b="0" i="1" smtClean="0">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𝑏</m:t>
                            </m:r>
                          </m:sub>
                        </m:sSub>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𝑏</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𝑒</m:t>
                            </m:r>
                          </m:sub>
                        </m:sSub>
                        <m:r>
                          <a:rPr lang="en-US" i="1">
                            <a:latin typeface="Cambria Math" panose="02040503050406030204" pitchFamily="18" charset="0"/>
                            <a:ea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𝑏</m:t>
                            </m:r>
                          </m:sub>
                        </m:sSub>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𝑒</m:t>
                            </m:r>
                          </m:sub>
                        </m:sSub>
                      </m:den>
                    </m:f>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𝑐𝑒𝑜</m:t>
                        </m:r>
                      </m:sub>
                    </m:sSub>
                  </m:oMath>
                </a14:m>
                <a:r>
                  <a:rPr lang="en-US" dirty="0"/>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𝑐𝑒𝑜</m:t>
                        </m:r>
                      </m:sub>
                    </m:sSub>
                  </m:oMath>
                </a14:m>
                <a:r>
                  <a:rPr lang="en-US" dirty="0"/>
                  <a:t> is leakage current</a:t>
                </a:r>
              </a:p>
              <a:p>
                <a:pPr marL="285750" indent="-285750">
                  <a:buFont typeface="Arial" panose="020B0604020202020204" pitchFamily="34" charset="0"/>
                  <a:buChar char="•"/>
                </a:pPr>
                <a:r>
                  <a:rPr lang="en-US" dirty="0"/>
                  <a:t>So, if </a:t>
                </a:r>
                <a14:m>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𝑜𝑢𝑡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𝑏𝑒</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m:t>
                        </m:r>
                      </m:sub>
                    </m:sSub>
                  </m:oMath>
                </a14:m>
                <a:r>
                  <a:rPr lang="en-US" dirty="0"/>
                  <a:t>)</a:t>
                </a:r>
              </a:p>
              <a:p>
                <a:pPr marL="285750" indent="-285750">
                  <a:buFont typeface="Arial" panose="020B0604020202020204" pitchFamily="34" charset="0"/>
                  <a:buChar char="•"/>
                </a:pPr>
                <a:r>
                  <a:rPr lang="en-US" dirty="0"/>
                  <a:t>Typical for Si: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≈200, </m:t>
                    </m:r>
                    <m:sSub>
                      <m:sSubPr>
                        <m:ctrlPr>
                          <a:rPr lang="en-US" b="0" i="1" smtClean="0">
                            <a:latin typeface="Cambria Math" panose="02040503050406030204" pitchFamily="18" charset="0"/>
                            <a:ea typeface="Cambria Math" panose="02040503050406030204" pitchFamily="18" charset="0"/>
                          </a:rPr>
                        </m:ctrlPr>
                      </m:sSub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𝑐𝑐</m:t>
                            </m:r>
                          </m:sub>
                        </m:sSub>
                        <m:r>
                          <a:rPr lang="en-US" b="0" i="1" smtClean="0">
                            <a:latin typeface="Cambria Math" panose="02040503050406030204" pitchFamily="18" charset="0"/>
                            <a:ea typeface="Cambria Math" panose="02040503050406030204" pitchFamily="18" charset="0"/>
                          </a:rPr>
                          <m:t>=9</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𝑐</m:t>
                        </m:r>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r>
                      <m:rPr>
                        <m:sty m:val="p"/>
                      </m:rPr>
                      <a:rPr lang="el-GR" i="1">
                        <a:latin typeface="Cambria Math" panose="02040503050406030204" pitchFamily="18" charset="0"/>
                        <a:ea typeface="Cambria Math" panose="02040503050406030204" pitchFamily="18" charset="0"/>
                      </a:rPr>
                      <m:t>Ω</m:t>
                    </m:r>
                  </m:oMath>
                </a14:m>
                <a:r>
                  <a:rPr lang="en-US" dirty="0"/>
                  <a:t>,</a:t>
                </a:r>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270</m:t>
                    </m:r>
                    <m:r>
                      <m:rPr>
                        <m:sty m:val="p"/>
                      </m:rPr>
                      <a:rPr lang="el-GR" i="1">
                        <a:latin typeface="Cambria Math" panose="02040503050406030204" pitchFamily="18" charset="0"/>
                        <a:ea typeface="Cambria Math" panose="02040503050406030204" pitchFamily="18" charset="0"/>
                      </a:rPr>
                      <m:t>Ω</m:t>
                    </m:r>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.6=</m:t>
                    </m:r>
                    <m:f>
                      <m:fPr>
                        <m:ctrlPr>
                          <a:rPr lang="en-US" i="1">
                            <a:latin typeface="Cambria Math" panose="02040503050406030204" pitchFamily="18" charset="0"/>
                          </a:rPr>
                        </m:ctrlPr>
                      </m:fPr>
                      <m:num>
                        <m:r>
                          <a:rPr lang="en-US" b="0" i="1" smtClean="0">
                            <a:latin typeface="Cambria Math" panose="02040503050406030204" pitchFamily="18" charset="0"/>
                          </a:rPr>
                          <m:t>270</m:t>
                        </m:r>
                      </m:num>
                      <m:den>
                        <m:r>
                          <a:rPr lang="en-US" b="0" i="1" smtClean="0">
                            <a:latin typeface="Cambria Math" panose="02040503050406030204" pitchFamily="18" charset="0"/>
                          </a:rPr>
                          <m:t>1000</m:t>
                        </m:r>
                      </m:den>
                    </m:f>
                    <m:r>
                      <a:rPr lang="en-US" i="1">
                        <a:latin typeface="Cambria Math" panose="02040503050406030204" pitchFamily="18" charset="0"/>
                      </a:rPr>
                      <m:t>(</m:t>
                    </m:r>
                    <m:r>
                      <a:rPr lang="en-US" b="0" i="1" smtClean="0">
                        <a:latin typeface="Cambria Math" panose="02040503050406030204" pitchFamily="18" charset="0"/>
                      </a:rPr>
                      <m:t>9</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m:t>
                        </m:r>
                      </m:sub>
                    </m:sSub>
                    <m:r>
                      <m:rPr>
                        <m:nor/>
                      </m:rPr>
                      <a:rPr lang="en-US" dirty="0"/>
                      <m:t>)</m:t>
                    </m:r>
                  </m:oMath>
                </a14:m>
                <a:r>
                  <a:rPr lang="en-US" dirty="0"/>
                  <a:t>, so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a:rPr lang="en-US" b="0" i="1" smtClean="0">
                        <a:latin typeface="Cambria Math" panose="02040503050406030204" pitchFamily="18" charset="0"/>
                      </a:rPr>
                      <m:t>𝑉</m:t>
                    </m:r>
                  </m:oMath>
                </a14:m>
                <a:endParaRPr lang="en-US" dirty="0"/>
              </a:p>
              <a:p>
                <a:pPr marL="742950" lvl="1" indent="-285750">
                  <a:buFont typeface="Arial" panose="020B0604020202020204" pitchFamily="34" charset="0"/>
                  <a:buChar char="•"/>
                </a:pPr>
                <a:r>
                  <a:rPr lang="en-US" dirty="0"/>
                  <a:t>For voltage divider: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4</m:t>
                        </m:r>
                      </m:sup>
                    </m:sSup>
                    <m:r>
                      <m:rPr>
                        <m:sty m:val="p"/>
                      </m:rPr>
                      <a:rPr lang="el-GR" i="1">
                        <a:latin typeface="Cambria Math" panose="02040503050406030204" pitchFamily="18" charset="0"/>
                        <a:ea typeface="Cambria Math" panose="02040503050406030204" pitchFamily="18" charset="0"/>
                      </a:rPr>
                      <m:t>Ω</m:t>
                    </m:r>
                    <m:r>
                      <a:rPr lang="en-US" i="1">
                        <a:latin typeface="Cambria Math" panose="02040503050406030204" pitchFamily="18" charset="0"/>
                      </a:rPr>
                      <m:t>, </m:t>
                    </m:r>
                  </m:oMath>
                </a14:m>
                <a:endParaRPr lang="en-US"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405090" y="1232715"/>
                <a:ext cx="8478597" cy="4765172"/>
              </a:xfrm>
              <a:prstGeom prst="rect">
                <a:avLst/>
              </a:prstGeom>
              <a:blipFill>
                <a:blip r:embed="rId3"/>
                <a:stretch>
                  <a:fillRect l="-448" b="-6101"/>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E67316A6-AAED-1F4A-BFBC-F769F7D1009B}"/>
              </a:ext>
            </a:extLst>
          </p:cNvPr>
          <p:cNvGrpSpPr/>
          <p:nvPr/>
        </p:nvGrpSpPr>
        <p:grpSpPr>
          <a:xfrm>
            <a:off x="8420825" y="780679"/>
            <a:ext cx="3215767" cy="2979953"/>
            <a:chOff x="8732053" y="445733"/>
            <a:chExt cx="3215767" cy="2979953"/>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0097642" y="1923748"/>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9514269" y="116172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10752961" y="1152123"/>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10491168" y="1923748"/>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a:cxnSpLocks/>
            </p:cNvCxnSpPr>
            <p:nvPr/>
          </p:nvCxnSpPr>
          <p:spPr>
            <a:xfrm>
              <a:off x="9591835" y="1155318"/>
              <a:ext cx="676492"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0096678" y="997156"/>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0450807" y="1325298"/>
              <a:ext cx="547088" cy="338554"/>
            </a:xfrm>
            <a:prstGeom prst="rect">
              <a:avLst/>
            </a:prstGeom>
            <a:noFill/>
          </p:spPr>
          <p:txBody>
            <a:bodyPr wrap="square" rtlCol="0">
              <a:spAutoFit/>
            </a:bodyPr>
            <a:lstStyle/>
            <a:p>
              <a:r>
                <a:rPr lang="en-US" sz="1600" dirty="0" err="1"/>
                <a:t>R</a:t>
              </a:r>
              <a:r>
                <a:rPr lang="en-US" sz="1600" baseline="-25000" dirty="0" err="1"/>
                <a:t>c</a:t>
              </a:r>
              <a:endParaRPr lang="en-US" sz="1600" baseline="-25000" dirty="0"/>
            </a:p>
          </p:txBody>
        </p:sp>
        <p:sp>
          <p:nvSpPr>
            <p:cNvPr id="71" name="TextBox 70">
              <a:extLst>
                <a:ext uri="{FF2B5EF4-FFF2-40B4-BE49-F238E27FC236}">
                  <a16:creationId xmlns:a16="http://schemas.microsoft.com/office/drawing/2014/main" id="{BF558167-7C70-554E-B700-A57875D521B1}"/>
                </a:ext>
              </a:extLst>
            </p:cNvPr>
            <p:cNvSpPr txBox="1"/>
            <p:nvPr/>
          </p:nvSpPr>
          <p:spPr>
            <a:xfrm>
              <a:off x="9225716" y="1322326"/>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11552583" y="187137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9511336" y="243953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0404647" y="246881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9600694" y="1852125"/>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9156058" y="2620446"/>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10522518" y="2696258"/>
              <a:ext cx="375678"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0074984" y="445733"/>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11444783" y="1510812"/>
              <a:ext cx="503037" cy="338554"/>
            </a:xfrm>
            <a:prstGeom prst="rect">
              <a:avLst/>
            </a:prstGeom>
            <a:noFill/>
          </p:spPr>
          <p:txBody>
            <a:bodyPr wrap="square" rtlCol="0">
              <a:spAutoFit/>
            </a:bodyPr>
            <a:lstStyle/>
            <a:p>
              <a:r>
                <a:rPr lang="en-US" sz="1600" dirty="0"/>
                <a:t>out</a:t>
              </a:r>
              <a:endParaRPr lang="en-US" sz="1200" baseline="-25000" dirty="0"/>
            </a:p>
          </p:txBody>
        </p:sp>
        <p:sp>
          <p:nvSpPr>
            <p:cNvPr id="84" name="Oval 83">
              <a:extLst>
                <a:ext uri="{FF2B5EF4-FFF2-40B4-BE49-F238E27FC236}">
                  <a16:creationId xmlns:a16="http://schemas.microsoft.com/office/drawing/2014/main" id="{E8D2AA8E-917C-614E-B005-26E899FA1D49}"/>
                </a:ext>
              </a:extLst>
            </p:cNvPr>
            <p:cNvSpPr/>
            <p:nvPr/>
          </p:nvSpPr>
          <p:spPr>
            <a:xfrm>
              <a:off x="10208253" y="77249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0439257" y="244728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0063872" y="21681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10783035" y="187939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C1FEA04B-A689-2442-8E39-DE276FBF22C8}"/>
                </a:ext>
              </a:extLst>
            </p:cNvPr>
            <p:cNvSpPr/>
            <p:nvPr/>
          </p:nvSpPr>
          <p:spPr>
            <a:xfrm>
              <a:off x="9541619" y="217617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8805923" y="21692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11104721" y="1538395"/>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9075719" y="1847957"/>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8732053" y="2332376"/>
              <a:ext cx="503037" cy="338554"/>
            </a:xfrm>
            <a:prstGeom prst="rect">
              <a:avLst/>
            </a:prstGeom>
            <a:noFill/>
          </p:spPr>
          <p:txBody>
            <a:bodyPr wrap="square" rtlCol="0">
              <a:spAutoFit/>
            </a:bodyPr>
            <a:lstStyle/>
            <a:p>
              <a:r>
                <a:rPr lang="en-US" sz="1600" dirty="0"/>
                <a:t>in</a:t>
              </a:r>
              <a:endParaRPr lang="en-US" sz="1200" baseline="-25000" dirty="0"/>
            </a:p>
          </p:txBody>
        </p:sp>
        <p:sp>
          <p:nvSpPr>
            <p:cNvPr id="96" name="TextBox 95">
              <a:extLst>
                <a:ext uri="{FF2B5EF4-FFF2-40B4-BE49-F238E27FC236}">
                  <a16:creationId xmlns:a16="http://schemas.microsoft.com/office/drawing/2014/main" id="{68157437-5A9A-7D4C-A08F-66896D5DD6A7}"/>
                </a:ext>
              </a:extLst>
            </p:cNvPr>
            <p:cNvSpPr txBox="1"/>
            <p:nvPr/>
          </p:nvSpPr>
          <p:spPr>
            <a:xfrm>
              <a:off x="11105347" y="1421298"/>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9089488" y="1765234"/>
              <a:ext cx="530268" cy="338554"/>
            </a:xfrm>
            <a:prstGeom prst="rect">
              <a:avLst/>
            </a:prstGeom>
            <a:noFill/>
          </p:spPr>
          <p:txBody>
            <a:bodyPr wrap="square" rtlCol="0">
              <a:spAutoFit/>
            </a:bodyPr>
            <a:lstStyle/>
            <a:p>
              <a:r>
                <a:rPr lang="en-US" sz="1600" dirty="0"/>
                <a:t>C</a:t>
              </a:r>
              <a:r>
                <a:rPr lang="en-US" sz="1600" baseline="-25000" dirty="0"/>
                <a:t>i</a:t>
              </a:r>
            </a:p>
          </p:txBody>
        </p:sp>
        <p:sp>
          <p:nvSpPr>
            <p:cNvPr id="125" name="TextBox 124">
              <a:extLst>
                <a:ext uri="{FF2B5EF4-FFF2-40B4-BE49-F238E27FC236}">
                  <a16:creationId xmlns:a16="http://schemas.microsoft.com/office/drawing/2014/main" id="{B81B74E8-84DC-E340-BFFB-B511B395E97A}"/>
                </a:ext>
              </a:extLst>
            </p:cNvPr>
            <p:cNvSpPr txBox="1"/>
            <p:nvPr/>
          </p:nvSpPr>
          <p:spPr>
            <a:xfrm>
              <a:off x="10691343" y="1940407"/>
              <a:ext cx="547088" cy="338554"/>
            </a:xfrm>
            <a:prstGeom prst="rect">
              <a:avLst/>
            </a:prstGeom>
            <a:noFill/>
          </p:spPr>
          <p:txBody>
            <a:bodyPr wrap="square" rtlCol="0">
              <a:spAutoFit/>
            </a:bodyPr>
            <a:lstStyle/>
            <a:p>
              <a:r>
                <a:rPr lang="en-US" sz="1600" dirty="0" err="1"/>
                <a:t>V</a:t>
              </a:r>
              <a:r>
                <a:rPr lang="en-US" sz="1600" baseline="-25000" dirty="0" err="1"/>
                <a:t>c</a:t>
              </a:r>
              <a:endParaRPr lang="en-US" sz="1600" baseline="-25000" dirty="0"/>
            </a:p>
          </p:txBody>
        </p:sp>
        <p:sp>
          <p:nvSpPr>
            <p:cNvPr id="146" name="TextBox 145">
              <a:extLst>
                <a:ext uri="{FF2B5EF4-FFF2-40B4-BE49-F238E27FC236}">
                  <a16:creationId xmlns:a16="http://schemas.microsoft.com/office/drawing/2014/main" id="{56D4A059-B0F5-3A4A-A532-1213D620B256}"/>
                </a:ext>
              </a:extLst>
            </p:cNvPr>
            <p:cNvSpPr txBox="1"/>
            <p:nvPr/>
          </p:nvSpPr>
          <p:spPr>
            <a:xfrm>
              <a:off x="10128917" y="2330710"/>
              <a:ext cx="398104" cy="338554"/>
            </a:xfrm>
            <a:prstGeom prst="rect">
              <a:avLst/>
            </a:prstGeom>
            <a:noFill/>
          </p:spPr>
          <p:txBody>
            <a:bodyPr wrap="square" rtlCol="0">
              <a:spAutoFit/>
            </a:bodyPr>
            <a:lstStyle/>
            <a:p>
              <a:r>
                <a:rPr lang="en-US" sz="1600" dirty="0" err="1"/>
                <a:t>V</a:t>
              </a:r>
              <a:r>
                <a:rPr lang="en-US" sz="1600" baseline="-25000" dirty="0" err="1"/>
                <a:t>e</a:t>
              </a:r>
              <a:endParaRPr lang="en-US" sz="1600" baseline="-25000" dirty="0"/>
            </a:p>
          </p:txBody>
        </p:sp>
        <p:sp>
          <p:nvSpPr>
            <p:cNvPr id="147" name="TextBox 146">
              <a:extLst>
                <a:ext uri="{FF2B5EF4-FFF2-40B4-BE49-F238E27FC236}">
                  <a16:creationId xmlns:a16="http://schemas.microsoft.com/office/drawing/2014/main" id="{6E6D5244-3A42-7947-A309-BF485E6F25B7}"/>
                </a:ext>
              </a:extLst>
            </p:cNvPr>
            <p:cNvSpPr txBox="1"/>
            <p:nvPr/>
          </p:nvSpPr>
          <p:spPr>
            <a:xfrm>
              <a:off x="9905754" y="1793630"/>
              <a:ext cx="547088"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cxnSp>
          <p:nvCxnSpPr>
            <p:cNvPr id="148" name="Straight Arrow Connector 147">
              <a:extLst>
                <a:ext uri="{FF2B5EF4-FFF2-40B4-BE49-F238E27FC236}">
                  <a16:creationId xmlns:a16="http://schemas.microsoft.com/office/drawing/2014/main" id="{BD303D6E-C4F0-ED4E-B4E3-EA154C05CF00}"/>
                </a:ext>
              </a:extLst>
            </p:cNvPr>
            <p:cNvCxnSpPr/>
            <p:nvPr/>
          </p:nvCxnSpPr>
          <p:spPr>
            <a:xfrm>
              <a:off x="10254419" y="1161304"/>
              <a:ext cx="6035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D48C636F-0C5D-6245-9A9F-F5FBBF7B8707}"/>
                </a:ext>
              </a:extLst>
            </p:cNvPr>
            <p:cNvSpPr txBox="1"/>
            <p:nvPr/>
          </p:nvSpPr>
          <p:spPr>
            <a:xfrm>
              <a:off x="10524250" y="814849"/>
              <a:ext cx="547088" cy="338554"/>
            </a:xfrm>
            <a:prstGeom prst="rect">
              <a:avLst/>
            </a:prstGeom>
            <a:noFill/>
          </p:spPr>
          <p:txBody>
            <a:bodyPr wrap="square" rtlCol="0">
              <a:spAutoFit/>
            </a:bodyPr>
            <a:lstStyle/>
            <a:p>
              <a:r>
                <a:rPr lang="en-US" sz="1600" dirty="0" err="1"/>
                <a:t>i</a:t>
              </a:r>
              <a:r>
                <a:rPr lang="en-US" sz="1600" baseline="-25000" dirty="0" err="1"/>
                <a:t>c</a:t>
              </a:r>
              <a:endParaRPr lang="en-US" sz="1600" baseline="-25000" dirty="0"/>
            </a:p>
          </p:txBody>
        </p:sp>
        <p:cxnSp>
          <p:nvCxnSpPr>
            <p:cNvPr id="150" name="Straight Arrow Connector 149">
              <a:extLst>
                <a:ext uri="{FF2B5EF4-FFF2-40B4-BE49-F238E27FC236}">
                  <a16:creationId xmlns:a16="http://schemas.microsoft.com/office/drawing/2014/main" id="{F89A265F-F7C4-6B47-81DF-873AF4DC9B44}"/>
                </a:ext>
              </a:extLst>
            </p:cNvPr>
            <p:cNvCxnSpPr/>
            <p:nvPr/>
          </p:nvCxnSpPr>
          <p:spPr>
            <a:xfrm>
              <a:off x="9525470" y="2239120"/>
              <a:ext cx="5741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CB9E079F-D29B-6844-8A1B-C251D394443D}"/>
                </a:ext>
              </a:extLst>
            </p:cNvPr>
            <p:cNvSpPr txBox="1"/>
            <p:nvPr/>
          </p:nvSpPr>
          <p:spPr>
            <a:xfrm>
              <a:off x="9795302" y="2190121"/>
              <a:ext cx="547088" cy="338554"/>
            </a:xfrm>
            <a:prstGeom prst="rect">
              <a:avLst/>
            </a:prstGeom>
            <a:noFill/>
          </p:spPr>
          <p:txBody>
            <a:bodyPr wrap="square" rtlCol="0">
              <a:spAutoFit/>
            </a:bodyPr>
            <a:lstStyle/>
            <a:p>
              <a:r>
                <a:rPr lang="en-US" sz="1600" dirty="0" err="1"/>
                <a:t>i</a:t>
              </a:r>
              <a:r>
                <a:rPr lang="en-US" sz="1600" baseline="-25000" dirty="0" err="1"/>
                <a:t>b</a:t>
              </a:r>
              <a:endParaRPr lang="en-US" sz="1600" baseline="-25000" dirty="0"/>
            </a:p>
          </p:txBody>
        </p:sp>
        <p:sp>
          <p:nvSpPr>
            <p:cNvPr id="152" name="TextBox 151">
              <a:extLst>
                <a:ext uri="{FF2B5EF4-FFF2-40B4-BE49-F238E27FC236}">
                  <a16:creationId xmlns:a16="http://schemas.microsoft.com/office/drawing/2014/main" id="{4523A2CC-1D75-F64D-B3FB-62FFB02E28C5}"/>
                </a:ext>
              </a:extLst>
            </p:cNvPr>
            <p:cNvSpPr txBox="1"/>
            <p:nvPr/>
          </p:nvSpPr>
          <p:spPr>
            <a:xfrm>
              <a:off x="10038712" y="2598763"/>
              <a:ext cx="330029" cy="338554"/>
            </a:xfrm>
            <a:prstGeom prst="rect">
              <a:avLst/>
            </a:prstGeom>
            <a:noFill/>
          </p:spPr>
          <p:txBody>
            <a:bodyPr wrap="square" rtlCol="0">
              <a:spAutoFit/>
            </a:bodyPr>
            <a:lstStyle/>
            <a:p>
              <a:r>
                <a:rPr lang="en-US" sz="1600" dirty="0" err="1"/>
                <a:t>i</a:t>
              </a:r>
              <a:r>
                <a:rPr lang="en-US" sz="1600" baseline="-25000" dirty="0" err="1"/>
                <a:t>e</a:t>
              </a:r>
              <a:endParaRPr lang="en-US" sz="1600" baseline="-25000" dirty="0"/>
            </a:p>
          </p:txBody>
        </p:sp>
        <p:cxnSp>
          <p:nvCxnSpPr>
            <p:cNvPr id="153" name="Straight Arrow Connector 152">
              <a:extLst>
                <a:ext uri="{FF2B5EF4-FFF2-40B4-BE49-F238E27FC236}">
                  <a16:creationId xmlns:a16="http://schemas.microsoft.com/office/drawing/2014/main" id="{1ED39F44-1E9A-D246-8A4B-6F14AB16433E}"/>
                </a:ext>
              </a:extLst>
            </p:cNvPr>
            <p:cNvCxnSpPr>
              <a:cxnSpLocks/>
            </p:cNvCxnSpPr>
            <p:nvPr/>
          </p:nvCxnSpPr>
          <p:spPr>
            <a:xfrm flipH="1">
              <a:off x="10327293" y="2679795"/>
              <a:ext cx="1795" cy="3388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14" name="Group 220">
              <a:extLst>
                <a:ext uri="{FF2B5EF4-FFF2-40B4-BE49-F238E27FC236}">
                  <a16:creationId xmlns:a16="http://schemas.microsoft.com/office/drawing/2014/main" id="{65F0EA72-8D57-9A45-A925-D9EC68099769}"/>
                </a:ext>
              </a:extLst>
            </p:cNvPr>
            <p:cNvGrpSpPr>
              <a:grpSpLocks/>
            </p:cNvGrpSpPr>
            <p:nvPr/>
          </p:nvGrpSpPr>
          <p:grpSpPr bwMode="auto">
            <a:xfrm>
              <a:off x="9528316" y="3061250"/>
              <a:ext cx="152400" cy="304800"/>
              <a:chOff x="3264" y="3072"/>
              <a:chExt cx="96" cy="192"/>
            </a:xfrm>
          </p:grpSpPr>
          <p:sp>
            <p:nvSpPr>
              <p:cNvPr id="215" name="Line 17">
                <a:extLst>
                  <a:ext uri="{FF2B5EF4-FFF2-40B4-BE49-F238E27FC236}">
                    <a16:creationId xmlns:a16="http://schemas.microsoft.com/office/drawing/2014/main" id="{C0749A86-A0CE-C942-A41C-6CFD3450092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Freeform 18">
                <a:extLst>
                  <a:ext uri="{FF2B5EF4-FFF2-40B4-BE49-F238E27FC236}">
                    <a16:creationId xmlns:a16="http://schemas.microsoft.com/office/drawing/2014/main" id="{B9F3C069-EBC3-A348-A74B-64DE845AA89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7" name="Group 220">
              <a:extLst>
                <a:ext uri="{FF2B5EF4-FFF2-40B4-BE49-F238E27FC236}">
                  <a16:creationId xmlns:a16="http://schemas.microsoft.com/office/drawing/2014/main" id="{418C3E0A-DBDF-0243-9A58-94D5553F09E5}"/>
                </a:ext>
              </a:extLst>
            </p:cNvPr>
            <p:cNvGrpSpPr>
              <a:grpSpLocks/>
            </p:cNvGrpSpPr>
            <p:nvPr/>
          </p:nvGrpSpPr>
          <p:grpSpPr bwMode="auto">
            <a:xfrm>
              <a:off x="10422838" y="3120886"/>
              <a:ext cx="152400" cy="304800"/>
              <a:chOff x="3264" y="3072"/>
              <a:chExt cx="96" cy="192"/>
            </a:xfrm>
          </p:grpSpPr>
          <p:sp>
            <p:nvSpPr>
              <p:cNvPr id="218" name="Line 17">
                <a:extLst>
                  <a:ext uri="{FF2B5EF4-FFF2-40B4-BE49-F238E27FC236}">
                    <a16:creationId xmlns:a16="http://schemas.microsoft.com/office/drawing/2014/main" id="{BAAE371F-40EE-714B-BAF7-9A9C3F38F1E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Freeform 18">
                <a:extLst>
                  <a:ext uri="{FF2B5EF4-FFF2-40B4-BE49-F238E27FC236}">
                    <a16:creationId xmlns:a16="http://schemas.microsoft.com/office/drawing/2014/main" id="{4C7D73B2-9561-4647-AFCC-9CB2AE9E80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0" name="Group 210">
              <a:extLst>
                <a:ext uri="{FF2B5EF4-FFF2-40B4-BE49-F238E27FC236}">
                  <a16:creationId xmlns:a16="http://schemas.microsoft.com/office/drawing/2014/main" id="{24527FC7-4B45-054A-AC3F-9D978032114D}"/>
                </a:ext>
              </a:extLst>
            </p:cNvPr>
            <p:cNvGrpSpPr>
              <a:grpSpLocks/>
            </p:cNvGrpSpPr>
            <p:nvPr/>
          </p:nvGrpSpPr>
          <p:grpSpPr bwMode="auto">
            <a:xfrm>
              <a:off x="10817815" y="2504219"/>
              <a:ext cx="304800" cy="762000"/>
              <a:chOff x="3216" y="1728"/>
              <a:chExt cx="192" cy="480"/>
            </a:xfrm>
          </p:grpSpPr>
          <p:sp>
            <p:nvSpPr>
              <p:cNvPr id="221" name="Line 8">
                <a:extLst>
                  <a:ext uri="{FF2B5EF4-FFF2-40B4-BE49-F238E27FC236}">
                    <a16:creationId xmlns:a16="http://schemas.microsoft.com/office/drawing/2014/main" id="{635F6126-F13C-924D-B27A-FBBD793C937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9">
                <a:extLst>
                  <a:ext uri="{FF2B5EF4-FFF2-40B4-BE49-F238E27FC236}">
                    <a16:creationId xmlns:a16="http://schemas.microsoft.com/office/drawing/2014/main" id="{501B6426-1D3D-C244-984C-CA89C4C0EB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3" name="Line 10">
                <a:extLst>
                  <a:ext uri="{FF2B5EF4-FFF2-40B4-BE49-F238E27FC236}">
                    <a16:creationId xmlns:a16="http://schemas.microsoft.com/office/drawing/2014/main" id="{AA8676DE-02B3-4B41-9B0F-121591A5C90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4" name="Line 11">
                <a:extLst>
                  <a:ext uri="{FF2B5EF4-FFF2-40B4-BE49-F238E27FC236}">
                    <a16:creationId xmlns:a16="http://schemas.microsoft.com/office/drawing/2014/main" id="{3406AA89-14BC-8741-982F-786E3C7192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5" name="Straight Connector 224">
              <a:extLst>
                <a:ext uri="{FF2B5EF4-FFF2-40B4-BE49-F238E27FC236}">
                  <a16:creationId xmlns:a16="http://schemas.microsoft.com/office/drawing/2014/main" id="{ABD8D981-713F-5640-B670-9AA5957521A5}"/>
                </a:ext>
              </a:extLst>
            </p:cNvPr>
            <p:cNvCxnSpPr>
              <a:cxnSpLocks/>
            </p:cNvCxnSpPr>
            <p:nvPr/>
          </p:nvCxnSpPr>
          <p:spPr>
            <a:xfrm>
              <a:off x="10518906" y="2510878"/>
              <a:ext cx="461779"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26" name="Group 220">
              <a:extLst>
                <a:ext uri="{FF2B5EF4-FFF2-40B4-BE49-F238E27FC236}">
                  <a16:creationId xmlns:a16="http://schemas.microsoft.com/office/drawing/2014/main" id="{312C60F3-07E4-9849-8A28-A6388FFA73C2}"/>
                </a:ext>
              </a:extLst>
            </p:cNvPr>
            <p:cNvGrpSpPr>
              <a:grpSpLocks/>
            </p:cNvGrpSpPr>
            <p:nvPr/>
          </p:nvGrpSpPr>
          <p:grpSpPr bwMode="auto">
            <a:xfrm>
              <a:off x="10893289" y="3114261"/>
              <a:ext cx="152400" cy="304800"/>
              <a:chOff x="3264" y="3072"/>
              <a:chExt cx="96" cy="192"/>
            </a:xfrm>
          </p:grpSpPr>
          <p:sp>
            <p:nvSpPr>
              <p:cNvPr id="227" name="Line 17">
                <a:extLst>
                  <a:ext uri="{FF2B5EF4-FFF2-40B4-BE49-F238E27FC236}">
                    <a16:creationId xmlns:a16="http://schemas.microsoft.com/office/drawing/2014/main" id="{502E2AC3-995A-E948-8743-676CFB4F497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Freeform 18">
                <a:extLst>
                  <a:ext uri="{FF2B5EF4-FFF2-40B4-BE49-F238E27FC236}">
                    <a16:creationId xmlns:a16="http://schemas.microsoft.com/office/drawing/2014/main" id="{EB4D31A1-963C-A744-9A2E-A2BF78E80BB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9" name="TextBox 228">
              <a:extLst>
                <a:ext uri="{FF2B5EF4-FFF2-40B4-BE49-F238E27FC236}">
                  <a16:creationId xmlns:a16="http://schemas.microsoft.com/office/drawing/2014/main" id="{CFC258E0-BEBE-8547-8A9C-80D423F49E4B}"/>
                </a:ext>
              </a:extLst>
            </p:cNvPr>
            <p:cNvSpPr txBox="1"/>
            <p:nvPr/>
          </p:nvSpPr>
          <p:spPr>
            <a:xfrm>
              <a:off x="11111975" y="2713385"/>
              <a:ext cx="547088" cy="338554"/>
            </a:xfrm>
            <a:prstGeom prst="rect">
              <a:avLst/>
            </a:prstGeom>
            <a:noFill/>
          </p:spPr>
          <p:txBody>
            <a:bodyPr wrap="square" rtlCol="0">
              <a:spAutoFit/>
            </a:bodyPr>
            <a:lstStyle/>
            <a:p>
              <a:r>
                <a:rPr lang="en-US" sz="1600" dirty="0"/>
                <a:t>C</a:t>
              </a:r>
              <a:r>
                <a:rPr lang="en-US" sz="1600" baseline="-25000" dirty="0"/>
                <a:t>e</a:t>
              </a:r>
            </a:p>
          </p:txBody>
        </p:sp>
      </p:grpSp>
      <p:grpSp>
        <p:nvGrpSpPr>
          <p:cNvPr id="4" name="Group 3">
            <a:extLst>
              <a:ext uri="{FF2B5EF4-FFF2-40B4-BE49-F238E27FC236}">
                <a16:creationId xmlns:a16="http://schemas.microsoft.com/office/drawing/2014/main" id="{39D9FB16-7F35-FC43-A9C8-5F7D06DB4305}"/>
              </a:ext>
            </a:extLst>
          </p:cNvPr>
          <p:cNvGrpSpPr/>
          <p:nvPr/>
        </p:nvGrpSpPr>
        <p:grpSpPr>
          <a:xfrm>
            <a:off x="8251972" y="3935536"/>
            <a:ext cx="3396138" cy="2761646"/>
            <a:chOff x="8681797" y="3311010"/>
            <a:chExt cx="3396138" cy="2761646"/>
          </a:xfrm>
        </p:grpSpPr>
        <p:grpSp>
          <p:nvGrpSpPr>
            <p:cNvPr id="154" name="Group 478">
              <a:extLst>
                <a:ext uri="{FF2B5EF4-FFF2-40B4-BE49-F238E27FC236}">
                  <a16:creationId xmlns:a16="http://schemas.microsoft.com/office/drawing/2014/main" id="{85B09501-CE09-5244-B533-B54CC927D577}"/>
                </a:ext>
              </a:extLst>
            </p:cNvPr>
            <p:cNvGrpSpPr>
              <a:grpSpLocks/>
            </p:cNvGrpSpPr>
            <p:nvPr/>
          </p:nvGrpSpPr>
          <p:grpSpPr bwMode="auto">
            <a:xfrm flipH="1">
              <a:off x="10227757" y="4555311"/>
              <a:ext cx="401622" cy="609600"/>
              <a:chOff x="4656" y="1344"/>
              <a:chExt cx="192" cy="384"/>
            </a:xfrm>
          </p:grpSpPr>
          <p:sp>
            <p:nvSpPr>
              <p:cNvPr id="155" name="Freeform 154">
                <a:extLst>
                  <a:ext uri="{FF2B5EF4-FFF2-40B4-BE49-F238E27FC236}">
                    <a16:creationId xmlns:a16="http://schemas.microsoft.com/office/drawing/2014/main" id="{D8D5DDBD-290B-2F48-BB92-5DF4DC50DCE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6" name="Line 36">
                <a:extLst>
                  <a:ext uri="{FF2B5EF4-FFF2-40B4-BE49-F238E27FC236}">
                    <a16:creationId xmlns:a16="http://schemas.microsoft.com/office/drawing/2014/main" id="{B4E15D2F-582E-A44E-8BFC-E3373246D7F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57" name="Line 37">
                <a:extLst>
                  <a:ext uri="{FF2B5EF4-FFF2-40B4-BE49-F238E27FC236}">
                    <a16:creationId xmlns:a16="http://schemas.microsoft.com/office/drawing/2014/main" id="{F7BFD354-F33D-4847-9C29-1D21A7125D9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58" name="Freeform 157">
                <a:extLst>
                  <a:ext uri="{FF2B5EF4-FFF2-40B4-BE49-F238E27FC236}">
                    <a16:creationId xmlns:a16="http://schemas.microsoft.com/office/drawing/2014/main" id="{D68B7BDA-384C-844D-B5C9-96674497ADC9}"/>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60" name="Freeform 12">
              <a:extLst>
                <a:ext uri="{FF2B5EF4-FFF2-40B4-BE49-F238E27FC236}">
                  <a16:creationId xmlns:a16="http://schemas.microsoft.com/office/drawing/2014/main" id="{84573E89-BC4F-AB42-91B9-AC39EFB7CB72}"/>
                </a:ext>
              </a:extLst>
            </p:cNvPr>
            <p:cNvSpPr>
              <a:spLocks/>
            </p:cNvSpPr>
            <p:nvPr/>
          </p:nvSpPr>
          <p:spPr bwMode="auto">
            <a:xfrm flipH="1">
              <a:off x="10883076" y="3783686"/>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61" name="Straight Connector 160">
              <a:extLst>
                <a:ext uri="{FF2B5EF4-FFF2-40B4-BE49-F238E27FC236}">
                  <a16:creationId xmlns:a16="http://schemas.microsoft.com/office/drawing/2014/main" id="{D48FA747-4356-1B47-9163-F6322F58B7F3}"/>
                </a:ext>
              </a:extLst>
            </p:cNvPr>
            <p:cNvCxnSpPr/>
            <p:nvPr/>
          </p:nvCxnSpPr>
          <p:spPr>
            <a:xfrm>
              <a:off x="10621283" y="455531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4" name="TextBox 163">
              <a:extLst>
                <a:ext uri="{FF2B5EF4-FFF2-40B4-BE49-F238E27FC236}">
                  <a16:creationId xmlns:a16="http://schemas.microsoft.com/office/drawing/2014/main" id="{E812FCE6-7259-A14D-9A38-97F991703806}"/>
                </a:ext>
              </a:extLst>
            </p:cNvPr>
            <p:cNvSpPr txBox="1"/>
            <p:nvPr/>
          </p:nvSpPr>
          <p:spPr>
            <a:xfrm>
              <a:off x="10580922" y="3956861"/>
              <a:ext cx="547088" cy="338554"/>
            </a:xfrm>
            <a:prstGeom prst="rect">
              <a:avLst/>
            </a:prstGeom>
            <a:noFill/>
          </p:spPr>
          <p:txBody>
            <a:bodyPr wrap="square" rtlCol="0">
              <a:spAutoFit/>
            </a:bodyPr>
            <a:lstStyle/>
            <a:p>
              <a:r>
                <a:rPr lang="en-US" sz="1600" dirty="0" err="1"/>
                <a:t>R</a:t>
              </a:r>
              <a:r>
                <a:rPr lang="en-US" sz="1600" baseline="-25000" dirty="0" err="1"/>
                <a:t>c</a:t>
              </a:r>
              <a:endParaRPr lang="en-US" sz="1600" baseline="-25000" dirty="0"/>
            </a:p>
          </p:txBody>
        </p:sp>
        <p:sp>
          <p:nvSpPr>
            <p:cNvPr id="166" name="Oval 165">
              <a:extLst>
                <a:ext uri="{FF2B5EF4-FFF2-40B4-BE49-F238E27FC236}">
                  <a16:creationId xmlns:a16="http://schemas.microsoft.com/office/drawing/2014/main" id="{D770455B-96DC-1948-84E2-5A6E9A2B82A2}"/>
                </a:ext>
              </a:extLst>
            </p:cNvPr>
            <p:cNvSpPr/>
            <p:nvPr/>
          </p:nvSpPr>
          <p:spPr>
            <a:xfrm>
              <a:off x="11682698" y="450293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4" name="Freeform 12">
              <a:extLst>
                <a:ext uri="{FF2B5EF4-FFF2-40B4-BE49-F238E27FC236}">
                  <a16:creationId xmlns:a16="http://schemas.microsoft.com/office/drawing/2014/main" id="{F66E7393-D3E9-9740-B7A8-5628553C112B}"/>
                </a:ext>
              </a:extLst>
            </p:cNvPr>
            <p:cNvSpPr>
              <a:spLocks/>
            </p:cNvSpPr>
            <p:nvPr/>
          </p:nvSpPr>
          <p:spPr bwMode="auto">
            <a:xfrm rot="5400000" flipH="1">
              <a:off x="9283643" y="49120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75" name="Freeform 12">
              <a:extLst>
                <a:ext uri="{FF2B5EF4-FFF2-40B4-BE49-F238E27FC236}">
                  <a16:creationId xmlns:a16="http://schemas.microsoft.com/office/drawing/2014/main" id="{D72FC9DB-5085-AC49-974D-F0870271A674}"/>
                </a:ext>
              </a:extLst>
            </p:cNvPr>
            <p:cNvSpPr>
              <a:spLocks/>
            </p:cNvSpPr>
            <p:nvPr/>
          </p:nvSpPr>
          <p:spPr bwMode="auto">
            <a:xfrm flipH="1">
              <a:off x="10534762" y="510037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77" name="Straight Connector 176">
              <a:extLst>
                <a:ext uri="{FF2B5EF4-FFF2-40B4-BE49-F238E27FC236}">
                  <a16:creationId xmlns:a16="http://schemas.microsoft.com/office/drawing/2014/main" id="{91565580-E177-C34A-AA1F-EF214606100E}"/>
                </a:ext>
              </a:extLst>
            </p:cNvPr>
            <p:cNvCxnSpPr>
              <a:cxnSpLocks/>
            </p:cNvCxnSpPr>
            <p:nvPr/>
          </p:nvCxnSpPr>
          <p:spPr>
            <a:xfrm flipH="1" flipV="1">
              <a:off x="9727642" y="4875555"/>
              <a:ext cx="3167" cy="40066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78" name="TextBox 177">
              <a:extLst>
                <a:ext uri="{FF2B5EF4-FFF2-40B4-BE49-F238E27FC236}">
                  <a16:creationId xmlns:a16="http://schemas.microsoft.com/office/drawing/2014/main" id="{AB151793-CA39-D148-89ED-37D52D20AC53}"/>
                </a:ext>
              </a:extLst>
            </p:cNvPr>
            <p:cNvSpPr txBox="1"/>
            <p:nvPr/>
          </p:nvSpPr>
          <p:spPr>
            <a:xfrm>
              <a:off x="9283200" y="5327980"/>
              <a:ext cx="566663" cy="338554"/>
            </a:xfrm>
            <a:prstGeom prst="rect">
              <a:avLst/>
            </a:prstGeom>
            <a:noFill/>
          </p:spPr>
          <p:txBody>
            <a:bodyPr wrap="square" rtlCol="0">
              <a:spAutoFit/>
            </a:bodyPr>
            <a:lstStyle/>
            <a:p>
              <a:r>
                <a:rPr lang="en-US" sz="1600" dirty="0"/>
                <a:t>R</a:t>
              </a:r>
              <a:r>
                <a:rPr lang="en-US" sz="1600" baseline="-25000" dirty="0"/>
                <a:t>b</a:t>
              </a:r>
              <a:endParaRPr lang="en-US" sz="1200" baseline="-25000" dirty="0"/>
            </a:p>
          </p:txBody>
        </p:sp>
        <p:sp>
          <p:nvSpPr>
            <p:cNvPr id="179" name="TextBox 178">
              <a:extLst>
                <a:ext uri="{FF2B5EF4-FFF2-40B4-BE49-F238E27FC236}">
                  <a16:creationId xmlns:a16="http://schemas.microsoft.com/office/drawing/2014/main" id="{EB92FE2B-92E5-9D45-B156-A82B4025BB75}"/>
                </a:ext>
              </a:extLst>
            </p:cNvPr>
            <p:cNvSpPr txBox="1"/>
            <p:nvPr/>
          </p:nvSpPr>
          <p:spPr>
            <a:xfrm>
              <a:off x="10679137" y="5327821"/>
              <a:ext cx="375678"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80" name="TextBox 179">
              <a:extLst>
                <a:ext uri="{FF2B5EF4-FFF2-40B4-BE49-F238E27FC236}">
                  <a16:creationId xmlns:a16="http://schemas.microsoft.com/office/drawing/2014/main" id="{9E81865A-3727-E84C-8286-D7710B895A9C}"/>
                </a:ext>
              </a:extLst>
            </p:cNvPr>
            <p:cNvSpPr txBox="1"/>
            <p:nvPr/>
          </p:nvSpPr>
          <p:spPr>
            <a:xfrm>
              <a:off x="11508187" y="342259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81" name="TextBox 180">
              <a:extLst>
                <a:ext uri="{FF2B5EF4-FFF2-40B4-BE49-F238E27FC236}">
                  <a16:creationId xmlns:a16="http://schemas.microsoft.com/office/drawing/2014/main" id="{1A282950-D27B-E043-8B94-F5F270B3AC02}"/>
                </a:ext>
              </a:extLst>
            </p:cNvPr>
            <p:cNvSpPr txBox="1"/>
            <p:nvPr/>
          </p:nvSpPr>
          <p:spPr>
            <a:xfrm>
              <a:off x="11574898" y="4142375"/>
              <a:ext cx="503037" cy="338554"/>
            </a:xfrm>
            <a:prstGeom prst="rect">
              <a:avLst/>
            </a:prstGeom>
            <a:noFill/>
          </p:spPr>
          <p:txBody>
            <a:bodyPr wrap="square" rtlCol="0">
              <a:spAutoFit/>
            </a:bodyPr>
            <a:lstStyle/>
            <a:p>
              <a:r>
                <a:rPr lang="en-US" sz="1600" dirty="0"/>
                <a:t>out</a:t>
              </a:r>
              <a:endParaRPr lang="en-US" sz="1200" baseline="-25000" dirty="0"/>
            </a:p>
          </p:txBody>
        </p:sp>
        <p:sp>
          <p:nvSpPr>
            <p:cNvPr id="184" name="Oval 183">
              <a:extLst>
                <a:ext uri="{FF2B5EF4-FFF2-40B4-BE49-F238E27FC236}">
                  <a16:creationId xmlns:a16="http://schemas.microsoft.com/office/drawing/2014/main" id="{C669D55F-4E82-E649-9076-C38A3293105A}"/>
                </a:ext>
              </a:extLst>
            </p:cNvPr>
            <p:cNvSpPr/>
            <p:nvPr/>
          </p:nvSpPr>
          <p:spPr>
            <a:xfrm>
              <a:off x="11539206" y="373535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7751D1E7-AC6E-5447-A08E-00A934AF1039}"/>
                </a:ext>
              </a:extLst>
            </p:cNvPr>
            <p:cNvSpPr/>
            <p:nvPr/>
          </p:nvSpPr>
          <p:spPr>
            <a:xfrm>
              <a:off x="10569372" y="507884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23ACF6EC-813E-6148-BABA-6E1AC0A85755}"/>
                </a:ext>
              </a:extLst>
            </p:cNvPr>
            <p:cNvSpPr/>
            <p:nvPr/>
          </p:nvSpPr>
          <p:spPr>
            <a:xfrm>
              <a:off x="10193987" y="479971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7" name="Oval 186">
              <a:extLst>
                <a:ext uri="{FF2B5EF4-FFF2-40B4-BE49-F238E27FC236}">
                  <a16:creationId xmlns:a16="http://schemas.microsoft.com/office/drawing/2014/main" id="{B1100BEB-36DE-1B4A-A4FC-9A56AD55748A}"/>
                </a:ext>
              </a:extLst>
            </p:cNvPr>
            <p:cNvSpPr/>
            <p:nvPr/>
          </p:nvSpPr>
          <p:spPr>
            <a:xfrm>
              <a:off x="10913150" y="45109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81382F08-96CF-7145-BC65-4594A2883360}"/>
                </a:ext>
              </a:extLst>
            </p:cNvPr>
            <p:cNvSpPr/>
            <p:nvPr/>
          </p:nvSpPr>
          <p:spPr>
            <a:xfrm>
              <a:off x="9671734" y="48077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D3017CE8-8C65-1847-B482-6B6106F61C60}"/>
                </a:ext>
              </a:extLst>
            </p:cNvPr>
            <p:cNvSpPr/>
            <p:nvPr/>
          </p:nvSpPr>
          <p:spPr>
            <a:xfrm>
              <a:off x="8936038" y="480081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90" name="Group 210">
              <a:extLst>
                <a:ext uri="{FF2B5EF4-FFF2-40B4-BE49-F238E27FC236}">
                  <a16:creationId xmlns:a16="http://schemas.microsoft.com/office/drawing/2014/main" id="{B42609E5-B8A3-8245-B569-B2618E715250}"/>
                </a:ext>
              </a:extLst>
            </p:cNvPr>
            <p:cNvGrpSpPr>
              <a:grpSpLocks/>
            </p:cNvGrpSpPr>
            <p:nvPr/>
          </p:nvGrpSpPr>
          <p:grpSpPr bwMode="auto">
            <a:xfrm rot="5400000">
              <a:off x="11219055" y="4183131"/>
              <a:ext cx="304800" cy="762000"/>
              <a:chOff x="3216" y="1728"/>
              <a:chExt cx="192" cy="480"/>
            </a:xfrm>
          </p:grpSpPr>
          <p:sp>
            <p:nvSpPr>
              <p:cNvPr id="191" name="Line 8">
                <a:extLst>
                  <a:ext uri="{FF2B5EF4-FFF2-40B4-BE49-F238E27FC236}">
                    <a16:creationId xmlns:a16="http://schemas.microsoft.com/office/drawing/2014/main" id="{894D4259-A8DF-714F-B734-4396672F35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9">
                <a:extLst>
                  <a:ext uri="{FF2B5EF4-FFF2-40B4-BE49-F238E27FC236}">
                    <a16:creationId xmlns:a16="http://schemas.microsoft.com/office/drawing/2014/main" id="{EA721D4C-2605-434D-9036-BAEF9124A5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0">
                <a:extLst>
                  <a:ext uri="{FF2B5EF4-FFF2-40B4-BE49-F238E27FC236}">
                    <a16:creationId xmlns:a16="http://schemas.microsoft.com/office/drawing/2014/main" id="{9586B11D-E368-F14B-92B7-66F002C32B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11">
                <a:extLst>
                  <a:ext uri="{FF2B5EF4-FFF2-40B4-BE49-F238E27FC236}">
                    <a16:creationId xmlns:a16="http://schemas.microsoft.com/office/drawing/2014/main" id="{2E1B55B6-F8EE-2D43-A140-83F759D271C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5" name="Group 210">
              <a:extLst>
                <a:ext uri="{FF2B5EF4-FFF2-40B4-BE49-F238E27FC236}">
                  <a16:creationId xmlns:a16="http://schemas.microsoft.com/office/drawing/2014/main" id="{333ED0FB-621D-9F46-991B-37E8EF708DFC}"/>
                </a:ext>
              </a:extLst>
            </p:cNvPr>
            <p:cNvGrpSpPr>
              <a:grpSpLocks/>
            </p:cNvGrpSpPr>
            <p:nvPr/>
          </p:nvGrpSpPr>
          <p:grpSpPr bwMode="auto">
            <a:xfrm rot="5400000">
              <a:off x="9205834" y="4479520"/>
              <a:ext cx="304800" cy="762000"/>
              <a:chOff x="3216" y="1728"/>
              <a:chExt cx="192" cy="480"/>
            </a:xfrm>
          </p:grpSpPr>
          <p:sp>
            <p:nvSpPr>
              <p:cNvPr id="196" name="Line 8">
                <a:extLst>
                  <a:ext uri="{FF2B5EF4-FFF2-40B4-BE49-F238E27FC236}">
                    <a16:creationId xmlns:a16="http://schemas.microsoft.com/office/drawing/2014/main" id="{E2E0619B-711C-8F4D-B9FB-A5DCEF83396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77ED30CA-6D05-3545-926E-F19573FF48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D29643BC-6A34-504E-87F6-D505247F54D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1">
                <a:extLst>
                  <a:ext uri="{FF2B5EF4-FFF2-40B4-BE49-F238E27FC236}">
                    <a16:creationId xmlns:a16="http://schemas.microsoft.com/office/drawing/2014/main" id="{09E6C44A-E549-724C-AC2A-DD076A6E93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0" name="TextBox 199">
              <a:extLst>
                <a:ext uri="{FF2B5EF4-FFF2-40B4-BE49-F238E27FC236}">
                  <a16:creationId xmlns:a16="http://schemas.microsoft.com/office/drawing/2014/main" id="{D344ECFD-2E07-C840-86CE-9F516C850F58}"/>
                </a:ext>
              </a:extLst>
            </p:cNvPr>
            <p:cNvSpPr txBox="1"/>
            <p:nvPr/>
          </p:nvSpPr>
          <p:spPr>
            <a:xfrm>
              <a:off x="8856671" y="4458019"/>
              <a:ext cx="503037" cy="338554"/>
            </a:xfrm>
            <a:prstGeom prst="rect">
              <a:avLst/>
            </a:prstGeom>
            <a:noFill/>
          </p:spPr>
          <p:txBody>
            <a:bodyPr wrap="square" rtlCol="0">
              <a:spAutoFit/>
            </a:bodyPr>
            <a:lstStyle/>
            <a:p>
              <a:r>
                <a:rPr lang="en-US" sz="1600" dirty="0"/>
                <a:t>in</a:t>
              </a:r>
              <a:endParaRPr lang="en-US" sz="1200" baseline="-25000" dirty="0"/>
            </a:p>
          </p:txBody>
        </p:sp>
        <p:sp>
          <p:nvSpPr>
            <p:cNvPr id="203" name="TextBox 202">
              <a:extLst>
                <a:ext uri="{FF2B5EF4-FFF2-40B4-BE49-F238E27FC236}">
                  <a16:creationId xmlns:a16="http://schemas.microsoft.com/office/drawing/2014/main" id="{372B2AD8-D722-9F4F-A5BA-E94EB70ADFAF}"/>
                </a:ext>
              </a:extLst>
            </p:cNvPr>
            <p:cNvSpPr txBox="1"/>
            <p:nvPr/>
          </p:nvSpPr>
          <p:spPr>
            <a:xfrm>
              <a:off x="11235462" y="4052861"/>
              <a:ext cx="547088" cy="338554"/>
            </a:xfrm>
            <a:prstGeom prst="rect">
              <a:avLst/>
            </a:prstGeom>
            <a:noFill/>
          </p:spPr>
          <p:txBody>
            <a:bodyPr wrap="square" rtlCol="0">
              <a:spAutoFit/>
            </a:bodyPr>
            <a:lstStyle/>
            <a:p>
              <a:r>
                <a:rPr lang="en-US" sz="1600" dirty="0"/>
                <a:t>C</a:t>
              </a:r>
              <a:r>
                <a:rPr lang="en-US" sz="1600" baseline="-25000" dirty="0"/>
                <a:t>o</a:t>
              </a:r>
            </a:p>
          </p:txBody>
        </p:sp>
        <p:sp>
          <p:nvSpPr>
            <p:cNvPr id="204" name="TextBox 203">
              <a:extLst>
                <a:ext uri="{FF2B5EF4-FFF2-40B4-BE49-F238E27FC236}">
                  <a16:creationId xmlns:a16="http://schemas.microsoft.com/office/drawing/2014/main" id="{E907D001-EE48-7B4A-A523-B174D08FF9DC}"/>
                </a:ext>
              </a:extLst>
            </p:cNvPr>
            <p:cNvSpPr txBox="1"/>
            <p:nvPr/>
          </p:nvSpPr>
          <p:spPr>
            <a:xfrm>
              <a:off x="9284829" y="4320590"/>
              <a:ext cx="338930" cy="338554"/>
            </a:xfrm>
            <a:prstGeom prst="rect">
              <a:avLst/>
            </a:prstGeom>
            <a:noFill/>
          </p:spPr>
          <p:txBody>
            <a:bodyPr wrap="square" rtlCol="0">
              <a:spAutoFit/>
            </a:bodyPr>
            <a:lstStyle/>
            <a:p>
              <a:r>
                <a:rPr lang="en-US" sz="1600" dirty="0"/>
                <a:t>C</a:t>
              </a:r>
              <a:r>
                <a:rPr lang="en-US" sz="1600" baseline="-25000" dirty="0"/>
                <a:t>i</a:t>
              </a:r>
            </a:p>
          </p:txBody>
        </p:sp>
        <p:sp>
          <p:nvSpPr>
            <p:cNvPr id="205" name="TextBox 204">
              <a:extLst>
                <a:ext uri="{FF2B5EF4-FFF2-40B4-BE49-F238E27FC236}">
                  <a16:creationId xmlns:a16="http://schemas.microsoft.com/office/drawing/2014/main" id="{10E03920-0D42-1F4F-A828-A70519420BBE}"/>
                </a:ext>
              </a:extLst>
            </p:cNvPr>
            <p:cNvSpPr txBox="1"/>
            <p:nvPr/>
          </p:nvSpPr>
          <p:spPr>
            <a:xfrm>
              <a:off x="10821458" y="4571970"/>
              <a:ext cx="547088" cy="338554"/>
            </a:xfrm>
            <a:prstGeom prst="rect">
              <a:avLst/>
            </a:prstGeom>
            <a:noFill/>
          </p:spPr>
          <p:txBody>
            <a:bodyPr wrap="square" rtlCol="0">
              <a:spAutoFit/>
            </a:bodyPr>
            <a:lstStyle/>
            <a:p>
              <a:r>
                <a:rPr lang="en-US" sz="1600" dirty="0" err="1"/>
                <a:t>V</a:t>
              </a:r>
              <a:r>
                <a:rPr lang="en-US" sz="1600" baseline="-25000" dirty="0" err="1"/>
                <a:t>c</a:t>
              </a:r>
              <a:endParaRPr lang="en-US" sz="1600" baseline="-25000" dirty="0"/>
            </a:p>
          </p:txBody>
        </p:sp>
        <p:sp>
          <p:nvSpPr>
            <p:cNvPr id="206" name="TextBox 205">
              <a:extLst>
                <a:ext uri="{FF2B5EF4-FFF2-40B4-BE49-F238E27FC236}">
                  <a16:creationId xmlns:a16="http://schemas.microsoft.com/office/drawing/2014/main" id="{6641C53C-1440-D94C-9818-31C0DFA6F808}"/>
                </a:ext>
              </a:extLst>
            </p:cNvPr>
            <p:cNvSpPr txBox="1"/>
            <p:nvPr/>
          </p:nvSpPr>
          <p:spPr>
            <a:xfrm>
              <a:off x="10643348" y="4988777"/>
              <a:ext cx="547088" cy="338554"/>
            </a:xfrm>
            <a:prstGeom prst="rect">
              <a:avLst/>
            </a:prstGeom>
            <a:noFill/>
          </p:spPr>
          <p:txBody>
            <a:bodyPr wrap="square" rtlCol="0">
              <a:spAutoFit/>
            </a:bodyPr>
            <a:lstStyle/>
            <a:p>
              <a:r>
                <a:rPr lang="en-US" sz="1600" dirty="0" err="1"/>
                <a:t>V</a:t>
              </a:r>
              <a:r>
                <a:rPr lang="en-US" sz="1600" baseline="-25000" dirty="0" err="1"/>
                <a:t>e</a:t>
              </a:r>
              <a:endParaRPr lang="en-US" sz="1600" baseline="-25000" dirty="0"/>
            </a:p>
          </p:txBody>
        </p:sp>
        <p:sp>
          <p:nvSpPr>
            <p:cNvPr id="207" name="TextBox 206">
              <a:extLst>
                <a:ext uri="{FF2B5EF4-FFF2-40B4-BE49-F238E27FC236}">
                  <a16:creationId xmlns:a16="http://schemas.microsoft.com/office/drawing/2014/main" id="{26459D43-5987-094E-AA69-A60B1D59F4F0}"/>
                </a:ext>
              </a:extLst>
            </p:cNvPr>
            <p:cNvSpPr txBox="1"/>
            <p:nvPr/>
          </p:nvSpPr>
          <p:spPr>
            <a:xfrm>
              <a:off x="10035869" y="4425193"/>
              <a:ext cx="547088"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cxnSp>
          <p:nvCxnSpPr>
            <p:cNvPr id="208" name="Straight Arrow Connector 207">
              <a:extLst>
                <a:ext uri="{FF2B5EF4-FFF2-40B4-BE49-F238E27FC236}">
                  <a16:creationId xmlns:a16="http://schemas.microsoft.com/office/drawing/2014/main" id="{263F1E17-E38D-FF46-B185-097CFBDFDF15}"/>
                </a:ext>
              </a:extLst>
            </p:cNvPr>
            <p:cNvCxnSpPr/>
            <p:nvPr/>
          </p:nvCxnSpPr>
          <p:spPr>
            <a:xfrm>
              <a:off x="10979770" y="3794794"/>
              <a:ext cx="603504" cy="0"/>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09" name="TextBox 208">
              <a:extLst>
                <a:ext uri="{FF2B5EF4-FFF2-40B4-BE49-F238E27FC236}">
                  <a16:creationId xmlns:a16="http://schemas.microsoft.com/office/drawing/2014/main" id="{C255F45E-D626-B043-88CF-97C386B939B2}"/>
                </a:ext>
              </a:extLst>
            </p:cNvPr>
            <p:cNvSpPr txBox="1"/>
            <p:nvPr/>
          </p:nvSpPr>
          <p:spPr>
            <a:xfrm>
              <a:off x="11121196" y="3467806"/>
              <a:ext cx="547088" cy="338554"/>
            </a:xfrm>
            <a:prstGeom prst="rect">
              <a:avLst/>
            </a:prstGeom>
            <a:noFill/>
          </p:spPr>
          <p:txBody>
            <a:bodyPr wrap="square" rtlCol="0">
              <a:spAutoFit/>
            </a:bodyPr>
            <a:lstStyle/>
            <a:p>
              <a:r>
                <a:rPr lang="en-US" sz="1600" dirty="0" err="1"/>
                <a:t>i</a:t>
              </a:r>
              <a:r>
                <a:rPr lang="en-US" sz="1600" baseline="-25000" dirty="0" err="1"/>
                <a:t>c</a:t>
              </a:r>
              <a:endParaRPr lang="en-US" sz="1600" baseline="-25000" dirty="0"/>
            </a:p>
          </p:txBody>
        </p:sp>
        <p:cxnSp>
          <p:nvCxnSpPr>
            <p:cNvPr id="210" name="Straight Arrow Connector 209">
              <a:extLst>
                <a:ext uri="{FF2B5EF4-FFF2-40B4-BE49-F238E27FC236}">
                  <a16:creationId xmlns:a16="http://schemas.microsoft.com/office/drawing/2014/main" id="{EF0B3F3B-C71D-C84D-88B7-D56F4A30A21E}"/>
                </a:ext>
              </a:extLst>
            </p:cNvPr>
            <p:cNvCxnSpPr/>
            <p:nvPr/>
          </p:nvCxnSpPr>
          <p:spPr>
            <a:xfrm>
              <a:off x="9655585" y="4870683"/>
              <a:ext cx="5741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1" name="TextBox 210">
              <a:extLst>
                <a:ext uri="{FF2B5EF4-FFF2-40B4-BE49-F238E27FC236}">
                  <a16:creationId xmlns:a16="http://schemas.microsoft.com/office/drawing/2014/main" id="{C82BB955-2B0C-A74E-B8EB-43D692C21D6B}"/>
                </a:ext>
              </a:extLst>
            </p:cNvPr>
            <p:cNvSpPr txBox="1"/>
            <p:nvPr/>
          </p:nvSpPr>
          <p:spPr>
            <a:xfrm>
              <a:off x="9925417" y="4821684"/>
              <a:ext cx="547088" cy="338554"/>
            </a:xfrm>
            <a:prstGeom prst="rect">
              <a:avLst/>
            </a:prstGeom>
            <a:noFill/>
          </p:spPr>
          <p:txBody>
            <a:bodyPr wrap="square" rtlCol="0">
              <a:spAutoFit/>
            </a:bodyPr>
            <a:lstStyle/>
            <a:p>
              <a:r>
                <a:rPr lang="en-US" sz="1600" dirty="0" err="1"/>
                <a:t>i</a:t>
              </a:r>
              <a:r>
                <a:rPr lang="en-US" sz="1600" baseline="-25000" dirty="0" err="1"/>
                <a:t>b</a:t>
              </a:r>
              <a:endParaRPr lang="en-US" sz="1600" baseline="-25000" dirty="0"/>
            </a:p>
          </p:txBody>
        </p:sp>
        <p:sp>
          <p:nvSpPr>
            <p:cNvPr id="212" name="TextBox 211">
              <a:extLst>
                <a:ext uri="{FF2B5EF4-FFF2-40B4-BE49-F238E27FC236}">
                  <a16:creationId xmlns:a16="http://schemas.microsoft.com/office/drawing/2014/main" id="{9DE224C6-9729-5F42-8902-AF50CC6BDCB9}"/>
                </a:ext>
              </a:extLst>
            </p:cNvPr>
            <p:cNvSpPr txBox="1"/>
            <p:nvPr/>
          </p:nvSpPr>
          <p:spPr>
            <a:xfrm>
              <a:off x="10168827" y="5230326"/>
              <a:ext cx="330029" cy="338554"/>
            </a:xfrm>
            <a:prstGeom prst="rect">
              <a:avLst/>
            </a:prstGeom>
            <a:noFill/>
          </p:spPr>
          <p:txBody>
            <a:bodyPr wrap="square" rtlCol="0">
              <a:spAutoFit/>
            </a:bodyPr>
            <a:lstStyle/>
            <a:p>
              <a:r>
                <a:rPr lang="en-US" sz="1600" dirty="0" err="1"/>
                <a:t>i</a:t>
              </a:r>
              <a:r>
                <a:rPr lang="en-US" sz="1600" baseline="-25000" dirty="0" err="1"/>
                <a:t>e</a:t>
              </a:r>
              <a:endParaRPr lang="en-US" sz="1600" baseline="-25000" dirty="0"/>
            </a:p>
          </p:txBody>
        </p:sp>
        <p:cxnSp>
          <p:nvCxnSpPr>
            <p:cNvPr id="213" name="Straight Arrow Connector 212">
              <a:extLst>
                <a:ext uri="{FF2B5EF4-FFF2-40B4-BE49-F238E27FC236}">
                  <a16:creationId xmlns:a16="http://schemas.microsoft.com/office/drawing/2014/main" id="{A4AB40DC-4D6E-EB4E-BC64-8511849BC0A3}"/>
                </a:ext>
              </a:extLst>
            </p:cNvPr>
            <p:cNvCxnSpPr>
              <a:cxnSpLocks/>
            </p:cNvCxnSpPr>
            <p:nvPr/>
          </p:nvCxnSpPr>
          <p:spPr>
            <a:xfrm flipH="1">
              <a:off x="10457408" y="5311358"/>
              <a:ext cx="1795" cy="3388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30" name="Group 220">
              <a:extLst>
                <a:ext uri="{FF2B5EF4-FFF2-40B4-BE49-F238E27FC236}">
                  <a16:creationId xmlns:a16="http://schemas.microsoft.com/office/drawing/2014/main" id="{2B002212-3C07-CC4E-8F34-65EC659C206A}"/>
                </a:ext>
              </a:extLst>
            </p:cNvPr>
            <p:cNvGrpSpPr>
              <a:grpSpLocks/>
            </p:cNvGrpSpPr>
            <p:nvPr/>
          </p:nvGrpSpPr>
          <p:grpSpPr bwMode="auto">
            <a:xfrm>
              <a:off x="10548559" y="5767856"/>
              <a:ext cx="152400" cy="304800"/>
              <a:chOff x="3264" y="3072"/>
              <a:chExt cx="96" cy="192"/>
            </a:xfrm>
          </p:grpSpPr>
          <p:sp>
            <p:nvSpPr>
              <p:cNvPr id="231" name="Line 17">
                <a:extLst>
                  <a:ext uri="{FF2B5EF4-FFF2-40B4-BE49-F238E27FC236}">
                    <a16:creationId xmlns:a16="http://schemas.microsoft.com/office/drawing/2014/main" id="{51C86893-FA67-1C4B-9E85-7BC3529B4C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Freeform 18">
                <a:extLst>
                  <a:ext uri="{FF2B5EF4-FFF2-40B4-BE49-F238E27FC236}">
                    <a16:creationId xmlns:a16="http://schemas.microsoft.com/office/drawing/2014/main" id="{689D3426-D5E0-7244-94A0-35F06E8202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3" name="Oval 232">
              <a:extLst>
                <a:ext uri="{FF2B5EF4-FFF2-40B4-BE49-F238E27FC236}">
                  <a16:creationId xmlns:a16="http://schemas.microsoft.com/office/drawing/2014/main" id="{99D53A2E-B1D5-9642-9260-599D10822A95}"/>
                </a:ext>
              </a:extLst>
            </p:cNvPr>
            <p:cNvSpPr/>
            <p:nvPr/>
          </p:nvSpPr>
          <p:spPr>
            <a:xfrm>
              <a:off x="8955918" y="521825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34" name="TextBox 233">
              <a:extLst>
                <a:ext uri="{FF2B5EF4-FFF2-40B4-BE49-F238E27FC236}">
                  <a16:creationId xmlns:a16="http://schemas.microsoft.com/office/drawing/2014/main" id="{03C10EC9-5B7D-814B-960D-961972744829}"/>
                </a:ext>
              </a:extLst>
            </p:cNvPr>
            <p:cNvSpPr txBox="1"/>
            <p:nvPr/>
          </p:nvSpPr>
          <p:spPr>
            <a:xfrm>
              <a:off x="8828047" y="5305005"/>
              <a:ext cx="445956" cy="338554"/>
            </a:xfrm>
            <a:prstGeom prst="rect">
              <a:avLst/>
            </a:prstGeom>
            <a:noFill/>
          </p:spPr>
          <p:txBody>
            <a:bodyPr wrap="none" rtlCol="0">
              <a:spAutoFit/>
            </a:bodyPr>
            <a:lstStyle/>
            <a:p>
              <a:r>
                <a:rPr lang="en-US" sz="1600" dirty="0" err="1"/>
                <a:t>V</a:t>
              </a:r>
              <a:r>
                <a:rPr lang="en-US" sz="1600" baseline="-25000" dirty="0" err="1"/>
                <a:t>bb</a:t>
              </a:r>
              <a:endParaRPr lang="en-US" sz="1200" baseline="-250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114EBA9-9AA1-FD47-9431-9BFF3A1FD6B9}"/>
                    </a:ext>
                  </a:extLst>
                </p:cNvPr>
                <p:cNvSpPr txBox="1"/>
                <p:nvPr/>
              </p:nvSpPr>
              <p:spPr>
                <a:xfrm>
                  <a:off x="8681797" y="3311010"/>
                  <a:ext cx="2518475" cy="1262199"/>
                </a:xfrm>
                <a:prstGeom prst="rect">
                  <a:avLst/>
                </a:prstGeom>
                <a:noFill/>
              </p:spPr>
              <p:txBody>
                <a:bodyPr wrap="square" rtlCol="0">
                  <a:noAutofit/>
                </a:bodyPr>
                <a:lstStyle/>
                <a:p>
                  <a:r>
                    <a:rPr lang="en-US" dirty="0"/>
                    <a:t>Equivalent</a:t>
                  </a:r>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𝑏𝑏</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a14:m>
                  <a:endParaRPr lang="en-US" dirty="0"/>
                </a:p>
              </p:txBody>
            </p:sp>
          </mc:Choice>
          <mc:Fallback xmlns="">
            <p:sp>
              <p:nvSpPr>
                <p:cNvPr id="13" name="TextBox 12">
                  <a:extLst>
                    <a:ext uri="{FF2B5EF4-FFF2-40B4-BE49-F238E27FC236}">
                      <a16:creationId xmlns:a16="http://schemas.microsoft.com/office/drawing/2014/main" id="{4114EBA9-9AA1-FD47-9431-9BFF3A1FD6B9}"/>
                    </a:ext>
                  </a:extLst>
                </p:cNvPr>
                <p:cNvSpPr txBox="1">
                  <a:spLocks noRot="1" noChangeAspect="1" noMove="1" noResize="1" noEditPoints="1" noAdjustHandles="1" noChangeArrowheads="1" noChangeShapeType="1" noTextEdit="1"/>
                </p:cNvSpPr>
                <p:nvPr/>
              </p:nvSpPr>
              <p:spPr>
                <a:xfrm>
                  <a:off x="8681797" y="3311010"/>
                  <a:ext cx="2518475" cy="1262199"/>
                </a:xfrm>
                <a:prstGeom prst="rect">
                  <a:avLst/>
                </a:prstGeom>
                <a:blipFill>
                  <a:blip r:embed="rId4"/>
                  <a:stretch>
                    <a:fillRect l="-1500" t="-1980"/>
                  </a:stretch>
                </a:blipFill>
              </p:spPr>
              <p:txBody>
                <a:bodyPr/>
                <a:lstStyle/>
                <a:p>
                  <a:r>
                    <a:rPr lang="en-US">
                      <a:noFill/>
                    </a:rPr>
                    <a:t> </a:t>
                  </a:r>
                </a:p>
              </p:txBody>
            </p:sp>
          </mc:Fallback>
        </mc:AlternateContent>
      </p:grpSp>
    </p:spTree>
    <p:extLst>
      <p:ext uri="{BB962C8B-B14F-4D97-AF65-F5344CB8AC3E}">
        <p14:creationId xmlns:p14="http://schemas.microsoft.com/office/powerpoint/2010/main" val="503240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07088" y="1730193"/>
                <a:ext cx="8547876" cy="4114221"/>
              </a:xfrm>
            </p:spPr>
            <p:txBody>
              <a:bodyPr>
                <a:noAutofit/>
              </a:bodyPr>
              <a:lstStyle/>
              <a:p>
                <a:pPr marL="0" indent="0" algn="l">
                  <a:buNone/>
                </a:pPr>
                <a:r>
                  <a:rPr lang="en-US" sz="2000" dirty="0">
                    <a:ea typeface="Arial" charset="0"/>
                    <a:cs typeface="Arial" charset="0"/>
                  </a:rPr>
                  <a:t>Experiment A</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=9</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220</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=150.</m:t>
                    </m:r>
                  </m:oMath>
                </a14:m>
                <a:endParaRPr lang="en-US" sz="2000" dirty="0">
                  <a:ea typeface="Arial" charset="0"/>
                  <a:cs typeface="Arial" charset="0"/>
                </a:endParaRPr>
              </a:p>
              <a:p>
                <a:pPr lvl="1"/>
                <a:r>
                  <a:rPr lang="en-US" sz="2000" dirty="0">
                    <a:ea typeface="Arial" charset="0"/>
                    <a:cs typeface="Arial" charset="0"/>
                  </a:rPr>
                  <a:t>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=2.36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=2.24</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𝑒</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1.54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1.89</m:t>
                    </m:r>
                    <m:r>
                      <a:rPr lang="en-US" sz="2000" i="1">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46</m:t>
                    </m:r>
                    <m:r>
                      <a:rPr lang="en-US" sz="2000" b="0" i="1" smtClean="0">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r>
                  <a:rPr lang="en-US" sz="2000" dirty="0">
                    <a:ea typeface="Arial" charset="0"/>
                    <a:cs typeface="Arial" charset="0"/>
                  </a:rPr>
                  <a:t>Experiment B</a:t>
                </a:r>
              </a:p>
              <a:p>
                <a:pPr lvl="1"/>
                <a:r>
                  <a:rPr lang="en-US" sz="2000" dirty="0">
                    <a:ea typeface="Arial" charset="0"/>
                    <a:cs typeface="Arial" charset="0"/>
                  </a:rPr>
                  <a:t>Again,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9</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𝐸</m:t>
                        </m:r>
                      </m:sub>
                    </m:sSub>
                    <m:r>
                      <a:rPr lang="en-US" sz="2000" i="1">
                        <a:latin typeface="Cambria Math" panose="02040503050406030204" pitchFamily="18" charset="0"/>
                        <a:cs typeface="Arial" charset="0"/>
                      </a:rPr>
                      <m:t>=220</m:t>
                    </m:r>
                    <m:r>
                      <m:rPr>
                        <m:sty m:val="p"/>
                      </m:rPr>
                      <a:rPr lang="el-GR" sz="2000" i="1">
                        <a:latin typeface="Cambria Math" panose="02040503050406030204" pitchFamily="18" charset="0"/>
                        <a:ea typeface="Cambria Math" panose="02040503050406030204" pitchFamily="18" charset="0"/>
                        <a:cs typeface="Arial" charset="0"/>
                      </a:rPr>
                      <m:t>Ω</m:t>
                    </m:r>
                    <m:r>
                      <a:rPr lang="en-US" sz="200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i="1">
                        <a:latin typeface="Cambria Math" panose="02040503050406030204" pitchFamily="18" charset="0"/>
                        <a:ea typeface="Cambria Math" panose="02040503050406030204" pitchFamily="18" charset="0"/>
                        <a:cs typeface="Arial" charset="0"/>
                      </a:rPr>
                      <m:t>=150.</m:t>
                    </m:r>
                  </m:oMath>
                </a14:m>
                <a:r>
                  <a:rPr lang="en-US" sz="2000" dirty="0">
                    <a:ea typeface="Arial" charset="0"/>
                    <a:cs typeface="Arial" charset="0"/>
                  </a:rPr>
                  <a:t> 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5.8</m:t>
                    </m:r>
                    <m:r>
                      <a:rPr lang="en-US" sz="2000" i="1">
                        <a:latin typeface="Cambria Math" panose="02040503050406030204" pitchFamily="18" charset="0"/>
                        <a:cs typeface="Arial" charset="0"/>
                      </a:rPr>
                      <m:t>𝑉</m:t>
                    </m:r>
                  </m:oMath>
                </a14:m>
                <a:r>
                  <a:rPr lang="en-US" sz="2000" dirty="0">
                    <a:ea typeface="Arial" charset="0"/>
                    <a:cs typeface="Arial" charset="0"/>
                  </a:rPr>
                  <a:t>.  Put transistor in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p>
              <a:p>
                <a:pPr lvl="1"/>
                <a:r>
                  <a:rPr lang="en-US" sz="2000" dirty="0">
                    <a:cs typeface="Arial" charset="0"/>
                  </a:rPr>
                  <a:t>With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=2.4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=7</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=46</m:t>
                    </m:r>
                    <m:r>
                      <a:rPr lang="en-US" sz="2000" i="1">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pPr lvl="1"/>
                <a:r>
                  <a:rPr lang="en-US" sz="2000" dirty="0">
                    <a:ea typeface="Arial" charset="0"/>
                    <a:cs typeface="Arial" charset="0"/>
                  </a:rPr>
                  <a:t>Analyze these with our transistor model.</a:t>
                </a:r>
              </a:p>
              <a:p>
                <a:pPr lvl="1"/>
                <a:r>
                  <a:rPr lang="en-US" sz="2000" dirty="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07088" y="1730193"/>
                <a:ext cx="8547876" cy="4114221"/>
              </a:xfrm>
              <a:blipFill>
                <a:blip r:embed="rId3"/>
                <a:stretch>
                  <a:fillRect l="-742" t="-1846" r="-16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55</a:t>
            </a:fld>
            <a:endParaRPr lang="en-US"/>
          </a:p>
        </p:txBody>
      </p:sp>
      <p:grpSp>
        <p:nvGrpSpPr>
          <p:cNvPr id="12" name="Group 11">
            <a:extLst>
              <a:ext uri="{FF2B5EF4-FFF2-40B4-BE49-F238E27FC236}">
                <a16:creationId xmlns:a16="http://schemas.microsoft.com/office/drawing/2014/main" id="{018BDDBD-7B57-279D-AAB3-1458024F7D49}"/>
              </a:ext>
            </a:extLst>
          </p:cNvPr>
          <p:cNvGrpSpPr/>
          <p:nvPr/>
        </p:nvGrpSpPr>
        <p:grpSpPr>
          <a:xfrm>
            <a:off x="293754" y="2113363"/>
            <a:ext cx="2642646" cy="3174009"/>
            <a:chOff x="207692" y="1930729"/>
            <a:chExt cx="2642646"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242040"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648276"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897359"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635566"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725842"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241076"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540120"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211089"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239779"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495374"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655734"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549045"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a:off x="735467" y="4723738"/>
              <a:ext cx="1767982"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45092"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207692"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770538"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215194"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347301"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591009"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048711"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2473057"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352651"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583655"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730243"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208270"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927433" y="343145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750144"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683275" y="372804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 name="Oval 10">
              <a:extLst>
                <a:ext uri="{FF2B5EF4-FFF2-40B4-BE49-F238E27FC236}">
                  <a16:creationId xmlns:a16="http://schemas.microsoft.com/office/drawing/2014/main" id="{2572FB62-CE5C-A05A-E3A0-1C7CF1206AE9}"/>
                </a:ext>
              </a:extLst>
            </p:cNvPr>
            <p:cNvSpPr/>
            <p:nvPr/>
          </p:nvSpPr>
          <p:spPr>
            <a:xfrm>
              <a:off x="1347398" y="265817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74272" y="1365677"/>
                <a:ext cx="7989594" cy="4666739"/>
              </a:xfrm>
            </p:spPr>
            <p:txBody>
              <a:bodyPr>
                <a:noAutofit/>
              </a:bodyPr>
              <a:lstStyle/>
              <a:p>
                <a:r>
                  <a:rPr lang="en-US" sz="2000" dirty="0">
                    <a:latin typeface="Calibri" panose="020F0502020204030204" pitchFamily="34" charset="0"/>
                    <a:ea typeface="Arial" charset="0"/>
                    <a:cs typeface="Calibri" panose="020F0502020204030204" pitchFamily="34" charset="0"/>
                  </a:rPr>
                  <a:t>Add C</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and C</a:t>
                </a:r>
                <a:r>
                  <a:rPr lang="en-US" sz="2000" baseline="-25000" dirty="0">
                    <a:latin typeface="Calibri" panose="020F0502020204030204" pitchFamily="34" charset="0"/>
                    <a:ea typeface="Arial" charset="0"/>
                    <a:cs typeface="Calibri" panose="020F0502020204030204" pitchFamily="34" charset="0"/>
                  </a:rPr>
                  <a:t>o</a:t>
                </a:r>
                <a:r>
                  <a:rPr lang="en-US" sz="2000" dirty="0">
                    <a:latin typeface="Calibri" panose="020F0502020204030204" pitchFamily="34" charset="0"/>
                    <a:ea typeface="Arial" charset="0"/>
                    <a:cs typeface="Calibri" panose="020F0502020204030204" pitchFamily="34"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Calibri" panose="020F0502020204030204" pitchFamily="34" charset="0"/>
                    <a:ea typeface="Arial" charset="0"/>
                    <a:cs typeface="Calibri" panose="020F0502020204030204" pitchFamily="34" charset="0"/>
                  </a:rPr>
                  <a:t> </a:t>
                </a:r>
              </a:p>
              <a:p>
                <a:pPr marL="457200" lvl="1" indent="0">
                  <a:buNone/>
                </a:pPr>
                <a:endParaRPr lang="en-US" sz="2200" dirty="0">
                  <a:latin typeface="Calibri" panose="020F0502020204030204" pitchFamily="34" charset="0"/>
                  <a:ea typeface="Arial" charset="0"/>
                  <a:cs typeface="Calibri" panose="020F0502020204030204" pitchFamily="34" charset="0"/>
                </a:endParaRP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Calibri" panose="020F0502020204030204" pitchFamily="34" charset="0"/>
                    <a:ea typeface="Arial" charset="0"/>
                    <a:cs typeface="Calibri" panose="020F0502020204030204" pitchFamily="34" charset="0"/>
                  </a:rPr>
                  <a:t>, 10kHz.</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Calibri" panose="020F0502020204030204" pitchFamily="34" charset="0"/>
                    <a:ea typeface="Arial" charset="0"/>
                    <a:cs typeface="Calibri" panose="020F0502020204030204" pitchFamily="34"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Calibri" panose="020F0502020204030204" pitchFamily="34" charset="0"/>
                    <a:ea typeface="Arial" charset="0"/>
                    <a:cs typeface="Calibri" panose="020F0502020204030204" pitchFamily="34"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Calibri" panose="020F0502020204030204" pitchFamily="34" charset="0"/>
                    <a:ea typeface="Arial" charset="0"/>
                    <a:cs typeface="Calibri" panose="020F0502020204030204" pitchFamily="34"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74272" y="1365677"/>
                <a:ext cx="7989594" cy="4666739"/>
              </a:xfrm>
              <a:blipFill>
                <a:blip r:embed="rId3"/>
                <a:stretch>
                  <a:fillRect l="-792"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446688"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05355"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809"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close.  </a:t>
                </a:r>
              </a:p>
              <a:p>
                <a:pPr lvl="1"/>
                <a:endParaRPr lang="en-US" sz="2000" dirty="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also close, but a little high.  </a:t>
                </a:r>
              </a:p>
              <a:p>
                <a:pPr marL="457200" lvl="1" indent="0">
                  <a:buNone/>
                </a:pPr>
                <a:endParaRPr lang="en-US" sz="2000" dirty="0">
                  <a:ea typeface="Arial" charset="0"/>
                  <a:cs typeface="Arial" charset="0"/>
                </a:endParaRPr>
              </a:p>
              <a:p>
                <a:r>
                  <a:rPr lang="en-US" sz="2000" dirty="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809" y="1522615"/>
                <a:ext cx="8332487" cy="5035683"/>
              </a:xfrm>
              <a:blipFill>
                <a:blip r:embed="rId3"/>
                <a:stretch>
                  <a:fillRect l="-761"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435897" y="212223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61009" y="4670320"/>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4" y="125417"/>
            <a:ext cx="11478771" cy="868362"/>
          </a:xfrm>
        </p:spPr>
        <p:txBody>
          <a:bodyPr anchor="ctr">
            <a:normAutofit/>
          </a:bodyPr>
          <a:lstStyle/>
          <a:p>
            <a:pPr algn="ctr"/>
            <a:r>
              <a:rPr lang="en-US" sz="4400">
                <a:cs typeface="Arial" panose="020B0604020202020204" pitchFamily="34" charset="0"/>
              </a:rPr>
              <a:t>BJT </a:t>
            </a:r>
            <a:r>
              <a:rPr lang="en-US">
                <a:cs typeface="Arial" panose="020B0604020202020204" pitchFamily="34" charset="0"/>
              </a:rPr>
              <a:t>c</a:t>
            </a:r>
            <a:r>
              <a:rPr lang="en-US" sz="4400">
                <a:cs typeface="Arial" panose="020B0604020202020204" pitchFamily="34" charset="0"/>
              </a:rPr>
              <a:t>ommon </a:t>
            </a:r>
            <a:r>
              <a:rPr lang="en-US">
                <a:cs typeface="Arial" panose="020B0604020202020204" pitchFamily="34" charset="0"/>
              </a:rPr>
              <a:t>e</a:t>
            </a:r>
            <a:r>
              <a:rPr lang="en-US" sz="4400">
                <a:cs typeface="Arial" panose="020B0604020202020204" pitchFamily="34" charset="0"/>
              </a:rPr>
              <a:t>mitter </a:t>
            </a:r>
            <a:r>
              <a:rPr lang="en-US">
                <a:cs typeface="Arial" panose="020B0604020202020204" pitchFamily="34" charset="0"/>
              </a:rPr>
              <a:t>a</a:t>
            </a:r>
            <a:r>
              <a:rPr lang="en-US" sz="4400">
                <a:cs typeface="Arial" panose="020B0604020202020204" pitchFamily="34" charset="0"/>
              </a:rPr>
              <a:t>mplifier</a:t>
            </a:r>
            <a:endParaRPr lang="en-US" sz="4400" dirty="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77568" y="1365888"/>
                <a:ext cx="8187561" cy="4876306"/>
              </a:xfrm>
            </p:spPr>
            <p:txBody>
              <a:bodyPr>
                <a:noAutofit/>
              </a:bodyPr>
              <a:lstStyle/>
              <a:p>
                <a:pPr algn="l"/>
                <a:r>
                  <a:rPr lang="en-US" sz="2000" dirty="0">
                    <a:ea typeface="Arial" charset="0"/>
                    <a:cs typeface="Arial" charset="0"/>
                  </a:rPr>
                  <a:t>Here’s how to design a common emitter amplifier.  We use a 2n3904 transistor with 𝛽=150.  This circuit will work!  Build it.</a:t>
                </a:r>
              </a:p>
              <a:p>
                <a:pPr marL="0" indent="0" algn="l">
                  <a:buNone/>
                </a:pPr>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Pick the supply voltage V</a:t>
                </a:r>
                <a:r>
                  <a:rPr lang="en-US" sz="1800" baseline="-25000" dirty="0">
                    <a:ea typeface="Arial" charset="0"/>
                    <a:cs typeface="Arial" charset="0"/>
                  </a:rPr>
                  <a:t>cc</a:t>
                </a:r>
                <a:r>
                  <a:rPr lang="en-US" sz="1800" dirty="0">
                    <a:ea typeface="Arial" charset="0"/>
                    <a:cs typeface="Arial" charset="0"/>
                  </a:rPr>
                  <a:t>=12V.</a:t>
                </a:r>
              </a:p>
              <a:p>
                <a:pPr marL="914400" lvl="1" indent="-457200">
                  <a:buFont typeface="+mj-lt"/>
                  <a:buAutoNum type="arabicPeriod"/>
                </a:pPr>
                <a:r>
                  <a:rPr lang="en-US" sz="1800" dirty="0">
                    <a:ea typeface="Arial" charset="0"/>
                    <a:cs typeface="Arial" charset="0"/>
                  </a:rPr>
                  <a:t>Choose a gain (amplification factor), A = 5.</a:t>
                </a:r>
              </a:p>
              <a:p>
                <a:pPr marL="914400" lvl="1" indent="-457200">
                  <a:buFont typeface="+mj-lt"/>
                  <a:buAutoNum type="arabicPeriod"/>
                </a:pPr>
                <a:r>
                  <a:rPr lang="en-US" sz="1800" dirty="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C</a:t>
                </a:r>
                <a:r>
                  <a:rPr lang="en-US" sz="1800" dirty="0">
                    <a:ea typeface="Arial" charset="0"/>
                    <a:cs typeface="Arial" charset="0"/>
                  </a:rPr>
                  <a:t>) +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with </a:t>
                </a:r>
                <a:r>
                  <a:rPr lang="en-US" sz="1800" dirty="0" err="1">
                    <a:ea typeface="Arial" charset="0"/>
                    <a:cs typeface="Arial" charset="0"/>
                  </a:rPr>
                  <a:t>i</a:t>
                </a:r>
                <a:r>
                  <a:rPr lang="en-US" sz="1800" baseline="-25000" dirty="0" err="1">
                    <a:ea typeface="Arial" charset="0"/>
                    <a:cs typeface="Arial" charset="0"/>
                  </a:rPr>
                  <a:t>c</a:t>
                </a:r>
                <a:r>
                  <a:rPr lang="en-US" sz="1800" dirty="0">
                    <a:ea typeface="Arial" charset="0"/>
                    <a:cs typeface="Arial" charset="0"/>
                  </a:rPr>
                  <a:t>=4mA.  </a:t>
                </a:r>
              </a:p>
              <a:p>
                <a:pPr marL="914400" lvl="2" indent="0">
                  <a:buNone/>
                </a:pPr>
                <a:r>
                  <a:rPr lang="en-US" sz="1800" dirty="0">
                    <a:ea typeface="Arial" charset="0"/>
                    <a:cs typeface="Arial" charset="0"/>
                  </a:rPr>
                  <a:t>We get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 (V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)/(4mA) =1.75 k𝝮.</a:t>
                </a:r>
              </a:p>
              <a:p>
                <a:pPr marL="914400" lvl="1" indent="-457200">
                  <a:buFont typeface="+mj-lt"/>
                  <a:buAutoNum type="arabicPeriod"/>
                </a:pPr>
                <a:r>
                  <a:rPr lang="en-US" sz="1800" dirty="0">
                    <a:ea typeface="Arial" charset="0"/>
                    <a:cs typeface="Arial" charset="0"/>
                  </a:rPr>
                  <a:t>Since A = 5 and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 5 R</a:t>
                </a:r>
                <a:r>
                  <a:rPr lang="en-US" sz="1800" baseline="-25000" dirty="0">
                    <a:ea typeface="Arial" charset="0"/>
                    <a:cs typeface="Arial" charset="0"/>
                  </a:rPr>
                  <a:t>E</a:t>
                </a:r>
                <a:r>
                  <a:rPr lang="en-US" sz="1800" dirty="0">
                    <a:ea typeface="Arial" charset="0"/>
                    <a:cs typeface="Arial" charset="0"/>
                  </a:rPr>
                  <a:t> so R</a:t>
                </a:r>
                <a:r>
                  <a:rPr lang="en-US" sz="1800" baseline="-25000" dirty="0">
                    <a:ea typeface="Arial" charset="0"/>
                    <a:cs typeface="Arial" charset="0"/>
                  </a:rPr>
                  <a:t>E</a:t>
                </a:r>
                <a:r>
                  <a:rPr lang="en-US" sz="1800" dirty="0">
                    <a:ea typeface="Arial" charset="0"/>
                    <a:cs typeface="Arial" charset="0"/>
                  </a:rPr>
                  <a:t> ∼ 270 𝝮 (this is a standard resistor value) and R</a:t>
                </a:r>
                <a:r>
                  <a:rPr lang="en-US" sz="1800" baseline="-25000" dirty="0">
                    <a:ea typeface="Arial" charset="0"/>
                    <a:cs typeface="Arial" charset="0"/>
                  </a:rPr>
                  <a:t>C</a:t>
                </a:r>
                <a:r>
                  <a:rPr lang="en-US" sz="1800" dirty="0">
                    <a:ea typeface="Arial" charset="0"/>
                    <a:cs typeface="Arial" charset="0"/>
                  </a:rPr>
                  <a:t>= 1.5k𝝮.</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endParaRPr lang="en-US" sz="1800" dirty="0">
                  <a:ea typeface="Arial" charset="0"/>
                  <a:cs typeface="Arial" charset="0"/>
                </a:endParaRP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𝐶</m:t>
                        </m:r>
                      </m:sub>
                    </m:sSub>
                  </m:oMath>
                </a14:m>
                <a:endParaRPr lang="en-US" sz="1800" dirty="0">
                  <a:ea typeface="Arial" charset="0"/>
                  <a:cs typeface="Arial" charset="0"/>
                </a:endParaRPr>
              </a:p>
              <a:p>
                <a:pPr lvl="1"/>
                <a14:m>
                  <m:oMath xmlns:m="http://schemas.openxmlformats.org/officeDocument/2006/math">
                    <m:f>
                      <m:fPr>
                        <m:ctrlPr>
                          <a:rPr lang="en-US" sz="1800" i="1" smtClean="0">
                            <a:latin typeface="Cambria Math" panose="02040503050406030204" pitchFamily="18" charset="0"/>
                            <a:cs typeface="Arial" charset="0"/>
                          </a:rPr>
                        </m:ctrlPr>
                      </m:fPr>
                      <m:num>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𝑜</m:t>
                            </m:r>
                          </m:sub>
                        </m:sSub>
                      </m:num>
                      <m:den>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𝑖</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ea typeface="Cambria Math" panose="02040503050406030204" pitchFamily="18" charset="0"/>
                            <a:cs typeface="Arial" charset="0"/>
                          </a:rPr>
                          <m:t>𝛽</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𝑐</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𝑟</m:t>
                            </m:r>
                          </m:e>
                          <m:sub>
                            <m:r>
                              <a:rPr lang="en-US" sz="1800" b="0" i="1" smtClean="0">
                                <a:latin typeface="Cambria Math" panose="02040503050406030204" pitchFamily="18" charset="0"/>
                                <a:ea typeface="Cambria Math" panose="02040503050406030204" pitchFamily="18" charset="0"/>
                                <a:cs typeface="Arial" charset="0"/>
                              </a:rPr>
                              <m:t>𝑏</m:t>
                            </m:r>
                          </m:sub>
                        </m:sSub>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den>
                    </m:f>
                  </m:oMath>
                </a14:m>
                <a:endParaRPr lang="en-US" sz="1800" dirty="0">
                  <a:ea typeface="Arial" charset="0"/>
                  <a:cs typeface="Arial" charset="0"/>
                </a:endParaRPr>
              </a:p>
              <a:p>
                <a:pPr marL="457200" lvl="1" indent="0">
                  <a:buNone/>
                </a:pPr>
                <a:endParaRPr lang="en-US" sz="1800" dirty="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77568" y="1365888"/>
                <a:ext cx="8187561" cy="4876306"/>
              </a:xfrm>
              <a:blipFill>
                <a:blip r:embed="rId3"/>
                <a:stretch>
                  <a:fillRect l="-619" t="-155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dirty="0"/>
          </a:p>
        </p:txBody>
      </p:sp>
      <p:sp>
        <p:nvSpPr>
          <p:cNvPr id="4" name="TextBox 3">
            <a:extLst>
              <a:ext uri="{FF2B5EF4-FFF2-40B4-BE49-F238E27FC236}">
                <a16:creationId xmlns:a16="http://schemas.microsoft.com/office/drawing/2014/main" id="{C122BA88-05E2-6F4D-B8F4-98D1DC124AD5}"/>
              </a:ext>
            </a:extLst>
          </p:cNvPr>
          <p:cNvSpPr txBox="1"/>
          <p:nvPr/>
        </p:nvSpPr>
        <p:spPr>
          <a:xfrm>
            <a:off x="372717" y="5968920"/>
            <a:ext cx="2826415" cy="307777"/>
          </a:xfrm>
          <a:prstGeom prst="rect">
            <a:avLst/>
          </a:prstGeom>
          <a:noFill/>
        </p:spPr>
        <p:txBody>
          <a:bodyPr wrap="none" rtlCol="0">
            <a:spAutoFit/>
          </a:bodyPr>
          <a:lstStyle/>
          <a:p>
            <a:r>
              <a:rPr lang="en-US" sz="1400" dirty="0"/>
              <a:t>Credit: Ward, Hands on Radio.</a:t>
            </a:r>
          </a:p>
        </p:txBody>
      </p:sp>
      <p:grpSp>
        <p:nvGrpSpPr>
          <p:cNvPr id="92" name="Group 91">
            <a:extLst>
              <a:ext uri="{FF2B5EF4-FFF2-40B4-BE49-F238E27FC236}">
                <a16:creationId xmlns:a16="http://schemas.microsoft.com/office/drawing/2014/main" id="{9AE607C8-09CB-D8B7-EF06-4DC04EC320E4}"/>
              </a:ext>
            </a:extLst>
          </p:cNvPr>
          <p:cNvGrpSpPr/>
          <p:nvPr/>
        </p:nvGrpSpPr>
        <p:grpSpPr>
          <a:xfrm>
            <a:off x="274776" y="2007655"/>
            <a:ext cx="3254482" cy="3262486"/>
            <a:chOff x="274776" y="2007655"/>
            <a:chExt cx="3254482" cy="3262486"/>
          </a:xfrm>
        </p:grpSpPr>
        <p:sp>
          <p:nvSpPr>
            <p:cNvPr id="26" name="TextBox 25">
              <a:extLst>
                <a:ext uri="{FF2B5EF4-FFF2-40B4-BE49-F238E27FC236}">
                  <a16:creationId xmlns:a16="http://schemas.microsoft.com/office/drawing/2014/main" id="{B2066C03-AE26-5442-9EAB-3F6E244711CD}"/>
                </a:ext>
              </a:extLst>
            </p:cNvPr>
            <p:cNvSpPr txBox="1"/>
            <p:nvPr/>
          </p:nvSpPr>
          <p:spPr>
            <a:xfrm>
              <a:off x="968683" y="4931587"/>
              <a:ext cx="2027991" cy="338554"/>
            </a:xfrm>
            <a:prstGeom prst="rect">
              <a:avLst/>
            </a:prstGeom>
            <a:noFill/>
          </p:spPr>
          <p:txBody>
            <a:bodyPr wrap="none" rtlCol="0">
              <a:spAutoFit/>
            </a:bodyPr>
            <a:lstStyle/>
            <a:p>
              <a:r>
                <a:rPr lang="en-US" sz="1600" dirty="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747676" y="3308051"/>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630226" y="3610035"/>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239826" y="3611298"/>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630226" y="4234119"/>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1011226" y="3229490"/>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586205" y="288133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391120" y="254605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a:cxnSpLocks/>
            </p:cNvCxnSpPr>
            <p:nvPr/>
          </p:nvCxnSpPr>
          <p:spPr>
            <a:xfrm>
              <a:off x="2141202" y="3308051"/>
              <a:ext cx="37843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658013" y="2547603"/>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673253" y="2552147"/>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948843" y="238145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2045755" y="2709601"/>
              <a:ext cx="1483503"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sp>
          <p:nvSpPr>
            <p:cNvPr id="39" name="TextBox 38">
              <a:extLst>
                <a:ext uri="{FF2B5EF4-FFF2-40B4-BE49-F238E27FC236}">
                  <a16:creationId xmlns:a16="http://schemas.microsoft.com/office/drawing/2014/main" id="{6FE4E330-230C-4F4F-9B2D-5638559A4780}"/>
                </a:ext>
              </a:extLst>
            </p:cNvPr>
            <p:cNvSpPr txBox="1"/>
            <p:nvPr/>
          </p:nvSpPr>
          <p:spPr>
            <a:xfrm>
              <a:off x="1201726" y="3008168"/>
              <a:ext cx="871856"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0" name="TextBox 39">
              <a:extLst>
                <a:ext uri="{FF2B5EF4-FFF2-40B4-BE49-F238E27FC236}">
                  <a16:creationId xmlns:a16="http://schemas.microsoft.com/office/drawing/2014/main" id="{BE59748E-EC65-6F40-98E6-1E6FD772CC7F}"/>
                </a:ext>
              </a:extLst>
            </p:cNvPr>
            <p:cNvSpPr txBox="1"/>
            <p:nvPr/>
          </p:nvSpPr>
          <p:spPr>
            <a:xfrm>
              <a:off x="819584" y="3167319"/>
              <a:ext cx="748308" cy="338554"/>
            </a:xfrm>
            <a:prstGeom prst="rect">
              <a:avLst/>
            </a:prstGeom>
            <a:noFill/>
          </p:spPr>
          <p:txBody>
            <a:bodyPr wrap="square" rtlCol="0">
              <a:spAutoFit/>
            </a:bodyPr>
            <a:lstStyle/>
            <a:p>
              <a:r>
                <a:rPr lang="en-US" sz="1600" dirty="0"/>
                <a:t>C</a:t>
              </a:r>
              <a:r>
                <a:rPr lang="en-US" sz="1600" baseline="-25000" dirty="0"/>
                <a:t>i</a:t>
              </a:r>
              <a:endParaRPr lang="en-US" sz="1200" dirty="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55860" y="2927052"/>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2001010" y="4542919"/>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593347" y="361000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2054562" y="38531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a:off x="1668541" y="4542919"/>
              <a:ext cx="48804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562306" y="4423825"/>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1297A73E-36B9-7442-921C-26AAC6358D1F}"/>
                </a:ext>
              </a:extLst>
            </p:cNvPr>
            <p:cNvSpPr txBox="1"/>
            <p:nvPr/>
          </p:nvSpPr>
          <p:spPr>
            <a:xfrm>
              <a:off x="2726912" y="2802082"/>
              <a:ext cx="365806" cy="338554"/>
            </a:xfrm>
            <a:prstGeom prst="rect">
              <a:avLst/>
            </a:prstGeom>
            <a:noFill/>
          </p:spPr>
          <p:txBody>
            <a:bodyPr wrap="none" rtlCol="0">
              <a:spAutoFit/>
            </a:bodyPr>
            <a:lstStyle/>
            <a:p>
              <a:r>
                <a:rPr lang="en-US" sz="1600" dirty="0"/>
                <a:t>C</a:t>
              </a:r>
              <a:r>
                <a:rPr lang="en-US" sz="1600" baseline="-25000" dirty="0"/>
                <a:t>o</a:t>
              </a:r>
              <a:endParaRPr lang="en-US" sz="1200" baseline="-25000" dirty="0"/>
            </a:p>
          </p:txBody>
        </p:sp>
        <p:sp>
          <p:nvSpPr>
            <p:cNvPr id="66" name="TextBox 65">
              <a:extLst>
                <a:ext uri="{FF2B5EF4-FFF2-40B4-BE49-F238E27FC236}">
                  <a16:creationId xmlns:a16="http://schemas.microsoft.com/office/drawing/2014/main" id="{85BDE4DF-F81D-794B-9972-37ED67386AC5}"/>
                </a:ext>
              </a:extLst>
            </p:cNvPr>
            <p:cNvSpPr txBox="1"/>
            <p:nvPr/>
          </p:nvSpPr>
          <p:spPr>
            <a:xfrm>
              <a:off x="1241781" y="3868359"/>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728579" y="4067081"/>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8" name="Oval 67">
              <a:extLst>
                <a:ext uri="{FF2B5EF4-FFF2-40B4-BE49-F238E27FC236}">
                  <a16:creationId xmlns:a16="http://schemas.microsoft.com/office/drawing/2014/main" id="{6034C60F-C8F5-1A4A-AAC9-36EF362BE7E9}"/>
                </a:ext>
              </a:extLst>
            </p:cNvPr>
            <p:cNvSpPr/>
            <p:nvPr/>
          </p:nvSpPr>
          <p:spPr>
            <a:xfrm>
              <a:off x="2056690" y="2119676"/>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274776" y="3776919"/>
              <a:ext cx="366920" cy="338554"/>
            </a:xfrm>
            <a:prstGeom prst="rect">
              <a:avLst/>
            </a:prstGeom>
            <a:noFill/>
          </p:spPr>
          <p:txBody>
            <a:bodyPr wrap="square" rtlCol="0">
              <a:spAutoFit/>
            </a:bodyPr>
            <a:lstStyle/>
            <a:p>
              <a:r>
                <a:rPr lang="en-US" sz="1600" dirty="0"/>
                <a:t>v</a:t>
              </a:r>
              <a:r>
                <a:rPr lang="en-US" sz="1600" baseline="-25000" dirty="0"/>
                <a:t>i</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533069" y="2007655"/>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3116338" y="2893101"/>
              <a:ext cx="403612" cy="338554"/>
            </a:xfrm>
            <a:prstGeom prst="rect">
              <a:avLst/>
            </a:prstGeom>
            <a:noFill/>
          </p:spPr>
          <p:txBody>
            <a:bodyPr wrap="square" rtlCol="0">
              <a:spAutoFit/>
            </a:bodyPr>
            <a:lstStyle/>
            <a:p>
              <a:r>
                <a:rPr lang="en-US" sz="1600" dirty="0"/>
                <a:t>V</a:t>
              </a:r>
              <a:r>
                <a:rPr lang="en-US" sz="1600" baseline="-25000" dirty="0"/>
                <a:t>o</a:t>
              </a:r>
              <a:endParaRPr lang="en-US" sz="1200" baseline="-25000" dirty="0"/>
            </a:p>
          </p:txBody>
        </p:sp>
        <p:grpSp>
          <p:nvGrpSpPr>
            <p:cNvPr id="61" name="Group 210">
              <a:extLst>
                <a:ext uri="{FF2B5EF4-FFF2-40B4-BE49-F238E27FC236}">
                  <a16:creationId xmlns:a16="http://schemas.microsoft.com/office/drawing/2014/main" id="{38DA2179-A58C-EE09-7449-2AD3999074CB}"/>
                </a:ext>
              </a:extLst>
            </p:cNvPr>
            <p:cNvGrpSpPr>
              <a:grpSpLocks/>
            </p:cNvGrpSpPr>
            <p:nvPr/>
          </p:nvGrpSpPr>
          <p:grpSpPr bwMode="auto">
            <a:xfrm>
              <a:off x="2392126" y="3738051"/>
              <a:ext cx="304800" cy="762000"/>
              <a:chOff x="3216" y="1728"/>
              <a:chExt cx="192" cy="480"/>
            </a:xfrm>
          </p:grpSpPr>
          <p:sp>
            <p:nvSpPr>
              <p:cNvPr id="62" name="Line 8">
                <a:extLst>
                  <a:ext uri="{FF2B5EF4-FFF2-40B4-BE49-F238E27FC236}">
                    <a16:creationId xmlns:a16="http://schemas.microsoft.com/office/drawing/2014/main" id="{59778230-378C-549E-5B38-5777CDBCE0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3" name="Line 9">
                <a:extLst>
                  <a:ext uri="{FF2B5EF4-FFF2-40B4-BE49-F238E27FC236}">
                    <a16:creationId xmlns:a16="http://schemas.microsoft.com/office/drawing/2014/main" id="{9550C061-1377-85BC-0EE3-A12B4F8F0E7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3" name="Line 10">
                <a:extLst>
                  <a:ext uri="{FF2B5EF4-FFF2-40B4-BE49-F238E27FC236}">
                    <a16:creationId xmlns:a16="http://schemas.microsoft.com/office/drawing/2014/main" id="{C66CD265-492F-AA3C-9345-4A6AEA5C7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4" name="Line 11">
                <a:extLst>
                  <a:ext uri="{FF2B5EF4-FFF2-40B4-BE49-F238E27FC236}">
                    <a16:creationId xmlns:a16="http://schemas.microsoft.com/office/drawing/2014/main" id="{16EE2B0D-7829-3EE3-1394-1F1612B2D74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77" name="Straight Connector 76">
              <a:extLst>
                <a:ext uri="{FF2B5EF4-FFF2-40B4-BE49-F238E27FC236}">
                  <a16:creationId xmlns:a16="http://schemas.microsoft.com/office/drawing/2014/main" id="{38299B1B-09E6-D303-CF8A-B05FBBC0A871}"/>
                </a:ext>
              </a:extLst>
            </p:cNvPr>
            <p:cNvCxnSpPr>
              <a:cxnSpLocks/>
            </p:cNvCxnSpPr>
            <p:nvPr/>
          </p:nvCxnSpPr>
          <p:spPr>
            <a:xfrm flipV="1">
              <a:off x="2150230" y="3753312"/>
              <a:ext cx="395428" cy="41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B0330F71-1989-F7D4-858E-FCCE5924B730}"/>
                </a:ext>
              </a:extLst>
            </p:cNvPr>
            <p:cNvCxnSpPr/>
            <p:nvPr/>
          </p:nvCxnSpPr>
          <p:spPr>
            <a:xfrm rot="5400000" flipH="1" flipV="1">
              <a:off x="2430857" y="4429808"/>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4" name="TextBox 83">
              <a:extLst>
                <a:ext uri="{FF2B5EF4-FFF2-40B4-BE49-F238E27FC236}">
                  <a16:creationId xmlns:a16="http://schemas.microsoft.com/office/drawing/2014/main" id="{EC89542E-F4A3-2766-68DD-D6E93B4E9E39}"/>
                </a:ext>
              </a:extLst>
            </p:cNvPr>
            <p:cNvSpPr txBox="1"/>
            <p:nvPr/>
          </p:nvSpPr>
          <p:spPr>
            <a:xfrm>
              <a:off x="2693907" y="4079740"/>
              <a:ext cx="447037" cy="338554"/>
            </a:xfrm>
            <a:prstGeom prst="rect">
              <a:avLst/>
            </a:prstGeom>
            <a:noFill/>
          </p:spPr>
          <p:txBody>
            <a:bodyPr wrap="square" rtlCol="0">
              <a:spAutoFit/>
            </a:bodyPr>
            <a:lstStyle/>
            <a:p>
              <a:r>
                <a:rPr lang="en-US" sz="1600" dirty="0"/>
                <a:t>C</a:t>
              </a:r>
              <a:r>
                <a:rPr lang="en-US" sz="1600" baseline="-25000" dirty="0"/>
                <a:t>E</a:t>
              </a:r>
              <a:endParaRPr lang="en-US" sz="1200" dirty="0"/>
            </a:p>
          </p:txBody>
        </p:sp>
        <p:sp>
          <p:nvSpPr>
            <p:cNvPr id="58" name="Oval 57">
              <a:extLst>
                <a:ext uri="{FF2B5EF4-FFF2-40B4-BE49-F238E27FC236}">
                  <a16:creationId xmlns:a16="http://schemas.microsoft.com/office/drawing/2014/main" id="{D2515452-72D6-EB3C-7965-5746A577F91E}"/>
                </a:ext>
              </a:extLst>
            </p:cNvPr>
            <p:cNvSpPr/>
            <p:nvPr/>
          </p:nvSpPr>
          <p:spPr>
            <a:xfrm>
              <a:off x="2112269" y="3713601"/>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9" name="Oval 58">
              <a:extLst>
                <a:ext uri="{FF2B5EF4-FFF2-40B4-BE49-F238E27FC236}">
                  <a16:creationId xmlns:a16="http://schemas.microsoft.com/office/drawing/2014/main" id="{878475FA-BD9B-6F73-46E7-3DBD1CE6EF44}"/>
                </a:ext>
              </a:extLst>
            </p:cNvPr>
            <p:cNvSpPr/>
            <p:nvPr/>
          </p:nvSpPr>
          <p:spPr>
            <a:xfrm>
              <a:off x="2490583" y="3715400"/>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0" name="Oval 59">
              <a:extLst>
                <a:ext uri="{FF2B5EF4-FFF2-40B4-BE49-F238E27FC236}">
                  <a16:creationId xmlns:a16="http://schemas.microsoft.com/office/drawing/2014/main" id="{A5CA1494-5FF4-A76B-6F37-685B29EB7699}"/>
                </a:ext>
              </a:extLst>
            </p:cNvPr>
            <p:cNvSpPr/>
            <p:nvPr/>
          </p:nvSpPr>
          <p:spPr>
            <a:xfrm>
              <a:off x="3256169" y="3254609"/>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4" name="Oval 63">
              <a:extLst>
                <a:ext uri="{FF2B5EF4-FFF2-40B4-BE49-F238E27FC236}">
                  <a16:creationId xmlns:a16="http://schemas.microsoft.com/office/drawing/2014/main" id="{9B0E745F-86B0-426C-E840-0DD4F3CB2847}"/>
                </a:ext>
              </a:extLst>
            </p:cNvPr>
            <p:cNvSpPr/>
            <p:nvPr/>
          </p:nvSpPr>
          <p:spPr>
            <a:xfrm>
              <a:off x="2440378" y="3256403"/>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1" name="Group 222">
              <a:extLst>
                <a:ext uri="{FF2B5EF4-FFF2-40B4-BE49-F238E27FC236}">
                  <a16:creationId xmlns:a16="http://schemas.microsoft.com/office/drawing/2014/main" id="{8BBD598E-32EF-4AF8-DFBD-E285FD01BFB0}"/>
                </a:ext>
              </a:extLst>
            </p:cNvPr>
            <p:cNvGrpSpPr>
              <a:grpSpLocks/>
            </p:cNvGrpSpPr>
            <p:nvPr/>
          </p:nvGrpSpPr>
          <p:grpSpPr bwMode="auto">
            <a:xfrm>
              <a:off x="2390818" y="4480831"/>
              <a:ext cx="304800" cy="381000"/>
              <a:chOff x="4272" y="3072"/>
              <a:chExt cx="192" cy="240"/>
            </a:xfrm>
          </p:grpSpPr>
          <p:sp>
            <p:nvSpPr>
              <p:cNvPr id="82" name="Line 99">
                <a:extLst>
                  <a:ext uri="{FF2B5EF4-FFF2-40B4-BE49-F238E27FC236}">
                    <a16:creationId xmlns:a16="http://schemas.microsoft.com/office/drawing/2014/main" id="{2FC232D6-65C5-2CB7-90A8-9356B1483D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3" name="Line 100">
                <a:extLst>
                  <a:ext uri="{FF2B5EF4-FFF2-40B4-BE49-F238E27FC236}">
                    <a16:creationId xmlns:a16="http://schemas.microsoft.com/office/drawing/2014/main" id="{6C9F97BB-3447-5F9B-265E-13F4C8D5AB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5" name="Line 101">
                <a:extLst>
                  <a:ext uri="{FF2B5EF4-FFF2-40B4-BE49-F238E27FC236}">
                    <a16:creationId xmlns:a16="http://schemas.microsoft.com/office/drawing/2014/main" id="{274FE3D8-986B-49DF-5EA1-23551BD4F4C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7" name="Line 102">
                <a:extLst>
                  <a:ext uri="{FF2B5EF4-FFF2-40B4-BE49-F238E27FC236}">
                    <a16:creationId xmlns:a16="http://schemas.microsoft.com/office/drawing/2014/main" id="{194C3153-E7B2-89FD-C5F3-238F3B66303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8" name="Line 103">
                <a:extLst>
                  <a:ext uri="{FF2B5EF4-FFF2-40B4-BE49-F238E27FC236}">
                    <a16:creationId xmlns:a16="http://schemas.microsoft.com/office/drawing/2014/main" id="{A8C12FFE-45B4-58B1-6FDF-AFA2F0F8E1A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4">
                <a:extLst>
                  <a:ext uri="{FF2B5EF4-FFF2-40B4-BE49-F238E27FC236}">
                    <a16:creationId xmlns:a16="http://schemas.microsoft.com/office/drawing/2014/main" id="{3926B497-9A4E-E509-4DB7-33F351FE54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90" name="Oval 89">
              <a:extLst>
                <a:ext uri="{FF2B5EF4-FFF2-40B4-BE49-F238E27FC236}">
                  <a16:creationId xmlns:a16="http://schemas.microsoft.com/office/drawing/2014/main" id="{8B50E72C-0A35-514D-CC77-BD2B3914158F}"/>
                </a:ext>
              </a:extLst>
            </p:cNvPr>
            <p:cNvSpPr/>
            <p:nvPr/>
          </p:nvSpPr>
          <p:spPr>
            <a:xfrm>
              <a:off x="1631761" y="3566583"/>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1" name="Oval 90">
              <a:extLst>
                <a:ext uri="{FF2B5EF4-FFF2-40B4-BE49-F238E27FC236}">
                  <a16:creationId xmlns:a16="http://schemas.microsoft.com/office/drawing/2014/main" id="{14F41F76-DBBD-73A7-95B0-772A3D7E8411}"/>
                </a:ext>
              </a:extLst>
            </p:cNvPr>
            <p:cNvSpPr/>
            <p:nvPr/>
          </p:nvSpPr>
          <p:spPr>
            <a:xfrm>
              <a:off x="2105100" y="4480991"/>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24486" y="1682084"/>
                <a:ext cx="7454733" cy="3594087"/>
              </a:xfrm>
            </p:spPr>
            <p:txBody>
              <a:bodyPr>
                <a:noAutofit/>
              </a:bodyPr>
              <a:lstStyle/>
              <a:p>
                <a:pPr marL="457200" indent="-457200" algn="l">
                  <a:buFont typeface="+mj-lt"/>
                  <a:buAutoNum type="arabicPeriod" startAt="6"/>
                </a:pPr>
                <a:r>
                  <a:rPr lang="en-US" sz="1800" dirty="0">
                    <a:ea typeface="Arial" charset="0"/>
                    <a:cs typeface="Arial" charset="0"/>
                  </a:rPr>
                  <a:t>i</a:t>
                </a:r>
                <a:r>
                  <a:rPr lang="en-US" sz="1800" baseline="-25000" dirty="0">
                    <a:ea typeface="Arial" charset="0"/>
                    <a:cs typeface="Arial" charset="0"/>
                  </a:rPr>
                  <a:t>b</a:t>
                </a:r>
                <a:r>
                  <a:rPr lang="en-US" sz="1800" dirty="0">
                    <a:ea typeface="Arial" charset="0"/>
                    <a:cs typeface="Arial" charset="0"/>
                  </a:rPr>
                  <a:t> = 4mA/𝛽 = 27 𝝁A.</a:t>
                </a:r>
              </a:p>
              <a:p>
                <a:pPr marL="457200" indent="-457200" algn="l">
                  <a:buFont typeface="+mj-lt"/>
                  <a:buAutoNum type="arabicPeriod" startAt="6"/>
                </a:pPr>
                <a:r>
                  <a:rPr lang="en-US" sz="1800" dirty="0">
                    <a:ea typeface="Arial" charset="0"/>
                    <a:cs typeface="Arial" charset="0"/>
                  </a:rPr>
                  <a:t>Since </a:t>
                </a:r>
                <a:r>
                  <a:rPr lang="en-US" sz="1800" dirty="0" err="1">
                    <a:ea typeface="Arial" charset="0"/>
                    <a:cs typeface="Arial" charset="0"/>
                  </a:rPr>
                  <a:t>V</a:t>
                </a:r>
                <a:r>
                  <a:rPr lang="en-US" sz="1800" baseline="-25000" dirty="0" err="1">
                    <a:ea typeface="Arial" charset="0"/>
                    <a:cs typeface="Arial" charset="0"/>
                  </a:rPr>
                  <a:t>be</a:t>
                </a:r>
                <a:r>
                  <a:rPr lang="en-US" sz="1800" dirty="0">
                    <a:ea typeface="Arial" charset="0"/>
                    <a:cs typeface="Arial" charset="0"/>
                  </a:rPr>
                  <a:t> must be greater than .7V throughout the input signal range, we want the voltage across R</a:t>
                </a:r>
                <a:r>
                  <a:rPr lang="en-US" sz="1800" baseline="-25000" dirty="0">
                    <a:ea typeface="Arial" charset="0"/>
                    <a:cs typeface="Arial" charset="0"/>
                  </a:rPr>
                  <a:t>2 </a:t>
                </a:r>
                <a:r>
                  <a:rPr lang="en-US" sz="1800" dirty="0">
                    <a:ea typeface="Arial" charset="0"/>
                    <a:cs typeface="Arial" charset="0"/>
                  </a:rPr>
                  <a:t>to satisfy </a:t>
                </a:r>
                <a:r>
                  <a:rPr lang="en-US" sz="1800" dirty="0" err="1">
                    <a:ea typeface="Arial" charset="0"/>
                    <a:cs typeface="Arial" charset="0"/>
                  </a:rPr>
                  <a:t>V</a:t>
                </a:r>
                <a:r>
                  <a:rPr lang="en-US" sz="1800" baseline="-25000" dirty="0" err="1">
                    <a:ea typeface="Arial" charset="0"/>
                    <a:cs typeface="Arial" charset="0"/>
                  </a:rPr>
                  <a:t>be</a:t>
                </a:r>
                <a:r>
                  <a:rPr lang="en-US" sz="1800" baseline="-25000" dirty="0">
                    <a:ea typeface="Arial" charset="0"/>
                    <a:cs typeface="Arial" charset="0"/>
                  </a:rPr>
                  <a:t>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E</a:t>
                </a:r>
                <a:r>
                  <a:rPr lang="en-US" sz="1800" dirty="0">
                    <a:ea typeface="Arial" charset="0"/>
                    <a:cs typeface="Arial" charset="0"/>
                  </a:rPr>
                  <a:t> = 1.8V.</a:t>
                </a:r>
              </a:p>
              <a:p>
                <a:pPr marL="457200" indent="-457200">
                  <a:buFont typeface="+mj-lt"/>
                  <a:buAutoNum type="arabicPeriod" startAt="6"/>
                </a:pPr>
                <a:r>
                  <a:rPr lang="en-US" sz="1800" dirty="0">
                    <a:ea typeface="Arial" charset="0"/>
                    <a:cs typeface="Arial" charset="0"/>
                  </a:rPr>
                  <a:t>Rule of thumb is current through R</a:t>
                </a:r>
                <a:r>
                  <a:rPr lang="en-US" sz="1800" baseline="-25000" dirty="0">
                    <a:ea typeface="Arial" charset="0"/>
                    <a:cs typeface="Arial" charset="0"/>
                  </a:rPr>
                  <a:t>1</a:t>
                </a:r>
                <a:r>
                  <a:rPr lang="en-US" sz="1800" dirty="0">
                    <a:ea typeface="Arial" charset="0"/>
                    <a:cs typeface="Arial" charset="0"/>
                  </a:rPr>
                  <a:t>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oMath>
                </a14:m>
                <a:r>
                  <a:rPr lang="en-US" sz="1800" dirty="0">
                    <a:ea typeface="Arial" charset="0"/>
                    <a:cs typeface="Arial" charset="0"/>
                  </a:rPr>
                  <a:t> is </a:t>
                </a:r>
                <a14:m>
                  <m:oMath xmlns:m="http://schemas.openxmlformats.org/officeDocument/2006/math">
                    <m:r>
                      <a:rPr lang="en-US" sz="1800" b="0" i="1" smtClean="0">
                        <a:latin typeface="Cambria Math" panose="02040503050406030204" pitchFamily="18" charset="0"/>
                        <a:ea typeface="Arial"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ea typeface="Arial" charset="0"/>
                    <a:cs typeface="Arial" charset="0"/>
                  </a:rPr>
                  <a:t>.  We insert a voltage divider consisting of R</a:t>
                </a:r>
                <a:r>
                  <a:rPr lang="en-US" sz="1800" baseline="-25000" dirty="0">
                    <a:ea typeface="Arial" charset="0"/>
                    <a:cs typeface="Arial" charset="0"/>
                  </a:rPr>
                  <a:t>1</a:t>
                </a:r>
                <a:r>
                  <a:rPr lang="en-US" sz="1800" dirty="0">
                    <a:ea typeface="Arial" charset="0"/>
                    <a:cs typeface="Arial" charset="0"/>
                  </a:rPr>
                  <a:t> and R</a:t>
                </a:r>
                <a:r>
                  <a:rPr lang="en-US" sz="1800" baseline="-25000" dirty="0">
                    <a:ea typeface="Arial" charset="0"/>
                    <a:cs typeface="Arial" charset="0"/>
                  </a:rPr>
                  <a:t>2, </a:t>
                </a:r>
                <a:r>
                  <a:rPr lang="en-US" sz="1800" dirty="0">
                    <a:ea typeface="Arial" charset="0"/>
                    <a:cs typeface="Arial" charset="0"/>
                  </a:rPr>
                  <a:t>so that R</a:t>
                </a:r>
                <a:r>
                  <a:rPr lang="en-US" sz="1800" baseline="-25000" dirty="0">
                    <a:ea typeface="Arial" charset="0"/>
                    <a:cs typeface="Arial" charset="0"/>
                  </a:rPr>
                  <a:t>1</a:t>
                </a:r>
                <a:r>
                  <a:rPr lang="en-US" sz="1800" dirty="0">
                    <a:ea typeface="Arial" charset="0"/>
                    <a:cs typeface="Arial" charset="0"/>
                  </a:rPr>
                  <a:t>= (12-1.8)/270 𝝁A ∼ 39 k𝝮.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ea typeface="Arial" charset="0"/>
                  <a:cs typeface="Arial" charset="0"/>
                </a:endParaRPr>
              </a:p>
              <a:p>
                <a:pPr marL="457200" indent="-457200" algn="l">
                  <a:buFont typeface="+mj-lt"/>
                  <a:buAutoNum type="arabicPeriod" startAt="6"/>
                </a:pPr>
                <a:r>
                  <a:rPr lang="en-US" sz="1800" dirty="0">
                    <a:ea typeface="Arial" charset="0"/>
                    <a:cs typeface="Arial" charset="0"/>
                  </a:rPr>
                  <a:t>C</a:t>
                </a:r>
                <a:r>
                  <a:rPr lang="en-US" sz="1800" baseline="-25000" dirty="0">
                    <a:ea typeface="Arial" charset="0"/>
                    <a:cs typeface="Arial" charset="0"/>
                  </a:rPr>
                  <a:t>o</a:t>
                </a:r>
                <a:r>
                  <a:rPr lang="en-US" sz="1800" dirty="0">
                    <a:ea typeface="Arial" charset="0"/>
                    <a:cs typeface="Arial" charset="0"/>
                  </a:rPr>
                  <a:t> and C</a:t>
                </a:r>
                <a:r>
                  <a:rPr lang="en-US" sz="1800" baseline="-25000" dirty="0">
                    <a:ea typeface="Arial" charset="0"/>
                    <a:cs typeface="Arial" charset="0"/>
                  </a:rPr>
                  <a:t>i</a:t>
                </a:r>
                <a:r>
                  <a:rPr lang="en-US" sz="1800" dirty="0">
                    <a:ea typeface="Arial" charset="0"/>
                    <a:cs typeface="Arial" charset="0"/>
                  </a:rPr>
                  <a:t> are picked to offer small resistance to the frequency range we’re interested in and C</a:t>
                </a:r>
                <a:r>
                  <a:rPr lang="en-US" sz="1800" baseline="-25000" dirty="0">
                    <a:ea typeface="Arial" charset="0"/>
                    <a:cs typeface="Arial" charset="0"/>
                  </a:rPr>
                  <a:t>o</a:t>
                </a:r>
                <a:r>
                  <a:rPr lang="en-US" sz="1800" dirty="0">
                    <a:ea typeface="Arial" charset="0"/>
                    <a:cs typeface="Arial" charset="0"/>
                  </a:rPr>
                  <a:t> = C</a:t>
                </a:r>
                <a:r>
                  <a:rPr lang="en-US" sz="1800" baseline="-25000" dirty="0">
                    <a:ea typeface="Arial" charset="0"/>
                    <a:cs typeface="Arial" charset="0"/>
                  </a:rPr>
                  <a:t>i</a:t>
                </a:r>
                <a:r>
                  <a:rPr lang="en-US" sz="1800" dirty="0">
                    <a:ea typeface="Arial" charset="0"/>
                    <a:cs typeface="Arial" charset="0"/>
                  </a:rPr>
                  <a:t> = 5 𝝁F. </a:t>
                </a:r>
              </a:p>
              <a:p>
                <a:pPr algn="l"/>
                <a:r>
                  <a:rPr lang="en-US" sz="1800" dirty="0">
                    <a:ea typeface="Arial" charset="0"/>
                    <a:cs typeface="Arial" charset="0"/>
                  </a:rPr>
                  <a:t>I haven’t explained why we want R</a:t>
                </a:r>
                <a:r>
                  <a:rPr lang="en-US" sz="1800" baseline="-25000" dirty="0">
                    <a:ea typeface="Arial" charset="0"/>
                    <a:cs typeface="Arial" charset="0"/>
                  </a:rPr>
                  <a:t>E</a:t>
                </a:r>
                <a:r>
                  <a:rPr lang="en-US" sz="1800" dirty="0">
                    <a:ea typeface="Arial" charset="0"/>
                    <a:cs typeface="Arial" charset="0"/>
                  </a:rPr>
                  <a:t>, but it provides thermal stability for the transistor over the range we care about.  The fact that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 </a:t>
                </a:r>
                <a:r>
                  <a:rPr lang="en-US" sz="1800" dirty="0">
                    <a:ea typeface="Arial" charset="0"/>
                    <a:cs typeface="Arial" charset="0"/>
                  </a:rPr>
                  <a:t>can be calculated using Kirchhoff’s laws.</a:t>
                </a: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24486" y="1682084"/>
                <a:ext cx="7454733" cy="3594087"/>
              </a:xfrm>
              <a:blipFill>
                <a:blip r:embed="rId3"/>
                <a:stretch>
                  <a:fillRect l="-850" t="-1408" r="-6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59</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381102" y="5474713"/>
            <a:ext cx="2826415" cy="307777"/>
          </a:xfrm>
          <a:prstGeom prst="rect">
            <a:avLst/>
          </a:prstGeom>
          <a:noFill/>
        </p:spPr>
        <p:txBody>
          <a:bodyPr wrap="none" rtlCol="0">
            <a:spAutoFit/>
          </a:bodyPr>
          <a:lstStyle/>
          <a:p>
            <a:r>
              <a:rPr lang="en-US" sz="1400"/>
              <a:t>Credit: Ward, Hands on Radio.</a:t>
            </a:r>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grpSp>
        <p:nvGrpSpPr>
          <p:cNvPr id="58" name="Group 57">
            <a:extLst>
              <a:ext uri="{FF2B5EF4-FFF2-40B4-BE49-F238E27FC236}">
                <a16:creationId xmlns:a16="http://schemas.microsoft.com/office/drawing/2014/main" id="{EDCCC321-0D34-3B90-39C6-6355D892A74F}"/>
              </a:ext>
            </a:extLst>
          </p:cNvPr>
          <p:cNvGrpSpPr/>
          <p:nvPr/>
        </p:nvGrpSpPr>
        <p:grpSpPr>
          <a:xfrm>
            <a:off x="274776" y="2029062"/>
            <a:ext cx="3320480" cy="3157954"/>
            <a:chOff x="274776" y="2100312"/>
            <a:chExt cx="3320480" cy="3157954"/>
          </a:xfrm>
        </p:grpSpPr>
        <p:sp>
          <p:nvSpPr>
            <p:cNvPr id="59" name="TextBox 58">
              <a:extLst>
                <a:ext uri="{FF2B5EF4-FFF2-40B4-BE49-F238E27FC236}">
                  <a16:creationId xmlns:a16="http://schemas.microsoft.com/office/drawing/2014/main" id="{23303526-80D6-48FD-5955-199769D61C69}"/>
                </a:ext>
              </a:extLst>
            </p:cNvPr>
            <p:cNvSpPr txBox="1"/>
            <p:nvPr/>
          </p:nvSpPr>
          <p:spPr>
            <a:xfrm>
              <a:off x="968683" y="4919712"/>
              <a:ext cx="2027991" cy="338554"/>
            </a:xfrm>
            <a:prstGeom prst="rect">
              <a:avLst/>
            </a:prstGeom>
            <a:noFill/>
          </p:spPr>
          <p:txBody>
            <a:bodyPr wrap="none" rtlCol="0">
              <a:spAutoFit/>
            </a:bodyPr>
            <a:lstStyle/>
            <a:p>
              <a:r>
                <a:rPr lang="en-US" sz="1600" dirty="0"/>
                <a:t>Common emitter amp</a:t>
              </a:r>
            </a:p>
          </p:txBody>
        </p:sp>
        <p:grpSp>
          <p:nvGrpSpPr>
            <p:cNvPr id="60" name="Group 478">
              <a:extLst>
                <a:ext uri="{FF2B5EF4-FFF2-40B4-BE49-F238E27FC236}">
                  <a16:creationId xmlns:a16="http://schemas.microsoft.com/office/drawing/2014/main" id="{69C292C3-CB97-2E88-1ED2-89260E5B5BE1}"/>
                </a:ext>
              </a:extLst>
            </p:cNvPr>
            <p:cNvGrpSpPr>
              <a:grpSpLocks/>
            </p:cNvGrpSpPr>
            <p:nvPr/>
          </p:nvGrpSpPr>
          <p:grpSpPr bwMode="auto">
            <a:xfrm flipH="1">
              <a:off x="1747676" y="3296176"/>
              <a:ext cx="401622" cy="609600"/>
              <a:chOff x="4656" y="1344"/>
              <a:chExt cx="192" cy="384"/>
            </a:xfrm>
          </p:grpSpPr>
          <p:sp>
            <p:nvSpPr>
              <p:cNvPr id="138" name="Freeform 137">
                <a:extLst>
                  <a:ext uri="{FF2B5EF4-FFF2-40B4-BE49-F238E27FC236}">
                    <a16:creationId xmlns:a16="http://schemas.microsoft.com/office/drawing/2014/main" id="{0DC95D30-441E-2495-0017-876129DF5C6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9" name="Line 36">
                <a:extLst>
                  <a:ext uri="{FF2B5EF4-FFF2-40B4-BE49-F238E27FC236}">
                    <a16:creationId xmlns:a16="http://schemas.microsoft.com/office/drawing/2014/main" id="{4E717966-102A-E5EB-1EED-CE442884265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Line 37">
                <a:extLst>
                  <a:ext uri="{FF2B5EF4-FFF2-40B4-BE49-F238E27FC236}">
                    <a16:creationId xmlns:a16="http://schemas.microsoft.com/office/drawing/2014/main" id="{6B01C634-6F5E-51EC-ADEA-AADAEA0F109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1" name="Freeform 140">
                <a:extLst>
                  <a:ext uri="{FF2B5EF4-FFF2-40B4-BE49-F238E27FC236}">
                    <a16:creationId xmlns:a16="http://schemas.microsoft.com/office/drawing/2014/main" id="{3E67494C-2756-3B2B-CBDB-CA337562A033}"/>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61" name="Group 207">
              <a:extLst>
                <a:ext uri="{FF2B5EF4-FFF2-40B4-BE49-F238E27FC236}">
                  <a16:creationId xmlns:a16="http://schemas.microsoft.com/office/drawing/2014/main" id="{8BAFCFC8-D573-CB49-D6E9-4BD1C2444C95}"/>
                </a:ext>
              </a:extLst>
            </p:cNvPr>
            <p:cNvGrpSpPr>
              <a:grpSpLocks/>
            </p:cNvGrpSpPr>
            <p:nvPr/>
          </p:nvGrpSpPr>
          <p:grpSpPr bwMode="auto">
            <a:xfrm>
              <a:off x="630226" y="3598160"/>
              <a:ext cx="304800" cy="762000"/>
              <a:chOff x="4560" y="2400"/>
              <a:chExt cx="192" cy="480"/>
            </a:xfrm>
          </p:grpSpPr>
          <p:sp>
            <p:nvSpPr>
              <p:cNvPr id="132" name="Oval 111">
                <a:extLst>
                  <a:ext uri="{FF2B5EF4-FFF2-40B4-BE49-F238E27FC236}">
                    <a16:creationId xmlns:a16="http://schemas.microsoft.com/office/drawing/2014/main" id="{FBBDBA05-2EDA-382D-9F7B-0BA590073C1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3" name="Line 112">
                <a:extLst>
                  <a:ext uri="{FF2B5EF4-FFF2-40B4-BE49-F238E27FC236}">
                    <a16:creationId xmlns:a16="http://schemas.microsoft.com/office/drawing/2014/main" id="{43710C93-3168-277C-4759-87804D8CA54D}"/>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34" name="Line 113">
                <a:extLst>
                  <a:ext uri="{FF2B5EF4-FFF2-40B4-BE49-F238E27FC236}">
                    <a16:creationId xmlns:a16="http://schemas.microsoft.com/office/drawing/2014/main" id="{7AF5EC60-A1AF-497F-6660-1D446538A49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35" name="Group 117">
                <a:extLst>
                  <a:ext uri="{FF2B5EF4-FFF2-40B4-BE49-F238E27FC236}">
                    <a16:creationId xmlns:a16="http://schemas.microsoft.com/office/drawing/2014/main" id="{D6D106AD-878B-A0AA-EFFF-B15D0763EFD1}"/>
                  </a:ext>
                </a:extLst>
              </p:cNvPr>
              <p:cNvGrpSpPr>
                <a:grpSpLocks noChangeAspect="1"/>
              </p:cNvGrpSpPr>
              <p:nvPr/>
            </p:nvGrpSpPr>
            <p:grpSpPr bwMode="auto">
              <a:xfrm>
                <a:off x="4608" y="2592"/>
                <a:ext cx="96" cy="96"/>
                <a:chOff x="2929" y="3217"/>
                <a:chExt cx="383" cy="191"/>
              </a:xfrm>
            </p:grpSpPr>
            <p:sp>
              <p:nvSpPr>
                <p:cNvPr id="136" name="Arc 118">
                  <a:extLst>
                    <a:ext uri="{FF2B5EF4-FFF2-40B4-BE49-F238E27FC236}">
                      <a16:creationId xmlns:a16="http://schemas.microsoft.com/office/drawing/2014/main" id="{B94192F3-3B91-ABD0-E177-0D5253D2FA58}"/>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37" name="Arc 119">
                  <a:extLst>
                    <a:ext uri="{FF2B5EF4-FFF2-40B4-BE49-F238E27FC236}">
                      <a16:creationId xmlns:a16="http://schemas.microsoft.com/office/drawing/2014/main" id="{88A24032-1B90-6E05-5D4C-0BA03E799997}"/>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62" name="Straight Connector 61">
              <a:extLst>
                <a:ext uri="{FF2B5EF4-FFF2-40B4-BE49-F238E27FC236}">
                  <a16:creationId xmlns:a16="http://schemas.microsoft.com/office/drawing/2014/main" id="{160CCB45-9569-E15C-44AC-DCA0E27A5A24}"/>
                </a:ext>
              </a:extLst>
            </p:cNvPr>
            <p:cNvCxnSpPr/>
            <p:nvPr/>
          </p:nvCxnSpPr>
          <p:spPr>
            <a:xfrm>
              <a:off x="1239826" y="359942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22">
              <a:extLst>
                <a:ext uri="{FF2B5EF4-FFF2-40B4-BE49-F238E27FC236}">
                  <a16:creationId xmlns:a16="http://schemas.microsoft.com/office/drawing/2014/main" id="{BB9A3AE7-C369-0CD6-3D36-8FE9EE7BAA71}"/>
                </a:ext>
              </a:extLst>
            </p:cNvPr>
            <p:cNvGrpSpPr>
              <a:grpSpLocks/>
            </p:cNvGrpSpPr>
            <p:nvPr/>
          </p:nvGrpSpPr>
          <p:grpSpPr bwMode="auto">
            <a:xfrm>
              <a:off x="630226" y="4222244"/>
              <a:ext cx="304800" cy="381000"/>
              <a:chOff x="4272" y="3072"/>
              <a:chExt cx="192" cy="240"/>
            </a:xfrm>
          </p:grpSpPr>
          <p:sp>
            <p:nvSpPr>
              <p:cNvPr id="126" name="Line 99">
                <a:extLst>
                  <a:ext uri="{FF2B5EF4-FFF2-40B4-BE49-F238E27FC236}">
                    <a16:creationId xmlns:a16="http://schemas.microsoft.com/office/drawing/2014/main" id="{8E13BFA1-3593-081A-9FB5-83E1BD03E55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7" name="Line 100">
                <a:extLst>
                  <a:ext uri="{FF2B5EF4-FFF2-40B4-BE49-F238E27FC236}">
                    <a16:creationId xmlns:a16="http://schemas.microsoft.com/office/drawing/2014/main" id="{944D9701-5C60-491B-3849-646556C487E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8" name="Line 101">
                <a:extLst>
                  <a:ext uri="{FF2B5EF4-FFF2-40B4-BE49-F238E27FC236}">
                    <a16:creationId xmlns:a16="http://schemas.microsoft.com/office/drawing/2014/main" id="{491884CB-07D1-65F7-3B6C-AC5B67BA81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9" name="Line 102">
                <a:extLst>
                  <a:ext uri="{FF2B5EF4-FFF2-40B4-BE49-F238E27FC236}">
                    <a16:creationId xmlns:a16="http://schemas.microsoft.com/office/drawing/2014/main" id="{674B81E8-B30D-84D9-2D73-BBAD0D5E2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0" name="Line 103">
                <a:extLst>
                  <a:ext uri="{FF2B5EF4-FFF2-40B4-BE49-F238E27FC236}">
                    <a16:creationId xmlns:a16="http://schemas.microsoft.com/office/drawing/2014/main" id="{AE305563-32F0-0CD6-FF0F-6D900A07EC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1" name="Line 104">
                <a:extLst>
                  <a:ext uri="{FF2B5EF4-FFF2-40B4-BE49-F238E27FC236}">
                    <a16:creationId xmlns:a16="http://schemas.microsoft.com/office/drawing/2014/main" id="{75D95491-2FCF-07C7-D0FD-E07C85D6B9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74" name="Group 210">
              <a:extLst>
                <a:ext uri="{FF2B5EF4-FFF2-40B4-BE49-F238E27FC236}">
                  <a16:creationId xmlns:a16="http://schemas.microsoft.com/office/drawing/2014/main" id="{71BE2352-3E80-7D9B-A0B2-C207AF8F4885}"/>
                </a:ext>
              </a:extLst>
            </p:cNvPr>
            <p:cNvGrpSpPr>
              <a:grpSpLocks/>
            </p:cNvGrpSpPr>
            <p:nvPr/>
          </p:nvGrpSpPr>
          <p:grpSpPr bwMode="auto">
            <a:xfrm rot="16200000">
              <a:off x="1011226" y="3217615"/>
              <a:ext cx="304800" cy="762000"/>
              <a:chOff x="3216" y="1728"/>
              <a:chExt cx="192" cy="480"/>
            </a:xfrm>
          </p:grpSpPr>
          <p:sp>
            <p:nvSpPr>
              <p:cNvPr id="122" name="Line 8">
                <a:extLst>
                  <a:ext uri="{FF2B5EF4-FFF2-40B4-BE49-F238E27FC236}">
                    <a16:creationId xmlns:a16="http://schemas.microsoft.com/office/drawing/2014/main" id="{A166A616-FFFD-0BB2-C5FE-6F22F364FB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9">
                <a:extLst>
                  <a:ext uri="{FF2B5EF4-FFF2-40B4-BE49-F238E27FC236}">
                    <a16:creationId xmlns:a16="http://schemas.microsoft.com/office/drawing/2014/main" id="{FB7384F5-2AFE-E185-E460-C1076F6BA5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
                <a:extLst>
                  <a:ext uri="{FF2B5EF4-FFF2-40B4-BE49-F238E27FC236}">
                    <a16:creationId xmlns:a16="http://schemas.microsoft.com/office/drawing/2014/main" id="{894BEE9A-C302-C401-1C7A-91AC77310C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5" name="Line 11">
                <a:extLst>
                  <a:ext uri="{FF2B5EF4-FFF2-40B4-BE49-F238E27FC236}">
                    <a16:creationId xmlns:a16="http://schemas.microsoft.com/office/drawing/2014/main" id="{BC1F729D-30C3-3E8C-6B18-205D42B7595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7" name="Freeform 12">
              <a:extLst>
                <a:ext uri="{FF2B5EF4-FFF2-40B4-BE49-F238E27FC236}">
                  <a16:creationId xmlns:a16="http://schemas.microsoft.com/office/drawing/2014/main" id="{9C8D2464-6C79-CE5C-1E88-8E005E98FD9A}"/>
                </a:ext>
              </a:extLst>
            </p:cNvPr>
            <p:cNvSpPr>
              <a:spLocks/>
            </p:cNvSpPr>
            <p:nvPr/>
          </p:nvSpPr>
          <p:spPr bwMode="auto">
            <a:xfrm flipH="1">
              <a:off x="1586205" y="2869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8" name="Freeform 12">
              <a:extLst>
                <a:ext uri="{FF2B5EF4-FFF2-40B4-BE49-F238E27FC236}">
                  <a16:creationId xmlns:a16="http://schemas.microsoft.com/office/drawing/2014/main" id="{55FCD5B4-EABC-20AC-8F96-EDDFEC170EED}"/>
                </a:ext>
              </a:extLst>
            </p:cNvPr>
            <p:cNvSpPr>
              <a:spLocks/>
            </p:cNvSpPr>
            <p:nvPr/>
          </p:nvSpPr>
          <p:spPr bwMode="auto">
            <a:xfrm flipH="1">
              <a:off x="2391120" y="2534176"/>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9" name="Straight Connector 78">
              <a:extLst>
                <a:ext uri="{FF2B5EF4-FFF2-40B4-BE49-F238E27FC236}">
                  <a16:creationId xmlns:a16="http://schemas.microsoft.com/office/drawing/2014/main" id="{207268AD-5792-B79C-C169-5637F3FB9CE5}"/>
                </a:ext>
              </a:extLst>
            </p:cNvPr>
            <p:cNvCxnSpPr>
              <a:cxnSpLocks/>
              <a:endCxn id="100" idx="5"/>
            </p:cNvCxnSpPr>
            <p:nvPr/>
          </p:nvCxnSpPr>
          <p:spPr>
            <a:xfrm>
              <a:off x="2141202" y="3296176"/>
              <a:ext cx="37843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A3181DD9-A350-A169-9877-5DC4577FC6C9}"/>
                </a:ext>
              </a:extLst>
            </p:cNvPr>
            <p:cNvCxnSpPr/>
            <p:nvPr/>
          </p:nvCxnSpPr>
          <p:spPr>
            <a:xfrm flipV="1">
              <a:off x="1658013" y="2535728"/>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C63CB8A8-F922-37C8-8200-C627A1AB5CE9}"/>
                </a:ext>
              </a:extLst>
            </p:cNvPr>
            <p:cNvCxnSpPr/>
            <p:nvPr/>
          </p:nvCxnSpPr>
          <p:spPr>
            <a:xfrm rot="10800000">
              <a:off x="1673253" y="2540272"/>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D06EB381-43F9-24BE-1B17-11DA83C65856}"/>
                </a:ext>
              </a:extLst>
            </p:cNvPr>
            <p:cNvCxnSpPr/>
            <p:nvPr/>
          </p:nvCxnSpPr>
          <p:spPr>
            <a:xfrm rot="5400000" flipH="1" flipV="1">
              <a:off x="1948843" y="236958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821FB431-3614-B318-E297-4AB44AE5A2E1}"/>
                </a:ext>
              </a:extLst>
            </p:cNvPr>
            <p:cNvSpPr txBox="1"/>
            <p:nvPr/>
          </p:nvSpPr>
          <p:spPr>
            <a:xfrm>
              <a:off x="2045755" y="2697726"/>
              <a:ext cx="1483503"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sp>
          <p:nvSpPr>
            <p:cNvPr id="84" name="TextBox 83">
              <a:extLst>
                <a:ext uri="{FF2B5EF4-FFF2-40B4-BE49-F238E27FC236}">
                  <a16:creationId xmlns:a16="http://schemas.microsoft.com/office/drawing/2014/main" id="{CBD9ED3B-8DF1-C84A-C722-49D70F25A747}"/>
                </a:ext>
              </a:extLst>
            </p:cNvPr>
            <p:cNvSpPr txBox="1"/>
            <p:nvPr/>
          </p:nvSpPr>
          <p:spPr>
            <a:xfrm>
              <a:off x="1201726" y="2996293"/>
              <a:ext cx="871856"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85" name="TextBox 84">
              <a:extLst>
                <a:ext uri="{FF2B5EF4-FFF2-40B4-BE49-F238E27FC236}">
                  <a16:creationId xmlns:a16="http://schemas.microsoft.com/office/drawing/2014/main" id="{874F7AD8-3072-A5C9-A733-43DAAC57CBB2}"/>
                </a:ext>
              </a:extLst>
            </p:cNvPr>
            <p:cNvSpPr txBox="1"/>
            <p:nvPr/>
          </p:nvSpPr>
          <p:spPr>
            <a:xfrm>
              <a:off x="819584" y="3155444"/>
              <a:ext cx="748308" cy="338554"/>
            </a:xfrm>
            <a:prstGeom prst="rect">
              <a:avLst/>
            </a:prstGeom>
            <a:noFill/>
          </p:spPr>
          <p:txBody>
            <a:bodyPr wrap="square" rtlCol="0">
              <a:spAutoFit/>
            </a:bodyPr>
            <a:lstStyle/>
            <a:p>
              <a:r>
                <a:rPr lang="en-US" sz="1600" dirty="0"/>
                <a:t>C</a:t>
              </a:r>
              <a:r>
                <a:rPr lang="en-US" sz="1600" baseline="-25000" dirty="0"/>
                <a:t>i</a:t>
              </a:r>
              <a:endParaRPr lang="en-US" sz="1200" dirty="0"/>
            </a:p>
          </p:txBody>
        </p:sp>
        <p:grpSp>
          <p:nvGrpSpPr>
            <p:cNvPr id="86" name="Group 210">
              <a:extLst>
                <a:ext uri="{FF2B5EF4-FFF2-40B4-BE49-F238E27FC236}">
                  <a16:creationId xmlns:a16="http://schemas.microsoft.com/office/drawing/2014/main" id="{779C2456-2CC3-F779-8F27-41404D61183C}"/>
                </a:ext>
              </a:extLst>
            </p:cNvPr>
            <p:cNvGrpSpPr>
              <a:grpSpLocks/>
            </p:cNvGrpSpPr>
            <p:nvPr/>
          </p:nvGrpSpPr>
          <p:grpSpPr bwMode="auto">
            <a:xfrm rot="16200000">
              <a:off x="2755860" y="2915177"/>
              <a:ext cx="304800" cy="762000"/>
              <a:chOff x="3216" y="1728"/>
              <a:chExt cx="192" cy="480"/>
            </a:xfrm>
          </p:grpSpPr>
          <p:sp>
            <p:nvSpPr>
              <p:cNvPr id="118" name="Line 8">
                <a:extLst>
                  <a:ext uri="{FF2B5EF4-FFF2-40B4-BE49-F238E27FC236}">
                    <a16:creationId xmlns:a16="http://schemas.microsoft.com/office/drawing/2014/main" id="{DB8F9A15-6DAF-1C33-E42F-3AE789AB751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9" name="Line 9">
                <a:extLst>
                  <a:ext uri="{FF2B5EF4-FFF2-40B4-BE49-F238E27FC236}">
                    <a16:creationId xmlns:a16="http://schemas.microsoft.com/office/drawing/2014/main" id="{69EB5848-9789-4C05-4E07-2D819FC59C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
                <a:extLst>
                  <a:ext uri="{FF2B5EF4-FFF2-40B4-BE49-F238E27FC236}">
                    <a16:creationId xmlns:a16="http://schemas.microsoft.com/office/drawing/2014/main" id="{E01053EA-638B-6837-B000-E707FD65F8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1">
                <a:extLst>
                  <a:ext uri="{FF2B5EF4-FFF2-40B4-BE49-F238E27FC236}">
                    <a16:creationId xmlns:a16="http://schemas.microsoft.com/office/drawing/2014/main" id="{54BE53BA-D8E6-D739-9CE7-C6DFE24E1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87" name="Oval 86">
              <a:extLst>
                <a:ext uri="{FF2B5EF4-FFF2-40B4-BE49-F238E27FC236}">
                  <a16:creationId xmlns:a16="http://schemas.microsoft.com/office/drawing/2014/main" id="{E084E36A-2691-E8CC-08DB-609BFF0B728B}"/>
                </a:ext>
              </a:extLst>
            </p:cNvPr>
            <p:cNvSpPr/>
            <p:nvPr/>
          </p:nvSpPr>
          <p:spPr>
            <a:xfrm>
              <a:off x="3250018" y="322871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2">
              <a:extLst>
                <a:ext uri="{FF2B5EF4-FFF2-40B4-BE49-F238E27FC236}">
                  <a16:creationId xmlns:a16="http://schemas.microsoft.com/office/drawing/2014/main" id="{267CD0A0-ADA3-0E8F-4527-D32D01C64E24}"/>
                </a:ext>
              </a:extLst>
            </p:cNvPr>
            <p:cNvGrpSpPr>
              <a:grpSpLocks/>
            </p:cNvGrpSpPr>
            <p:nvPr/>
          </p:nvGrpSpPr>
          <p:grpSpPr bwMode="auto">
            <a:xfrm>
              <a:off x="2001010" y="4531044"/>
              <a:ext cx="304800" cy="381000"/>
              <a:chOff x="4272" y="3072"/>
              <a:chExt cx="192" cy="240"/>
            </a:xfrm>
          </p:grpSpPr>
          <p:sp>
            <p:nvSpPr>
              <p:cNvPr id="112" name="Line 99">
                <a:extLst>
                  <a:ext uri="{FF2B5EF4-FFF2-40B4-BE49-F238E27FC236}">
                    <a16:creationId xmlns:a16="http://schemas.microsoft.com/office/drawing/2014/main" id="{A4D8F989-00F9-6F19-DBEA-CB2A1F80608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00">
                <a:extLst>
                  <a:ext uri="{FF2B5EF4-FFF2-40B4-BE49-F238E27FC236}">
                    <a16:creationId xmlns:a16="http://schemas.microsoft.com/office/drawing/2014/main" id="{77310384-E6FF-4096-E23D-8C96F4D8056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4" name="Line 101">
                <a:extLst>
                  <a:ext uri="{FF2B5EF4-FFF2-40B4-BE49-F238E27FC236}">
                    <a16:creationId xmlns:a16="http://schemas.microsoft.com/office/drawing/2014/main" id="{2DAE4651-08A3-0369-09ED-F4C97539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5" name="Line 102">
                <a:extLst>
                  <a:ext uri="{FF2B5EF4-FFF2-40B4-BE49-F238E27FC236}">
                    <a16:creationId xmlns:a16="http://schemas.microsoft.com/office/drawing/2014/main" id="{8793D71A-FF93-673D-FE33-ABAD0813647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6" name="Line 103">
                <a:extLst>
                  <a:ext uri="{FF2B5EF4-FFF2-40B4-BE49-F238E27FC236}">
                    <a16:creationId xmlns:a16="http://schemas.microsoft.com/office/drawing/2014/main" id="{52A6D627-02F3-0389-CABB-00E67519C2C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104">
                <a:extLst>
                  <a:ext uri="{FF2B5EF4-FFF2-40B4-BE49-F238E27FC236}">
                    <a16:creationId xmlns:a16="http://schemas.microsoft.com/office/drawing/2014/main" id="{5AE9E0D8-48E7-7178-EA06-B1E3484B19E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89" name="Freeform 12">
              <a:extLst>
                <a:ext uri="{FF2B5EF4-FFF2-40B4-BE49-F238E27FC236}">
                  <a16:creationId xmlns:a16="http://schemas.microsoft.com/office/drawing/2014/main" id="{F86D3D3F-B116-5BAA-129B-4B856CC42EC3}"/>
                </a:ext>
              </a:extLst>
            </p:cNvPr>
            <p:cNvSpPr>
              <a:spLocks/>
            </p:cNvSpPr>
            <p:nvPr/>
          </p:nvSpPr>
          <p:spPr bwMode="auto">
            <a:xfrm flipH="1">
              <a:off x="1582589" y="359813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0" name="Freeform 12">
              <a:extLst>
                <a:ext uri="{FF2B5EF4-FFF2-40B4-BE49-F238E27FC236}">
                  <a16:creationId xmlns:a16="http://schemas.microsoft.com/office/drawing/2014/main" id="{DBDE53D0-B379-9A04-AA9B-C70E98DF4EF5}"/>
                </a:ext>
              </a:extLst>
            </p:cNvPr>
            <p:cNvSpPr>
              <a:spLocks/>
            </p:cNvSpPr>
            <p:nvPr/>
          </p:nvSpPr>
          <p:spPr bwMode="auto">
            <a:xfrm flipH="1">
              <a:off x="2054562" y="384124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91" name="Straight Connector 90">
              <a:extLst>
                <a:ext uri="{FF2B5EF4-FFF2-40B4-BE49-F238E27FC236}">
                  <a16:creationId xmlns:a16="http://schemas.microsoft.com/office/drawing/2014/main" id="{2264E904-5498-0DEA-AFB9-CE4E37789CEB}"/>
                </a:ext>
              </a:extLst>
            </p:cNvPr>
            <p:cNvCxnSpPr>
              <a:cxnSpLocks/>
              <a:endCxn id="102" idx="6"/>
            </p:cNvCxnSpPr>
            <p:nvPr/>
          </p:nvCxnSpPr>
          <p:spPr>
            <a:xfrm>
              <a:off x="1657783" y="4531044"/>
              <a:ext cx="554304" cy="601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B623F000-821F-C817-0C24-2977DA9FACB5}"/>
                </a:ext>
              </a:extLst>
            </p:cNvPr>
            <p:cNvCxnSpPr/>
            <p:nvPr/>
          </p:nvCxnSpPr>
          <p:spPr>
            <a:xfrm rot="5400000" flipH="1" flipV="1">
              <a:off x="1562306" y="4411950"/>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93" name="TextBox 92">
              <a:extLst>
                <a:ext uri="{FF2B5EF4-FFF2-40B4-BE49-F238E27FC236}">
                  <a16:creationId xmlns:a16="http://schemas.microsoft.com/office/drawing/2014/main" id="{4767CEEB-41FA-FB3E-3B8D-7C9EAA888469}"/>
                </a:ext>
              </a:extLst>
            </p:cNvPr>
            <p:cNvSpPr txBox="1"/>
            <p:nvPr/>
          </p:nvSpPr>
          <p:spPr>
            <a:xfrm>
              <a:off x="2726912" y="2790207"/>
              <a:ext cx="365806" cy="338554"/>
            </a:xfrm>
            <a:prstGeom prst="rect">
              <a:avLst/>
            </a:prstGeom>
            <a:noFill/>
          </p:spPr>
          <p:txBody>
            <a:bodyPr wrap="none" rtlCol="0">
              <a:spAutoFit/>
            </a:bodyPr>
            <a:lstStyle/>
            <a:p>
              <a:r>
                <a:rPr lang="en-US" sz="1600" dirty="0"/>
                <a:t>C</a:t>
              </a:r>
              <a:r>
                <a:rPr lang="en-US" sz="1600" baseline="-25000" dirty="0"/>
                <a:t>o</a:t>
              </a:r>
              <a:endParaRPr lang="en-US" sz="1200" baseline="-25000" dirty="0"/>
            </a:p>
          </p:txBody>
        </p:sp>
        <p:sp>
          <p:nvSpPr>
            <p:cNvPr id="94" name="TextBox 93">
              <a:extLst>
                <a:ext uri="{FF2B5EF4-FFF2-40B4-BE49-F238E27FC236}">
                  <a16:creationId xmlns:a16="http://schemas.microsoft.com/office/drawing/2014/main" id="{190CEDFD-2A6E-F055-FF44-7E37D514F00D}"/>
                </a:ext>
              </a:extLst>
            </p:cNvPr>
            <p:cNvSpPr txBox="1"/>
            <p:nvPr/>
          </p:nvSpPr>
          <p:spPr>
            <a:xfrm>
              <a:off x="1241781" y="385648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95" name="TextBox 94">
              <a:extLst>
                <a:ext uri="{FF2B5EF4-FFF2-40B4-BE49-F238E27FC236}">
                  <a16:creationId xmlns:a16="http://schemas.microsoft.com/office/drawing/2014/main" id="{AD783D61-AA51-D062-C0DB-B095562DBE09}"/>
                </a:ext>
              </a:extLst>
            </p:cNvPr>
            <p:cNvSpPr txBox="1"/>
            <p:nvPr/>
          </p:nvSpPr>
          <p:spPr>
            <a:xfrm>
              <a:off x="1728579" y="405520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96" name="Oval 95">
              <a:extLst>
                <a:ext uri="{FF2B5EF4-FFF2-40B4-BE49-F238E27FC236}">
                  <a16:creationId xmlns:a16="http://schemas.microsoft.com/office/drawing/2014/main" id="{760E35DE-C027-165A-9C37-BDB7A0BA8C85}"/>
                </a:ext>
              </a:extLst>
            </p:cNvPr>
            <p:cNvSpPr/>
            <p:nvPr/>
          </p:nvSpPr>
          <p:spPr>
            <a:xfrm>
              <a:off x="2056690" y="210780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7" name="TextBox 96">
              <a:extLst>
                <a:ext uri="{FF2B5EF4-FFF2-40B4-BE49-F238E27FC236}">
                  <a16:creationId xmlns:a16="http://schemas.microsoft.com/office/drawing/2014/main" id="{BA9C54CF-BEFB-4B84-8D12-3EC2F676BAE1}"/>
                </a:ext>
              </a:extLst>
            </p:cNvPr>
            <p:cNvSpPr txBox="1"/>
            <p:nvPr/>
          </p:nvSpPr>
          <p:spPr>
            <a:xfrm>
              <a:off x="274776" y="3765044"/>
              <a:ext cx="366920" cy="338554"/>
            </a:xfrm>
            <a:prstGeom prst="rect">
              <a:avLst/>
            </a:prstGeom>
            <a:noFill/>
          </p:spPr>
          <p:txBody>
            <a:bodyPr wrap="square" rtlCol="0">
              <a:spAutoFit/>
            </a:bodyPr>
            <a:lstStyle/>
            <a:p>
              <a:r>
                <a:rPr lang="en-US" sz="1600" dirty="0"/>
                <a:t>v</a:t>
              </a:r>
              <a:r>
                <a:rPr lang="en-US" sz="1600" baseline="-25000" dirty="0"/>
                <a:t>i</a:t>
              </a:r>
              <a:endParaRPr lang="en-US" sz="1200" baseline="-25000" dirty="0"/>
            </a:p>
          </p:txBody>
        </p:sp>
        <p:sp>
          <p:nvSpPr>
            <p:cNvPr id="98" name="TextBox 97">
              <a:extLst>
                <a:ext uri="{FF2B5EF4-FFF2-40B4-BE49-F238E27FC236}">
                  <a16:creationId xmlns:a16="http://schemas.microsoft.com/office/drawing/2014/main" id="{096E8420-42F3-8689-3226-F6F30426CC0C}"/>
                </a:ext>
              </a:extLst>
            </p:cNvPr>
            <p:cNvSpPr txBox="1"/>
            <p:nvPr/>
          </p:nvSpPr>
          <p:spPr>
            <a:xfrm>
              <a:off x="2284082" y="2100312"/>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99" name="TextBox 98">
              <a:extLst>
                <a:ext uri="{FF2B5EF4-FFF2-40B4-BE49-F238E27FC236}">
                  <a16:creationId xmlns:a16="http://schemas.microsoft.com/office/drawing/2014/main" id="{016802F4-2323-5A38-E300-80E2B96448CA}"/>
                </a:ext>
              </a:extLst>
            </p:cNvPr>
            <p:cNvSpPr txBox="1"/>
            <p:nvPr/>
          </p:nvSpPr>
          <p:spPr>
            <a:xfrm>
              <a:off x="3191644" y="2881226"/>
              <a:ext cx="403612" cy="338554"/>
            </a:xfrm>
            <a:prstGeom prst="rect">
              <a:avLst/>
            </a:prstGeom>
            <a:noFill/>
          </p:spPr>
          <p:txBody>
            <a:bodyPr wrap="square" rtlCol="0">
              <a:spAutoFit/>
            </a:bodyPr>
            <a:lstStyle/>
            <a:p>
              <a:r>
                <a:rPr lang="en-US" sz="1600" dirty="0"/>
                <a:t>V</a:t>
              </a:r>
              <a:r>
                <a:rPr lang="en-US" sz="1600" baseline="-25000" dirty="0"/>
                <a:t>o</a:t>
              </a:r>
              <a:endParaRPr lang="en-US" sz="1200" baseline="-25000" dirty="0"/>
            </a:p>
          </p:txBody>
        </p:sp>
        <p:sp>
          <p:nvSpPr>
            <p:cNvPr id="100" name="Oval 99">
              <a:extLst>
                <a:ext uri="{FF2B5EF4-FFF2-40B4-BE49-F238E27FC236}">
                  <a16:creationId xmlns:a16="http://schemas.microsoft.com/office/drawing/2014/main" id="{99257FC9-9EE1-FBA8-6E60-DE022A4853EF}"/>
                </a:ext>
              </a:extLst>
            </p:cNvPr>
            <p:cNvSpPr/>
            <p:nvPr/>
          </p:nvSpPr>
          <p:spPr>
            <a:xfrm>
              <a:off x="2421104" y="32348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1" name="Oval 100">
              <a:extLst>
                <a:ext uri="{FF2B5EF4-FFF2-40B4-BE49-F238E27FC236}">
                  <a16:creationId xmlns:a16="http://schemas.microsoft.com/office/drawing/2014/main" id="{A2749750-7B03-BB0E-E911-E436C6F98F80}"/>
                </a:ext>
              </a:extLst>
            </p:cNvPr>
            <p:cNvSpPr/>
            <p:nvPr/>
          </p:nvSpPr>
          <p:spPr>
            <a:xfrm>
              <a:off x="1607842" y="355037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2" name="Oval 101">
              <a:extLst>
                <a:ext uri="{FF2B5EF4-FFF2-40B4-BE49-F238E27FC236}">
                  <a16:creationId xmlns:a16="http://schemas.microsoft.com/office/drawing/2014/main" id="{A2FCB8D3-A61B-BF83-2A96-44D96FC2797C}"/>
                </a:ext>
              </a:extLst>
            </p:cNvPr>
            <p:cNvSpPr/>
            <p:nvPr/>
          </p:nvSpPr>
          <p:spPr>
            <a:xfrm>
              <a:off x="2096645" y="44776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03" name="Group 210">
              <a:extLst>
                <a:ext uri="{FF2B5EF4-FFF2-40B4-BE49-F238E27FC236}">
                  <a16:creationId xmlns:a16="http://schemas.microsoft.com/office/drawing/2014/main" id="{679F3301-A087-67B4-7503-0F8272DA4AE1}"/>
                </a:ext>
              </a:extLst>
            </p:cNvPr>
            <p:cNvGrpSpPr>
              <a:grpSpLocks/>
            </p:cNvGrpSpPr>
            <p:nvPr/>
          </p:nvGrpSpPr>
          <p:grpSpPr bwMode="auto">
            <a:xfrm>
              <a:off x="2392126" y="3726176"/>
              <a:ext cx="304800" cy="762000"/>
              <a:chOff x="3216" y="1728"/>
              <a:chExt cx="192" cy="480"/>
            </a:xfrm>
          </p:grpSpPr>
          <p:sp>
            <p:nvSpPr>
              <p:cNvPr id="108" name="Line 8">
                <a:extLst>
                  <a:ext uri="{FF2B5EF4-FFF2-40B4-BE49-F238E27FC236}">
                    <a16:creationId xmlns:a16="http://schemas.microsoft.com/office/drawing/2014/main" id="{8DB5AC0C-C31B-FAA0-D9D7-E92F879A5C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Line 9">
                <a:extLst>
                  <a:ext uri="{FF2B5EF4-FFF2-40B4-BE49-F238E27FC236}">
                    <a16:creationId xmlns:a16="http://schemas.microsoft.com/office/drawing/2014/main" id="{F4560088-A14C-BF87-9BD4-096EA887CF2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0" name="Line 10">
                <a:extLst>
                  <a:ext uri="{FF2B5EF4-FFF2-40B4-BE49-F238E27FC236}">
                    <a16:creationId xmlns:a16="http://schemas.microsoft.com/office/drawing/2014/main" id="{2912C278-CF33-AA92-E96B-BA50783DE4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11">
                <a:extLst>
                  <a:ext uri="{FF2B5EF4-FFF2-40B4-BE49-F238E27FC236}">
                    <a16:creationId xmlns:a16="http://schemas.microsoft.com/office/drawing/2014/main" id="{58C7AAC8-0757-2F14-FC48-749AD7269C3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65ECB8D7-9F41-FDF9-C42F-3C651D162830}"/>
                </a:ext>
              </a:extLst>
            </p:cNvPr>
            <p:cNvCxnSpPr>
              <a:cxnSpLocks/>
            </p:cNvCxnSpPr>
            <p:nvPr/>
          </p:nvCxnSpPr>
          <p:spPr>
            <a:xfrm flipV="1">
              <a:off x="2150230" y="3741437"/>
              <a:ext cx="395428" cy="41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FD161F31-E995-E15F-BA92-269C5B529D58}"/>
                </a:ext>
              </a:extLst>
            </p:cNvPr>
            <p:cNvCxnSpPr>
              <a:cxnSpLocks/>
            </p:cNvCxnSpPr>
            <p:nvPr/>
          </p:nvCxnSpPr>
          <p:spPr>
            <a:xfrm>
              <a:off x="2161873" y="4528699"/>
              <a:ext cx="384962" cy="10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4B4A37FD-14C2-5394-84FF-5CCB38305C74}"/>
                </a:ext>
              </a:extLst>
            </p:cNvPr>
            <p:cNvCxnSpPr/>
            <p:nvPr/>
          </p:nvCxnSpPr>
          <p:spPr>
            <a:xfrm rot="5400000" flipH="1" flipV="1">
              <a:off x="2430857" y="4417933"/>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7" name="TextBox 106">
              <a:extLst>
                <a:ext uri="{FF2B5EF4-FFF2-40B4-BE49-F238E27FC236}">
                  <a16:creationId xmlns:a16="http://schemas.microsoft.com/office/drawing/2014/main" id="{899667E8-C6F1-A200-7945-B1BFD8B30BCA}"/>
                </a:ext>
              </a:extLst>
            </p:cNvPr>
            <p:cNvSpPr txBox="1"/>
            <p:nvPr/>
          </p:nvSpPr>
          <p:spPr>
            <a:xfrm>
              <a:off x="2693907" y="4067865"/>
              <a:ext cx="447037" cy="338554"/>
            </a:xfrm>
            <a:prstGeom prst="rect">
              <a:avLst/>
            </a:prstGeom>
            <a:noFill/>
          </p:spPr>
          <p:txBody>
            <a:bodyPr wrap="square" rtlCol="0">
              <a:spAutoFit/>
            </a:bodyPr>
            <a:lstStyle/>
            <a:p>
              <a:r>
                <a:rPr lang="en-US" sz="1600" dirty="0"/>
                <a:t>C</a:t>
              </a:r>
              <a:r>
                <a:rPr lang="en-US" sz="1600" baseline="-25000" dirty="0"/>
                <a:t>E</a:t>
              </a:r>
              <a:endParaRPr lang="en-US" sz="1200" dirty="0"/>
            </a:p>
          </p:txBody>
        </p:sp>
      </p:grpSp>
    </p:spTree>
    <p:extLst>
      <p:ext uri="{BB962C8B-B14F-4D97-AF65-F5344CB8AC3E}">
        <p14:creationId xmlns:p14="http://schemas.microsoft.com/office/powerpoint/2010/main" val="3113413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915289" y="1117869"/>
                <a:ext cx="4696255" cy="5388381"/>
              </a:xfrm>
            </p:spPr>
            <p:txBody>
              <a:bodyPr>
                <a:no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marL="0" indent="0">
                  <a:spcBef>
                    <a:spcPts val="400"/>
                  </a:spcBef>
                  <a:buNone/>
                </a:pPr>
                <a:endParaRPr lang="en-US" sz="1800" dirty="0"/>
              </a:p>
              <a:p>
                <a:pPr marL="0" indent="0">
                  <a:spcBef>
                    <a:spcPts val="400"/>
                  </a:spcBef>
                  <a:buNone/>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single inductor.</a:t>
                </a:r>
              </a:p>
              <a:p>
                <a:pPr>
                  <a:spcBef>
                    <a:spcPts val="400"/>
                  </a:spcBef>
                </a:pPr>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915289" y="1117869"/>
                <a:ext cx="4696255" cy="5388381"/>
              </a:xfrm>
              <a:blipFill>
                <a:blip r:embed="rId2"/>
                <a:stretch>
                  <a:fillRect l="-809" t="-70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537885" y="1254814"/>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282340" y="4078851"/>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668720" y="1383128"/>
                <a:ext cx="4417398"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668720" y="1383128"/>
                <a:ext cx="4417398" cy="3331327"/>
              </a:xfrm>
              <a:prstGeom prst="rect">
                <a:avLst/>
              </a:prstGeom>
              <a:blipFill>
                <a:blip r:embed="rId3"/>
                <a:stretch>
                  <a:fillRect l="-860" t="-1515"/>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F5373-7BA5-7102-A606-4260F03726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2CA3C6-362A-96A9-BAD6-7FA128CC27DD}"/>
              </a:ext>
            </a:extLst>
          </p:cNvPr>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 (PNP)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55370B-C0CD-897F-D8F9-FAB88A2C1432}"/>
                  </a:ext>
                </a:extLst>
              </p:cNvPr>
              <p:cNvSpPr>
                <a:spLocks noGrp="1"/>
              </p:cNvSpPr>
              <p:nvPr>
                <p:ph idx="1"/>
              </p:nvPr>
            </p:nvSpPr>
            <p:spPr>
              <a:xfrm>
                <a:off x="3352527" y="1350069"/>
                <a:ext cx="8815596" cy="4922936"/>
              </a:xfrm>
            </p:spPr>
            <p:txBody>
              <a:bodyPr>
                <a:noAutofit/>
              </a:bodyPr>
              <a:lstStyle/>
              <a:p>
                <a:pPr algn="l"/>
                <a:r>
                  <a:rPr lang="en-US" sz="2000" dirty="0">
                    <a:ea typeface="Arial" charset="0"/>
                    <a:cs typeface="Arial" charset="0"/>
                  </a:rPr>
                  <a:t>2n3906 transistor with 𝛽=150.  </a:t>
                </a:r>
              </a:p>
              <a:p>
                <a:pPr marL="914400" lvl="1" indent="-457200">
                  <a:buFont typeface="+mj-lt"/>
                  <a:buAutoNum type="arabicPeriod"/>
                </a:pPr>
                <a:r>
                  <a:rPr lang="en-US" sz="2000" dirty="0">
                    <a:ea typeface="Arial" charset="0"/>
                    <a:cs typeface="Arial" charset="0"/>
                  </a:rPr>
                  <a:t>Pick the supply voltage V</a:t>
                </a:r>
                <a:r>
                  <a:rPr lang="en-US" sz="2000" baseline="-25000" dirty="0">
                    <a:ea typeface="Arial" charset="0"/>
                    <a:cs typeface="Arial" charset="0"/>
                  </a:rPr>
                  <a:t>cc</a:t>
                </a:r>
                <a:r>
                  <a:rPr lang="en-US" sz="2000" dirty="0">
                    <a:ea typeface="Arial" charset="0"/>
                    <a:cs typeface="Arial" charset="0"/>
                  </a:rPr>
                  <a:t>=12V.</a:t>
                </a:r>
              </a:p>
              <a:p>
                <a:pPr marL="914400" lvl="1" indent="-457200">
                  <a:buFont typeface="+mj-lt"/>
                  <a:buAutoNum type="arabicPeriod"/>
                </a:pPr>
                <a:r>
                  <a:rPr lang="en-US" sz="2000" dirty="0">
                    <a:ea typeface="Arial" charset="0"/>
                    <a:cs typeface="Arial" charset="0"/>
                  </a:rPr>
                  <a:t>Choose a gain (amplification factor), A = 5.</a:t>
                </a:r>
              </a:p>
              <a:p>
                <a:pPr marL="914400" lvl="1" indent="-457200">
                  <a:buFont typeface="+mj-lt"/>
                  <a:buAutoNum type="arabicPeriod"/>
                </a:pPr>
                <a:r>
                  <a:rPr lang="en-US" sz="2000" dirty="0">
                    <a:ea typeface="Arial" charset="0"/>
                    <a:cs typeface="Arial" charset="0"/>
                  </a:rPr>
                  <a:t>Choose the “Q point” of the conducting transistor (4mA)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r>
                      <a:rPr lang="en-US" sz="2000" b="0" i="1" smtClean="0">
                        <a:latin typeface="Cambria Math" panose="02040503050406030204" pitchFamily="18" charset="0"/>
                        <a:cs typeface="Arial" charset="0"/>
                      </a:rPr>
                      <m:t>=5</m:t>
                    </m:r>
                    <m:r>
                      <a:rPr lang="en-US" sz="2000" b="0" i="1" smtClean="0">
                        <a:latin typeface="Cambria Math" panose="02040503050406030204" pitchFamily="18" charset="0"/>
                        <a:cs typeface="Arial" charset="0"/>
                      </a:rPr>
                      <m:t>𝑣</m:t>
                    </m:r>
                    <m:r>
                      <a:rPr lang="en-US" sz="2000" b="0" i="1" smtClean="0">
                        <a:latin typeface="Cambria Math" panose="02040503050406030204" pitchFamily="18" charset="0"/>
                        <a:cs typeface="Arial" charset="0"/>
                      </a:rPr>
                      <m:t>.</m:t>
                    </m:r>
                  </m:oMath>
                </a14:m>
                <a:endParaRPr lang="en-US" sz="2000" b="0" dirty="0">
                  <a:cs typeface="Arial" charset="0"/>
                </a:endParaRPr>
              </a:p>
              <a:p>
                <a:pPr marL="914400" lvl="1" indent="-457200">
                  <a:buFont typeface="+mj-lt"/>
                  <a:buAutoNum type="arabicPeriod"/>
                </a:pPr>
                <a:r>
                  <a:rPr lang="en-US" sz="2000" dirty="0" err="1">
                    <a:ea typeface="Arial" charset="0"/>
                    <a:cs typeface="Arial" charset="0"/>
                  </a:rPr>
                  <a:t>V</a:t>
                </a:r>
                <a:r>
                  <a:rPr lang="en-US" sz="2000" baseline="-25000" dirty="0" err="1">
                    <a:ea typeface="Arial" charset="0"/>
                    <a:cs typeface="Arial" charset="0"/>
                  </a:rPr>
                  <a:t>cc</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C</a:t>
                </a:r>
                <a:r>
                  <a:rPr lang="en-US" sz="2000" dirty="0">
                    <a:ea typeface="Arial" charset="0"/>
                    <a:cs typeface="Arial" charset="0"/>
                  </a:rPr>
                  <a:t>) + </a:t>
                </a:r>
                <a:r>
                  <a:rPr lang="en-US" sz="2000" dirty="0" err="1">
                    <a:ea typeface="Arial" charset="0"/>
                    <a:cs typeface="Arial" charset="0"/>
                  </a:rPr>
                  <a:t>V</a:t>
                </a:r>
                <a:r>
                  <a:rPr lang="en-US" sz="2000" baseline="-25000" dirty="0" err="1">
                    <a:ea typeface="Arial" charset="0"/>
                    <a:cs typeface="Arial" charset="0"/>
                  </a:rPr>
                  <a:t>ce</a:t>
                </a:r>
                <a:r>
                  <a:rPr lang="en-US" sz="2000" dirty="0">
                    <a:ea typeface="Arial" charset="0"/>
                    <a:cs typeface="Arial" charset="0"/>
                  </a:rPr>
                  <a:t> + </a:t>
                </a:r>
                <a:r>
                  <a:rPr lang="en-US" sz="2000" dirty="0" err="1">
                    <a:ea typeface="Arial" charset="0"/>
                    <a:cs typeface="Arial" charset="0"/>
                  </a:rPr>
                  <a:t>i</a:t>
                </a:r>
                <a:r>
                  <a:rPr lang="en-US" sz="2000" baseline="-25000" dirty="0" err="1">
                    <a:ea typeface="Arial" charset="0"/>
                    <a:cs typeface="Arial" charset="0"/>
                  </a:rPr>
                  <a:t>e</a:t>
                </a:r>
                <a:r>
                  <a:rPr lang="en-US" sz="2000" dirty="0">
                    <a:ea typeface="Arial" charset="0"/>
                    <a:cs typeface="Arial" charset="0"/>
                  </a:rPr>
                  <a:t> R</a:t>
                </a:r>
                <a:r>
                  <a:rPr lang="en-US" sz="2000" baseline="-25000" dirty="0">
                    <a:ea typeface="Arial" charset="0"/>
                    <a:cs typeface="Arial" charset="0"/>
                  </a:rPr>
                  <a:t>E</a:t>
                </a:r>
                <a:r>
                  <a:rPr lang="en-US" sz="2000" dirty="0">
                    <a:ea typeface="Arial" charset="0"/>
                    <a:cs typeface="Arial" charset="0"/>
                  </a:rPr>
                  <a:t> ∼ </a:t>
                </a:r>
                <a:r>
                  <a:rPr lang="en-US" sz="2000" dirty="0" err="1">
                    <a:ea typeface="Arial" charset="0"/>
                    <a:cs typeface="Arial" charset="0"/>
                  </a:rPr>
                  <a:t>i</a:t>
                </a:r>
                <a:r>
                  <a:rPr lang="en-US" sz="2000" baseline="-25000" dirty="0" err="1">
                    <a:ea typeface="Arial" charset="0"/>
                    <a:cs typeface="Arial" charset="0"/>
                  </a:rPr>
                  <a:t>e</a:t>
                </a:r>
                <a:r>
                  <a:rPr lang="en-US" sz="2000" dirty="0">
                    <a:ea typeface="Arial" charset="0"/>
                    <a:cs typeface="Arial" charset="0"/>
                  </a:rPr>
                  <a:t>∙ (R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a:t>
                </a:r>
                <a:r>
                  <a:rPr lang="en-US" sz="2000" dirty="0">
                    <a:ea typeface="Arial" charset="0"/>
                    <a:cs typeface="Arial" charset="0"/>
                  </a:rPr>
                  <a:t>) +</a:t>
                </a:r>
                <a:r>
                  <a:rPr lang="en-US" sz="2000" dirty="0" err="1">
                    <a:ea typeface="Arial" charset="0"/>
                    <a:cs typeface="Arial" charset="0"/>
                  </a:rPr>
                  <a:t>V</a:t>
                </a:r>
                <a:r>
                  <a:rPr lang="en-US" sz="2000" baseline="-25000" dirty="0" err="1">
                    <a:ea typeface="Arial" charset="0"/>
                    <a:cs typeface="Arial" charset="0"/>
                  </a:rPr>
                  <a:t>ce</a:t>
                </a:r>
                <a:r>
                  <a:rPr lang="en-US" sz="2000" dirty="0">
                    <a:ea typeface="Arial" charset="0"/>
                    <a:cs typeface="Arial" charset="0"/>
                  </a:rPr>
                  <a:t> with </a:t>
                </a:r>
                <a:r>
                  <a:rPr lang="en-US" sz="2000" dirty="0" err="1">
                    <a:ea typeface="Arial" charset="0"/>
                    <a:cs typeface="Arial" charset="0"/>
                  </a:rPr>
                  <a:t>i</a:t>
                </a:r>
                <a:r>
                  <a:rPr lang="en-US" sz="2000" baseline="-25000" dirty="0" err="1">
                    <a:ea typeface="Arial" charset="0"/>
                    <a:cs typeface="Arial" charset="0"/>
                  </a:rPr>
                  <a:t>c</a:t>
                </a:r>
                <a:r>
                  <a:rPr lang="en-US" sz="2000" dirty="0">
                    <a:ea typeface="Arial" charset="0"/>
                    <a:cs typeface="Arial" charset="0"/>
                  </a:rPr>
                  <a:t>=4mA.</a:t>
                </a:r>
              </a:p>
              <a:p>
                <a:pPr marL="914400" lvl="1" indent="-457200">
                  <a:buFont typeface="+mj-lt"/>
                  <a:buAutoNum type="arabicPeriod"/>
                </a:pPr>
                <a:r>
                  <a:rPr lang="en-US" sz="2000" dirty="0">
                    <a:ea typeface="Arial" charset="0"/>
                    <a:cs typeface="Arial" charset="0"/>
                  </a:rPr>
                  <a:t>We get (R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a:t>
                </a:r>
                <a:r>
                  <a:rPr lang="en-US" sz="2000" dirty="0">
                    <a:ea typeface="Arial" charset="0"/>
                    <a:cs typeface="Arial" charset="0"/>
                  </a:rPr>
                  <a:t>) = (</a:t>
                </a:r>
                <a:r>
                  <a:rPr lang="en-US" sz="2000" dirty="0" err="1">
                    <a:ea typeface="Arial" charset="0"/>
                    <a:cs typeface="Arial" charset="0"/>
                  </a:rPr>
                  <a:t>V</a:t>
                </a:r>
                <a:r>
                  <a:rPr lang="en-US" sz="2000" baseline="-25000" dirty="0" err="1">
                    <a:ea typeface="Arial" charset="0"/>
                    <a:cs typeface="Arial" charset="0"/>
                  </a:rPr>
                  <a:t>cc</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V</a:t>
                </a:r>
                <a:r>
                  <a:rPr lang="en-US" sz="2000" baseline="-25000" dirty="0" err="1">
                    <a:ea typeface="Arial" charset="0"/>
                    <a:cs typeface="Arial" charset="0"/>
                  </a:rPr>
                  <a:t>ce</a:t>
                </a:r>
                <a:r>
                  <a:rPr lang="en-US" sz="2000" dirty="0">
                    <a:ea typeface="Arial" charset="0"/>
                    <a:cs typeface="Arial" charset="0"/>
                  </a:rPr>
                  <a:t>)/(4mA) =1.75 k𝝮.</a:t>
                </a:r>
              </a:p>
              <a:p>
                <a:pPr marL="914400" lvl="1" indent="-457200">
                  <a:buFont typeface="+mj-lt"/>
                  <a:buAutoNum type="arabicPeriod"/>
                </a:pPr>
                <a:r>
                  <a:rPr lang="en-US" sz="2000" dirty="0">
                    <a:ea typeface="Arial" charset="0"/>
                    <a:cs typeface="Arial" charset="0"/>
                  </a:rPr>
                  <a:t>Since A = 5 and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a:t>
                </a:r>
                <a:r>
                  <a:rPr lang="en-US" sz="2000" dirty="0">
                    <a:ea typeface="Arial" charset="0"/>
                    <a:cs typeface="Arial" charset="0"/>
                  </a:rPr>
                  <a:t>, R</a:t>
                </a:r>
                <a:r>
                  <a:rPr lang="en-US" sz="2000" baseline="-25000" dirty="0">
                    <a:ea typeface="Arial" charset="0"/>
                    <a:cs typeface="Arial" charset="0"/>
                  </a:rPr>
                  <a:t>C</a:t>
                </a:r>
                <a:r>
                  <a:rPr lang="en-US" sz="2000" dirty="0">
                    <a:ea typeface="Arial" charset="0"/>
                    <a:cs typeface="Arial" charset="0"/>
                  </a:rPr>
                  <a:t>= 5 R</a:t>
                </a:r>
                <a:r>
                  <a:rPr lang="en-US" sz="2000" baseline="-25000" dirty="0">
                    <a:ea typeface="Arial" charset="0"/>
                    <a:cs typeface="Arial" charset="0"/>
                  </a:rPr>
                  <a:t>E</a:t>
                </a:r>
                <a:r>
                  <a:rPr lang="en-US" sz="2000" dirty="0">
                    <a:ea typeface="Arial" charset="0"/>
                    <a:cs typeface="Arial" charset="0"/>
                  </a:rPr>
                  <a:t> so R</a:t>
                </a:r>
                <a:r>
                  <a:rPr lang="en-US" sz="2000" baseline="-25000" dirty="0">
                    <a:ea typeface="Arial" charset="0"/>
                    <a:cs typeface="Arial" charset="0"/>
                  </a:rPr>
                  <a:t>E</a:t>
                </a:r>
                <a:r>
                  <a:rPr lang="en-US" sz="2000" dirty="0">
                    <a:ea typeface="Arial" charset="0"/>
                    <a:cs typeface="Arial" charset="0"/>
                  </a:rPr>
                  <a:t> ∼ 270 𝝮 and R</a:t>
                </a:r>
                <a:r>
                  <a:rPr lang="en-US" sz="2000" baseline="-25000" dirty="0">
                    <a:ea typeface="Arial" charset="0"/>
                    <a:cs typeface="Arial" charset="0"/>
                  </a:rPr>
                  <a:t>C</a:t>
                </a:r>
                <a:r>
                  <a:rPr lang="en-US" sz="2000" dirty="0">
                    <a:ea typeface="Arial" charset="0"/>
                    <a:cs typeface="Arial" charset="0"/>
                  </a:rPr>
                  <a:t>= 1.5k𝝮.</a:t>
                </a:r>
              </a:p>
              <a:p>
                <a:pPr marL="914400" lvl="1" indent="-457200">
                  <a:buFont typeface="+mj-lt"/>
                  <a:buAutoNum type="arabicPeriod"/>
                </a:pP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less than -.7V throughout the input signal range.</a:t>
                </a:r>
              </a:p>
              <a:p>
                <a:pPr marL="914400" lvl="1" indent="-457200">
                  <a:buFont typeface="+mj-lt"/>
                  <a:buAutoNum type="arabicPeriod"/>
                </a:pPr>
                <a:r>
                  <a:rPr lang="en-US" sz="2000" dirty="0" err="1">
                    <a:ea typeface="Arial" charset="0"/>
                    <a:cs typeface="Arial" charset="0"/>
                  </a:rPr>
                  <a:t>i</a:t>
                </a:r>
                <a:r>
                  <a:rPr lang="en-US" sz="2000" baseline="-25000" dirty="0" err="1">
                    <a:ea typeface="Arial" charset="0"/>
                    <a:cs typeface="Arial" charset="0"/>
                  </a:rPr>
                  <a:t>b</a:t>
                </a:r>
                <a:r>
                  <a:rPr lang="en-US" sz="2000" dirty="0">
                    <a:ea typeface="Arial" charset="0"/>
                    <a:cs typeface="Arial" charset="0"/>
                  </a:rPr>
                  <a:t> = 4mA/𝛽 = 27 𝝁A.  Rule of thumb is current through R</a:t>
                </a:r>
                <a:r>
                  <a:rPr lang="en-US" sz="2000" baseline="-25000" dirty="0">
                    <a:ea typeface="Arial" charset="0"/>
                    <a:cs typeface="Arial" charset="0"/>
                  </a:rPr>
                  <a:t>1</a:t>
                </a:r>
                <a:r>
                  <a:rPr lang="en-US" sz="2000" dirty="0">
                    <a:ea typeface="Arial" charset="0"/>
                    <a:cs typeface="Arial"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oMath>
                </a14:m>
                <a:r>
                  <a:rPr lang="en-US" sz="2000" dirty="0">
                    <a:ea typeface="Arial" charset="0"/>
                    <a:cs typeface="Arial" charset="0"/>
                  </a:rPr>
                  <a:t> is </a:t>
                </a:r>
                <a14:m>
                  <m:oMath xmlns:m="http://schemas.openxmlformats.org/officeDocument/2006/math">
                    <m:r>
                      <a:rPr lang="en-US" sz="2000" b="0" i="1" smtClean="0">
                        <a:latin typeface="Cambria Math" panose="02040503050406030204" pitchFamily="18" charset="0"/>
                        <a:ea typeface="Arial" charset="0"/>
                        <a:cs typeface="Arial" charset="0"/>
                      </a:rPr>
                      <m:t>10</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oMath>
                </a14:m>
                <a:r>
                  <a:rPr lang="en-US" sz="2000" dirty="0">
                    <a:ea typeface="Arial" charset="0"/>
                    <a:cs typeface="Arial" charset="0"/>
                  </a:rPr>
                  <a:t>. </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endParaRPr lang="en-US" sz="2000" dirty="0">
                  <a:ea typeface="Arial" charset="0"/>
                  <a:cs typeface="Arial" charset="0"/>
                </a:endParaRP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𝐶</m:t>
                        </m:r>
                      </m:sub>
                    </m:sSub>
                  </m:oMath>
                </a14:m>
                <a:endParaRPr lang="en-US" sz="2000" dirty="0">
                  <a:ea typeface="Arial" charset="0"/>
                  <a:cs typeface="Arial" charset="0"/>
                </a:endParaRPr>
              </a:p>
              <a:p>
                <a:pPr lvl="1"/>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𝑖</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𝑐</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den>
                    </m:f>
                  </m:oMath>
                </a14:m>
                <a:endParaRPr lang="en-US" sz="1800" dirty="0">
                  <a:ea typeface="Arial" charset="0"/>
                  <a:cs typeface="Arial" charset="0"/>
                </a:endParaRPr>
              </a:p>
              <a:p>
                <a:pPr marL="914400" lvl="1" indent="-457200">
                  <a:buFont typeface="+mj-lt"/>
                  <a:buAutoNum type="arabicPeriod"/>
                </a:pPr>
                <a:endParaRPr lang="en-US" sz="1800" dirty="0">
                  <a:ea typeface="Arial" charset="0"/>
                  <a:cs typeface="Arial" charset="0"/>
                </a:endParaRPr>
              </a:p>
              <a:p>
                <a:pPr marL="914400" lvl="1" indent="-457200">
                  <a:buFont typeface="+mj-lt"/>
                  <a:buAutoNum type="arabicPeriod"/>
                </a:pPr>
                <a:endParaRPr lang="en-US" sz="1800" dirty="0">
                  <a:ea typeface="Arial" charset="0"/>
                  <a:cs typeface="Arial" charset="0"/>
                </a:endParaRPr>
              </a:p>
              <a:p>
                <a:pPr marL="457200" lvl="1" indent="0">
                  <a:buNone/>
                </a:pPr>
                <a:endParaRPr lang="en-US" sz="1800" dirty="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a:extLst>
                  <a:ext uri="{FF2B5EF4-FFF2-40B4-BE49-F238E27FC236}">
                    <a16:creationId xmlns:a16="http://schemas.microsoft.com/office/drawing/2014/main" id="{0C55370B-C0CD-897F-D8F9-FAB88A2C1432}"/>
                  </a:ext>
                </a:extLst>
              </p:cNvPr>
              <p:cNvSpPr>
                <a:spLocks noGrp="1" noRot="1" noChangeAspect="1" noMove="1" noResize="1" noEditPoints="1" noAdjustHandles="1" noChangeArrowheads="1" noChangeShapeType="1" noTextEdit="1"/>
              </p:cNvSpPr>
              <p:nvPr>
                <p:ph idx="1"/>
              </p:nvPr>
            </p:nvSpPr>
            <p:spPr>
              <a:xfrm>
                <a:off x="3352527" y="1350069"/>
                <a:ext cx="8815596" cy="4922936"/>
              </a:xfrm>
              <a:blipFill>
                <a:blip r:embed="rId3"/>
                <a:stretch>
                  <a:fillRect l="-576" t="-154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F8D08925-F81D-55A9-C621-363EF62FA52F}"/>
              </a:ext>
            </a:extLst>
          </p:cNvPr>
          <p:cNvSpPr>
            <a:spLocks noGrp="1"/>
          </p:cNvSpPr>
          <p:nvPr>
            <p:ph type="sldNum" sz="quarter" idx="12"/>
          </p:nvPr>
        </p:nvSpPr>
        <p:spPr>
          <a:xfrm>
            <a:off x="8077200" y="6356351"/>
            <a:ext cx="2133600" cy="365125"/>
          </a:xfrm>
        </p:spPr>
        <p:txBody>
          <a:bodyPr/>
          <a:lstStyle/>
          <a:p>
            <a:fld id="{FA32F8ED-EEB4-4D51-9E8E-3B145D9B9811}" type="slidenum">
              <a:rPr lang="en-US" smtClean="0"/>
              <a:pPr/>
              <a:t>60</a:t>
            </a:fld>
            <a:endParaRPr lang="en-US"/>
          </a:p>
        </p:txBody>
      </p:sp>
      <p:grpSp>
        <p:nvGrpSpPr>
          <p:cNvPr id="4" name="Group 3">
            <a:extLst>
              <a:ext uri="{FF2B5EF4-FFF2-40B4-BE49-F238E27FC236}">
                <a16:creationId xmlns:a16="http://schemas.microsoft.com/office/drawing/2014/main" id="{F0AF6244-764F-026E-17BE-5C266EEAA6D3}"/>
              </a:ext>
            </a:extLst>
          </p:cNvPr>
          <p:cNvGrpSpPr/>
          <p:nvPr/>
        </p:nvGrpSpPr>
        <p:grpSpPr>
          <a:xfrm>
            <a:off x="273837" y="2143429"/>
            <a:ext cx="3078690" cy="3139812"/>
            <a:chOff x="-122618" y="1638933"/>
            <a:chExt cx="3078690" cy="3139812"/>
          </a:xfrm>
        </p:grpSpPr>
        <p:sp>
          <p:nvSpPr>
            <p:cNvPr id="38" name="TextBox 37">
              <a:extLst>
                <a:ext uri="{FF2B5EF4-FFF2-40B4-BE49-F238E27FC236}">
                  <a16:creationId xmlns:a16="http://schemas.microsoft.com/office/drawing/2014/main" id="{5E1B36C2-DFCD-49F4-C743-4C074201E936}"/>
                </a:ext>
              </a:extLst>
            </p:cNvPr>
            <p:cNvSpPr txBox="1"/>
            <p:nvPr/>
          </p:nvSpPr>
          <p:spPr>
            <a:xfrm>
              <a:off x="2190701" y="3828229"/>
              <a:ext cx="649076" cy="369332"/>
            </a:xfrm>
            <a:prstGeom prst="rect">
              <a:avLst/>
            </a:prstGeom>
            <a:noFill/>
          </p:spPr>
          <p:txBody>
            <a:bodyPr wrap="square" rtlCol="0">
              <a:spAutoFit/>
            </a:bodyPr>
            <a:lstStyle/>
            <a:p>
              <a:r>
                <a:rPr lang="en-US" dirty="0"/>
                <a:t>R</a:t>
              </a:r>
              <a:r>
                <a:rPr lang="en-US" baseline="-25000" dirty="0"/>
                <a:t>C</a:t>
              </a:r>
              <a:endParaRPr lang="en-US" sz="1200" baseline="-25000" dirty="0"/>
            </a:p>
          </p:txBody>
        </p:sp>
        <p:grpSp>
          <p:nvGrpSpPr>
            <p:cNvPr id="11" name="Group 207">
              <a:extLst>
                <a:ext uri="{FF2B5EF4-FFF2-40B4-BE49-F238E27FC236}">
                  <a16:creationId xmlns:a16="http://schemas.microsoft.com/office/drawing/2014/main" id="{092EE207-51D2-8EFC-FA97-22970F578FD0}"/>
                </a:ext>
              </a:extLst>
            </p:cNvPr>
            <p:cNvGrpSpPr>
              <a:grpSpLocks/>
            </p:cNvGrpSpPr>
            <p:nvPr/>
          </p:nvGrpSpPr>
          <p:grpSpPr bwMode="auto">
            <a:xfrm>
              <a:off x="232832" y="3350561"/>
              <a:ext cx="304800" cy="762000"/>
              <a:chOff x="4560" y="2400"/>
              <a:chExt cx="192" cy="480"/>
            </a:xfrm>
          </p:grpSpPr>
          <p:sp>
            <p:nvSpPr>
              <p:cNvPr id="12" name="Oval 111">
                <a:extLst>
                  <a:ext uri="{FF2B5EF4-FFF2-40B4-BE49-F238E27FC236}">
                    <a16:creationId xmlns:a16="http://schemas.microsoft.com/office/drawing/2014/main" id="{08706219-E34E-EE5A-99D7-5DBD20DAAF03}"/>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a:p>
            </p:txBody>
          </p:sp>
          <p:sp>
            <p:nvSpPr>
              <p:cNvPr id="13" name="Line 112">
                <a:extLst>
                  <a:ext uri="{FF2B5EF4-FFF2-40B4-BE49-F238E27FC236}">
                    <a16:creationId xmlns:a16="http://schemas.microsoft.com/office/drawing/2014/main" id="{06D0FD29-772C-5B36-972C-EF8F09DC41E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 name="Line 113">
                <a:extLst>
                  <a:ext uri="{FF2B5EF4-FFF2-40B4-BE49-F238E27FC236}">
                    <a16:creationId xmlns:a16="http://schemas.microsoft.com/office/drawing/2014/main" id="{991E8698-32CF-D069-CCF9-FE77CB95E96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a:p>
            </p:txBody>
          </p:sp>
          <p:grpSp>
            <p:nvGrpSpPr>
              <p:cNvPr id="15" name="Group 117">
                <a:extLst>
                  <a:ext uri="{FF2B5EF4-FFF2-40B4-BE49-F238E27FC236}">
                    <a16:creationId xmlns:a16="http://schemas.microsoft.com/office/drawing/2014/main" id="{B0066D6B-9419-1D6B-A966-7D31069A57D2}"/>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EB4F555E-F738-74AC-5609-996D50467F64}"/>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a:p>
              </p:txBody>
            </p:sp>
            <p:sp>
              <p:nvSpPr>
                <p:cNvPr id="17" name="Arc 119">
                  <a:extLst>
                    <a:ext uri="{FF2B5EF4-FFF2-40B4-BE49-F238E27FC236}">
                      <a16:creationId xmlns:a16="http://schemas.microsoft.com/office/drawing/2014/main" id="{40849FCA-58D3-874C-6D94-9CDCB2FE597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a:p>
              </p:txBody>
            </p:sp>
          </p:grpSp>
        </p:grpSp>
        <p:cxnSp>
          <p:nvCxnSpPr>
            <p:cNvPr id="18" name="Straight Connector 17">
              <a:extLst>
                <a:ext uri="{FF2B5EF4-FFF2-40B4-BE49-F238E27FC236}">
                  <a16:creationId xmlns:a16="http://schemas.microsoft.com/office/drawing/2014/main" id="{4341DABA-7AFE-172E-69B6-37E8C1C6D904}"/>
                </a:ext>
              </a:extLst>
            </p:cNvPr>
            <p:cNvCxnSpPr/>
            <p:nvPr/>
          </p:nvCxnSpPr>
          <p:spPr>
            <a:xfrm>
              <a:off x="1134093" y="335183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3B72D7E6-175A-ED53-132A-4BB8C79FCA42}"/>
                </a:ext>
              </a:extLst>
            </p:cNvPr>
            <p:cNvGrpSpPr>
              <a:grpSpLocks/>
            </p:cNvGrpSpPr>
            <p:nvPr/>
          </p:nvGrpSpPr>
          <p:grpSpPr bwMode="auto">
            <a:xfrm>
              <a:off x="232832" y="3974645"/>
              <a:ext cx="304800" cy="381000"/>
              <a:chOff x="4272" y="3072"/>
              <a:chExt cx="192" cy="240"/>
            </a:xfrm>
          </p:grpSpPr>
          <p:sp>
            <p:nvSpPr>
              <p:cNvPr id="20" name="Line 99">
                <a:extLst>
                  <a:ext uri="{FF2B5EF4-FFF2-40B4-BE49-F238E27FC236}">
                    <a16:creationId xmlns:a16="http://schemas.microsoft.com/office/drawing/2014/main" id="{072A31A2-F61B-8436-74C6-F9EB4C08F3C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0">
                <a:extLst>
                  <a:ext uri="{FF2B5EF4-FFF2-40B4-BE49-F238E27FC236}">
                    <a16:creationId xmlns:a16="http://schemas.microsoft.com/office/drawing/2014/main" id="{245EECA8-15E7-E321-E417-02486FE21D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 name="Line 101">
                <a:extLst>
                  <a:ext uri="{FF2B5EF4-FFF2-40B4-BE49-F238E27FC236}">
                    <a16:creationId xmlns:a16="http://schemas.microsoft.com/office/drawing/2014/main" id="{4AF74B17-5B6B-6FD4-2BE2-F10CAB8212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 name="Line 102">
                <a:extLst>
                  <a:ext uri="{FF2B5EF4-FFF2-40B4-BE49-F238E27FC236}">
                    <a16:creationId xmlns:a16="http://schemas.microsoft.com/office/drawing/2014/main" id="{CC0063BA-4FE9-4343-A8B8-E2C8FA9E0C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 name="Line 103">
                <a:extLst>
                  <a:ext uri="{FF2B5EF4-FFF2-40B4-BE49-F238E27FC236}">
                    <a16:creationId xmlns:a16="http://schemas.microsoft.com/office/drawing/2014/main" id="{F4D2FE12-B2BB-32D3-8AB4-4A5B98B9C83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5" name="Line 104">
                <a:extLst>
                  <a:ext uri="{FF2B5EF4-FFF2-40B4-BE49-F238E27FC236}">
                    <a16:creationId xmlns:a16="http://schemas.microsoft.com/office/drawing/2014/main" id="{CD93A451-26CF-2A93-143B-2C1A8E6FE8F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grpSp>
          <p:nvGrpSpPr>
            <p:cNvPr id="27" name="Group 210">
              <a:extLst>
                <a:ext uri="{FF2B5EF4-FFF2-40B4-BE49-F238E27FC236}">
                  <a16:creationId xmlns:a16="http://schemas.microsoft.com/office/drawing/2014/main" id="{AA9330E4-0131-EBA0-551B-C12870DBA2CA}"/>
                </a:ext>
              </a:extLst>
            </p:cNvPr>
            <p:cNvGrpSpPr>
              <a:grpSpLocks/>
            </p:cNvGrpSpPr>
            <p:nvPr/>
          </p:nvGrpSpPr>
          <p:grpSpPr bwMode="auto">
            <a:xfrm rot="16200000">
              <a:off x="613832" y="2970016"/>
              <a:ext cx="304800" cy="762000"/>
              <a:chOff x="3216" y="1728"/>
              <a:chExt cx="192" cy="480"/>
            </a:xfrm>
          </p:grpSpPr>
          <p:sp>
            <p:nvSpPr>
              <p:cNvPr id="28" name="Line 8">
                <a:extLst>
                  <a:ext uri="{FF2B5EF4-FFF2-40B4-BE49-F238E27FC236}">
                    <a16:creationId xmlns:a16="http://schemas.microsoft.com/office/drawing/2014/main" id="{A1B31AA6-AEB2-1629-C5D3-E2CECA01B97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 name="Line 9">
                <a:extLst>
                  <a:ext uri="{FF2B5EF4-FFF2-40B4-BE49-F238E27FC236}">
                    <a16:creationId xmlns:a16="http://schemas.microsoft.com/office/drawing/2014/main" id="{E18A7DD9-1E22-904B-31F7-A914CF5FB2E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0" name="Line 10">
                <a:extLst>
                  <a:ext uri="{FF2B5EF4-FFF2-40B4-BE49-F238E27FC236}">
                    <a16:creationId xmlns:a16="http://schemas.microsoft.com/office/drawing/2014/main" id="{5CD89A2E-06D8-9F6E-39FA-396A8F5D763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1" name="Line 11">
                <a:extLst>
                  <a:ext uri="{FF2B5EF4-FFF2-40B4-BE49-F238E27FC236}">
                    <a16:creationId xmlns:a16="http://schemas.microsoft.com/office/drawing/2014/main" id="{EAABB25F-62C2-EE28-81A9-0CF79C2FBE9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 name="Freeform 12">
              <a:extLst>
                <a:ext uri="{FF2B5EF4-FFF2-40B4-BE49-F238E27FC236}">
                  <a16:creationId xmlns:a16="http://schemas.microsoft.com/office/drawing/2014/main" id="{DC4BF2B7-0CE2-4D97-0849-293DD54F68A8}"/>
                </a:ext>
              </a:extLst>
            </p:cNvPr>
            <p:cNvSpPr>
              <a:spLocks/>
            </p:cNvSpPr>
            <p:nvPr/>
          </p:nvSpPr>
          <p:spPr bwMode="auto">
            <a:xfrm flipH="1">
              <a:off x="1201511" y="265778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35" name="Straight Connector 34">
              <a:extLst>
                <a:ext uri="{FF2B5EF4-FFF2-40B4-BE49-F238E27FC236}">
                  <a16:creationId xmlns:a16="http://schemas.microsoft.com/office/drawing/2014/main" id="{ABF7162A-5871-30B2-135F-63F369BD5575}"/>
                </a:ext>
              </a:extLst>
            </p:cNvPr>
            <p:cNvCxnSpPr/>
            <p:nvPr/>
          </p:nvCxnSpPr>
          <p:spPr>
            <a:xfrm flipV="1">
              <a:off x="1272857" y="22718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3957ADC-6D17-3CF1-BA97-7539F52E5EAB}"/>
                </a:ext>
              </a:extLst>
            </p:cNvPr>
            <p:cNvCxnSpPr>
              <a:cxnSpLocks/>
            </p:cNvCxnSpPr>
            <p:nvPr/>
          </p:nvCxnSpPr>
          <p:spPr>
            <a:xfrm flipV="1">
              <a:off x="1288648" y="2241903"/>
              <a:ext cx="0" cy="53949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AC3DAD84-CC6C-2EF3-7084-A80F74010333}"/>
                </a:ext>
              </a:extLst>
            </p:cNvPr>
            <p:cNvCxnSpPr/>
            <p:nvPr/>
          </p:nvCxnSpPr>
          <p:spPr>
            <a:xfrm rot="5400000" flipH="1" flipV="1">
              <a:off x="1114650" y="2122338"/>
              <a:ext cx="347472"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9DF49FD1-5DD0-2705-97EF-00574303B2E3}"/>
                </a:ext>
              </a:extLst>
            </p:cNvPr>
            <p:cNvSpPr txBox="1"/>
            <p:nvPr/>
          </p:nvSpPr>
          <p:spPr>
            <a:xfrm>
              <a:off x="804332" y="2784620"/>
              <a:ext cx="871856" cy="369332"/>
            </a:xfrm>
            <a:prstGeom prst="rect">
              <a:avLst/>
            </a:prstGeom>
            <a:noFill/>
          </p:spPr>
          <p:txBody>
            <a:bodyPr wrap="square" rtlCol="0">
              <a:spAutoFit/>
            </a:bodyPr>
            <a:lstStyle/>
            <a:p>
              <a:r>
                <a:rPr lang="en-US"/>
                <a:t>R</a:t>
              </a:r>
              <a:r>
                <a:rPr lang="en-US" baseline="-25000"/>
                <a:t>1</a:t>
              </a:r>
              <a:endParaRPr lang="en-US"/>
            </a:p>
          </p:txBody>
        </p:sp>
        <p:sp>
          <p:nvSpPr>
            <p:cNvPr id="40" name="TextBox 39">
              <a:extLst>
                <a:ext uri="{FF2B5EF4-FFF2-40B4-BE49-F238E27FC236}">
                  <a16:creationId xmlns:a16="http://schemas.microsoft.com/office/drawing/2014/main" id="{67098452-DC90-DD2A-A2DC-4F02817315D7}"/>
                </a:ext>
              </a:extLst>
            </p:cNvPr>
            <p:cNvSpPr txBox="1"/>
            <p:nvPr/>
          </p:nvSpPr>
          <p:spPr>
            <a:xfrm>
              <a:off x="422190" y="2907845"/>
              <a:ext cx="748308" cy="369332"/>
            </a:xfrm>
            <a:prstGeom prst="rect">
              <a:avLst/>
            </a:prstGeom>
            <a:noFill/>
          </p:spPr>
          <p:txBody>
            <a:bodyPr wrap="square" rtlCol="0">
              <a:spAutoFit/>
            </a:bodyPr>
            <a:lstStyle/>
            <a:p>
              <a:r>
                <a:rPr lang="en-US"/>
                <a:t>C</a:t>
              </a:r>
              <a:r>
                <a:rPr lang="en-US" baseline="-25000"/>
                <a:t>i</a:t>
              </a:r>
              <a:endParaRPr lang="en-US"/>
            </a:p>
          </p:txBody>
        </p:sp>
        <p:grpSp>
          <p:nvGrpSpPr>
            <p:cNvPr id="41" name="Group 210">
              <a:extLst>
                <a:ext uri="{FF2B5EF4-FFF2-40B4-BE49-F238E27FC236}">
                  <a16:creationId xmlns:a16="http://schemas.microsoft.com/office/drawing/2014/main" id="{0457794F-8D46-93F8-D847-2096B0CCC64E}"/>
                </a:ext>
              </a:extLst>
            </p:cNvPr>
            <p:cNvGrpSpPr>
              <a:grpSpLocks/>
            </p:cNvGrpSpPr>
            <p:nvPr/>
          </p:nvGrpSpPr>
          <p:grpSpPr bwMode="auto">
            <a:xfrm rot="16200000">
              <a:off x="2359385" y="3147638"/>
              <a:ext cx="304800" cy="762000"/>
              <a:chOff x="3216" y="1728"/>
              <a:chExt cx="192" cy="480"/>
            </a:xfrm>
          </p:grpSpPr>
          <p:sp>
            <p:nvSpPr>
              <p:cNvPr id="42" name="Line 8">
                <a:extLst>
                  <a:ext uri="{FF2B5EF4-FFF2-40B4-BE49-F238E27FC236}">
                    <a16:creationId xmlns:a16="http://schemas.microsoft.com/office/drawing/2014/main" id="{7E4610A1-91D8-94C4-464E-A500208B30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D5680025-6EAE-6D23-879A-316A6F5468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A6BA504A-ABBB-D130-3D4E-2923848443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AA75B9BE-32E2-0B6D-7AED-B3D7267BE49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1C420913-C9AC-E7C8-4F4F-50DC9603F011}"/>
                </a:ext>
              </a:extLst>
            </p:cNvPr>
            <p:cNvSpPr/>
            <p:nvPr/>
          </p:nvSpPr>
          <p:spPr>
            <a:xfrm>
              <a:off x="2826329" y="346117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FA9000D6-F1CC-243B-6EBE-22E6B0D31789}"/>
                </a:ext>
              </a:extLst>
            </p:cNvPr>
            <p:cNvGrpSpPr>
              <a:grpSpLocks/>
            </p:cNvGrpSpPr>
            <p:nvPr/>
          </p:nvGrpSpPr>
          <p:grpSpPr bwMode="auto">
            <a:xfrm>
              <a:off x="1946516" y="4397745"/>
              <a:ext cx="304800" cy="381000"/>
              <a:chOff x="4272" y="3072"/>
              <a:chExt cx="192" cy="240"/>
            </a:xfrm>
          </p:grpSpPr>
          <p:sp>
            <p:nvSpPr>
              <p:cNvPr id="48" name="Line 99">
                <a:extLst>
                  <a:ext uri="{FF2B5EF4-FFF2-40B4-BE49-F238E27FC236}">
                    <a16:creationId xmlns:a16="http://schemas.microsoft.com/office/drawing/2014/main" id="{4F215672-BCD5-B4E1-74C7-4E55538B47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49" name="Line 100">
                <a:extLst>
                  <a:ext uri="{FF2B5EF4-FFF2-40B4-BE49-F238E27FC236}">
                    <a16:creationId xmlns:a16="http://schemas.microsoft.com/office/drawing/2014/main" id="{774F68D2-8E31-7D66-3B61-4BF8D54711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0" name="Line 101">
                <a:extLst>
                  <a:ext uri="{FF2B5EF4-FFF2-40B4-BE49-F238E27FC236}">
                    <a16:creationId xmlns:a16="http://schemas.microsoft.com/office/drawing/2014/main" id="{B20B5D3D-61F8-B323-2FD1-A1913ACBE99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1" name="Line 102">
                <a:extLst>
                  <a:ext uri="{FF2B5EF4-FFF2-40B4-BE49-F238E27FC236}">
                    <a16:creationId xmlns:a16="http://schemas.microsoft.com/office/drawing/2014/main" id="{7B8C525B-0BFC-A39C-4EC6-3BD9F0A810A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2" name="Line 103">
                <a:extLst>
                  <a:ext uri="{FF2B5EF4-FFF2-40B4-BE49-F238E27FC236}">
                    <a16:creationId xmlns:a16="http://schemas.microsoft.com/office/drawing/2014/main" id="{96C2818B-0F8D-8FB0-1C30-301B181D57E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3" name="Line 104">
                <a:extLst>
                  <a:ext uri="{FF2B5EF4-FFF2-40B4-BE49-F238E27FC236}">
                    <a16:creationId xmlns:a16="http://schemas.microsoft.com/office/drawing/2014/main" id="{55D2C4CC-A69A-444F-A5A8-D3698390EDE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54" name="Freeform 12">
              <a:extLst>
                <a:ext uri="{FF2B5EF4-FFF2-40B4-BE49-F238E27FC236}">
                  <a16:creationId xmlns:a16="http://schemas.microsoft.com/office/drawing/2014/main" id="{774666E8-1CB7-F424-462B-4B8AA0883751}"/>
                </a:ext>
              </a:extLst>
            </p:cNvPr>
            <p:cNvSpPr>
              <a:spLocks/>
            </p:cNvSpPr>
            <p:nvPr/>
          </p:nvSpPr>
          <p:spPr bwMode="auto">
            <a:xfrm flipH="1">
              <a:off x="1196527" y="341696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55" name="Freeform 12">
              <a:extLst>
                <a:ext uri="{FF2B5EF4-FFF2-40B4-BE49-F238E27FC236}">
                  <a16:creationId xmlns:a16="http://schemas.microsoft.com/office/drawing/2014/main" id="{80A9F723-2A98-6E57-0454-B0B4597FB5B3}"/>
                </a:ext>
              </a:extLst>
            </p:cNvPr>
            <p:cNvSpPr>
              <a:spLocks/>
            </p:cNvSpPr>
            <p:nvPr/>
          </p:nvSpPr>
          <p:spPr bwMode="auto">
            <a:xfrm flipH="1">
              <a:off x="2012768" y="36444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56" name="Straight Connector 55">
              <a:extLst>
                <a:ext uri="{FF2B5EF4-FFF2-40B4-BE49-F238E27FC236}">
                  <a16:creationId xmlns:a16="http://schemas.microsoft.com/office/drawing/2014/main" id="{051C049F-5315-9702-4051-DD7696020061}"/>
                </a:ext>
              </a:extLst>
            </p:cNvPr>
            <p:cNvCxnSpPr>
              <a:cxnSpLocks/>
              <a:endCxn id="64" idx="2"/>
            </p:cNvCxnSpPr>
            <p:nvPr/>
          </p:nvCxnSpPr>
          <p:spPr>
            <a:xfrm flipV="1">
              <a:off x="1273089" y="4391326"/>
              <a:ext cx="156754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F6B65E63-4297-3CC9-1BE3-B3712F5F3BD6}"/>
                </a:ext>
              </a:extLst>
            </p:cNvPr>
            <p:cNvCxnSpPr>
              <a:cxnSpLocks/>
            </p:cNvCxnSpPr>
            <p:nvPr/>
          </p:nvCxnSpPr>
          <p:spPr>
            <a:xfrm>
              <a:off x="1283765" y="4112393"/>
              <a:ext cx="0" cy="2643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F3F98610-D13D-E6AA-B8C3-6B899C12EC48}"/>
                </a:ext>
              </a:extLst>
            </p:cNvPr>
            <p:cNvSpPr/>
            <p:nvPr/>
          </p:nvSpPr>
          <p:spPr>
            <a:xfrm>
              <a:off x="2840630" y="433189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65" name="TextBox 64">
              <a:extLst>
                <a:ext uri="{FF2B5EF4-FFF2-40B4-BE49-F238E27FC236}">
                  <a16:creationId xmlns:a16="http://schemas.microsoft.com/office/drawing/2014/main" id="{2E13EEAA-65F2-B36D-0864-1F965D932A87}"/>
                </a:ext>
              </a:extLst>
            </p:cNvPr>
            <p:cNvSpPr txBox="1"/>
            <p:nvPr/>
          </p:nvSpPr>
          <p:spPr>
            <a:xfrm>
              <a:off x="2490123" y="3096523"/>
              <a:ext cx="389850" cy="369332"/>
            </a:xfrm>
            <a:prstGeom prst="rect">
              <a:avLst/>
            </a:prstGeom>
            <a:noFill/>
          </p:spPr>
          <p:txBody>
            <a:bodyPr wrap="none" rtlCol="0">
              <a:spAutoFit/>
            </a:bodyPr>
            <a:lstStyle/>
            <a:p>
              <a:r>
                <a:rPr lang="en-US" dirty="0"/>
                <a:t>C</a:t>
              </a:r>
              <a:r>
                <a:rPr lang="en-US" baseline="-25000" dirty="0"/>
                <a:t>o</a:t>
              </a:r>
            </a:p>
          </p:txBody>
        </p:sp>
        <p:sp>
          <p:nvSpPr>
            <p:cNvPr id="66" name="TextBox 65">
              <a:extLst>
                <a:ext uri="{FF2B5EF4-FFF2-40B4-BE49-F238E27FC236}">
                  <a16:creationId xmlns:a16="http://schemas.microsoft.com/office/drawing/2014/main" id="{F7AEDBE2-C894-5CF4-A246-A83EB498CF29}"/>
                </a:ext>
              </a:extLst>
            </p:cNvPr>
            <p:cNvSpPr txBox="1"/>
            <p:nvPr/>
          </p:nvSpPr>
          <p:spPr>
            <a:xfrm>
              <a:off x="830961" y="3582510"/>
              <a:ext cx="566663" cy="369332"/>
            </a:xfrm>
            <a:prstGeom prst="rect">
              <a:avLst/>
            </a:prstGeom>
            <a:noFill/>
          </p:spPr>
          <p:txBody>
            <a:bodyPr wrap="square" rtlCol="0">
              <a:spAutoFit/>
            </a:bodyPr>
            <a:lstStyle/>
            <a:p>
              <a:r>
                <a:rPr lang="en-US" dirty="0"/>
                <a:t>R</a:t>
              </a:r>
              <a:r>
                <a:rPr lang="en-US" baseline="-25000" dirty="0"/>
                <a:t>2</a:t>
              </a:r>
            </a:p>
          </p:txBody>
        </p:sp>
        <p:sp>
          <p:nvSpPr>
            <p:cNvPr id="67" name="TextBox 66">
              <a:extLst>
                <a:ext uri="{FF2B5EF4-FFF2-40B4-BE49-F238E27FC236}">
                  <a16:creationId xmlns:a16="http://schemas.microsoft.com/office/drawing/2014/main" id="{B9F82A49-CDB2-8C25-B5FE-ACD0E5AB3FDC}"/>
                </a:ext>
              </a:extLst>
            </p:cNvPr>
            <p:cNvSpPr txBox="1"/>
            <p:nvPr/>
          </p:nvSpPr>
          <p:spPr>
            <a:xfrm>
              <a:off x="2207905" y="2507384"/>
              <a:ext cx="515632" cy="369332"/>
            </a:xfrm>
            <a:prstGeom prst="rect">
              <a:avLst/>
            </a:prstGeom>
            <a:noFill/>
          </p:spPr>
          <p:txBody>
            <a:bodyPr wrap="square" rtlCol="0">
              <a:spAutoFit/>
            </a:bodyPr>
            <a:lstStyle/>
            <a:p>
              <a:r>
                <a:rPr lang="en-US" dirty="0"/>
                <a:t>R</a:t>
              </a:r>
              <a:r>
                <a:rPr lang="en-US" baseline="-25000" dirty="0"/>
                <a:t>E</a:t>
              </a:r>
            </a:p>
          </p:txBody>
        </p:sp>
        <p:sp>
          <p:nvSpPr>
            <p:cNvPr id="68" name="Oval 67">
              <a:extLst>
                <a:ext uri="{FF2B5EF4-FFF2-40B4-BE49-F238E27FC236}">
                  <a16:creationId xmlns:a16="http://schemas.microsoft.com/office/drawing/2014/main" id="{7B80C4D6-FF80-3313-082F-FB7781E92174}"/>
                </a:ext>
              </a:extLst>
            </p:cNvPr>
            <p:cNvSpPr/>
            <p:nvPr/>
          </p:nvSpPr>
          <p:spPr>
            <a:xfrm>
              <a:off x="1233610" y="185542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F4A7893-FED9-6441-8455-77763BEB9DE4}"/>
                </a:ext>
              </a:extLst>
            </p:cNvPr>
            <p:cNvSpPr txBox="1"/>
            <p:nvPr/>
          </p:nvSpPr>
          <p:spPr>
            <a:xfrm>
              <a:off x="-122618" y="3517445"/>
              <a:ext cx="366920" cy="369332"/>
            </a:xfrm>
            <a:prstGeom prst="rect">
              <a:avLst/>
            </a:prstGeom>
            <a:noFill/>
          </p:spPr>
          <p:txBody>
            <a:bodyPr wrap="square" rtlCol="0">
              <a:spAutoFit/>
            </a:bodyPr>
            <a:lstStyle/>
            <a:p>
              <a:r>
                <a:rPr lang="en-US"/>
                <a:t>v</a:t>
              </a:r>
              <a:r>
                <a:rPr lang="en-US" baseline="-25000"/>
                <a:t>s</a:t>
              </a:r>
            </a:p>
          </p:txBody>
        </p:sp>
        <p:sp>
          <p:nvSpPr>
            <p:cNvPr id="70" name="TextBox 69">
              <a:extLst>
                <a:ext uri="{FF2B5EF4-FFF2-40B4-BE49-F238E27FC236}">
                  <a16:creationId xmlns:a16="http://schemas.microsoft.com/office/drawing/2014/main" id="{EE9B79E6-F388-5451-DA01-362930450FD5}"/>
                </a:ext>
              </a:extLst>
            </p:cNvPr>
            <p:cNvSpPr txBox="1"/>
            <p:nvPr/>
          </p:nvSpPr>
          <p:spPr>
            <a:xfrm>
              <a:off x="1365039" y="1638933"/>
              <a:ext cx="477567" cy="369332"/>
            </a:xfrm>
            <a:prstGeom prst="rect">
              <a:avLst/>
            </a:prstGeom>
            <a:noFill/>
          </p:spPr>
          <p:txBody>
            <a:bodyPr wrap="none" rtlCol="0">
              <a:spAutoFit/>
            </a:bodyPr>
            <a:lstStyle/>
            <a:p>
              <a:r>
                <a:rPr lang="en-US" dirty="0"/>
                <a:t>V</a:t>
              </a:r>
              <a:r>
                <a:rPr lang="en-US" baseline="-25000" dirty="0"/>
                <a:t>CC</a:t>
              </a:r>
            </a:p>
          </p:txBody>
        </p:sp>
        <p:sp>
          <p:nvSpPr>
            <p:cNvPr id="72" name="Oval 71">
              <a:extLst>
                <a:ext uri="{FF2B5EF4-FFF2-40B4-BE49-F238E27FC236}">
                  <a16:creationId xmlns:a16="http://schemas.microsoft.com/office/drawing/2014/main" id="{719687CC-390D-7D1A-AB6A-6D2CB7B7DC98}"/>
                </a:ext>
              </a:extLst>
            </p:cNvPr>
            <p:cNvSpPr/>
            <p:nvPr/>
          </p:nvSpPr>
          <p:spPr>
            <a:xfrm>
              <a:off x="2035948" y="34673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16F504C-2AC5-6849-9479-97C5B91050E1}"/>
                </a:ext>
              </a:extLst>
            </p:cNvPr>
            <p:cNvSpPr/>
            <p:nvPr/>
          </p:nvSpPr>
          <p:spPr>
            <a:xfrm>
              <a:off x="1223148" y="32900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BE7C24FF-B96F-A320-30AB-378C7E934EE8}"/>
                </a:ext>
              </a:extLst>
            </p:cNvPr>
            <p:cNvSpPr/>
            <p:nvPr/>
          </p:nvSpPr>
          <p:spPr>
            <a:xfrm>
              <a:off x="2042151" y="434432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8" name="Group 479">
              <a:extLst>
                <a:ext uri="{FF2B5EF4-FFF2-40B4-BE49-F238E27FC236}">
                  <a16:creationId xmlns:a16="http://schemas.microsoft.com/office/drawing/2014/main" id="{E4C8F0F8-277C-33F7-F178-F126528F952D}"/>
                </a:ext>
              </a:extLst>
            </p:cNvPr>
            <p:cNvGrpSpPr>
              <a:grpSpLocks/>
            </p:cNvGrpSpPr>
            <p:nvPr/>
          </p:nvGrpSpPr>
          <p:grpSpPr bwMode="auto">
            <a:xfrm rot="10800000">
              <a:off x="1798160" y="3041463"/>
              <a:ext cx="304800" cy="609600"/>
              <a:chOff x="4944" y="1344"/>
              <a:chExt cx="192" cy="384"/>
            </a:xfrm>
          </p:grpSpPr>
          <p:sp>
            <p:nvSpPr>
              <p:cNvPr id="60" name="Freeform 30">
                <a:extLst>
                  <a:ext uri="{FF2B5EF4-FFF2-40B4-BE49-F238E27FC236}">
                    <a16:creationId xmlns:a16="http://schemas.microsoft.com/office/drawing/2014/main" id="{DAEE5F68-B6DB-B144-A640-718736F41144}"/>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800"/>
              </a:p>
            </p:txBody>
          </p:sp>
          <p:sp>
            <p:nvSpPr>
              <p:cNvPr id="61" name="Line 31">
                <a:extLst>
                  <a:ext uri="{FF2B5EF4-FFF2-40B4-BE49-F238E27FC236}">
                    <a16:creationId xmlns:a16="http://schemas.microsoft.com/office/drawing/2014/main" id="{55922833-5300-EEBF-0223-2DF6AA8A2027}"/>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800"/>
              </a:p>
            </p:txBody>
          </p:sp>
          <p:sp>
            <p:nvSpPr>
              <p:cNvPr id="62" name="Line 32">
                <a:extLst>
                  <a:ext uri="{FF2B5EF4-FFF2-40B4-BE49-F238E27FC236}">
                    <a16:creationId xmlns:a16="http://schemas.microsoft.com/office/drawing/2014/main" id="{6426B6C0-7F25-0F4E-5BE8-4F47FFA11095}"/>
                  </a:ext>
                </a:extLst>
              </p:cNvPr>
              <p:cNvSpPr>
                <a:spLocks noChangeAspect="1" noChangeShapeType="1"/>
              </p:cNvSpPr>
              <p:nvPr/>
            </p:nvSpPr>
            <p:spPr bwMode="auto">
              <a:xfrm>
                <a:off x="5040" y="152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800"/>
              </a:p>
            </p:txBody>
          </p:sp>
          <p:sp>
            <p:nvSpPr>
              <p:cNvPr id="63" name="Freeform 33">
                <a:extLst>
                  <a:ext uri="{FF2B5EF4-FFF2-40B4-BE49-F238E27FC236}">
                    <a16:creationId xmlns:a16="http://schemas.microsoft.com/office/drawing/2014/main" id="{83440E8D-1BE2-B520-92DB-6F410490D0E3}"/>
                  </a:ext>
                </a:extLst>
              </p:cNvPr>
              <p:cNvSpPr>
                <a:spLocks noChangeAspect="1"/>
              </p:cNvSpPr>
              <p:nvPr/>
            </p:nvSpPr>
            <p:spPr bwMode="auto">
              <a:xfrm rot="19440000" flipH="1">
                <a:off x="4982" y="1576"/>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sz="2800"/>
              </a:p>
            </p:txBody>
          </p:sp>
        </p:grpSp>
        <p:sp>
          <p:nvSpPr>
            <p:cNvPr id="73" name="Freeform 12">
              <a:extLst>
                <a:ext uri="{FF2B5EF4-FFF2-40B4-BE49-F238E27FC236}">
                  <a16:creationId xmlns:a16="http://schemas.microsoft.com/office/drawing/2014/main" id="{59F109A1-01DA-6478-41D1-BBEC1550C099}"/>
                </a:ext>
              </a:extLst>
            </p:cNvPr>
            <p:cNvSpPr>
              <a:spLocks/>
            </p:cNvSpPr>
            <p:nvPr/>
          </p:nvSpPr>
          <p:spPr bwMode="auto">
            <a:xfrm flipH="1">
              <a:off x="2005601" y="22865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spTree>
    <p:extLst>
      <p:ext uri="{BB962C8B-B14F-4D97-AF65-F5344CB8AC3E}">
        <p14:creationId xmlns:p14="http://schemas.microsoft.com/office/powerpoint/2010/main" val="26053202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21137" y="1554288"/>
                <a:ext cx="7940363" cy="4743981"/>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num>
                      <m:den>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den>
                    </m:f>
                    <m:r>
                      <a:rPr lang="en-US" sz="1800" b="0" i="0" smtClean="0">
                        <a:latin typeface="Cambria Math" panose="02040503050406030204" pitchFamily="18" charset="0"/>
                        <a:cs typeface="Arial" charset="0"/>
                      </a:rPr>
                      <m:t>+</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𝑟</m:t>
                            </m:r>
                          </m:e>
                          <m:sub>
                            <m:r>
                              <a:rPr lang="en-US" sz="1800" b="0" i="1" smtClean="0">
                                <a:latin typeface="Cambria Math" panose="02040503050406030204" pitchFamily="18" charset="0"/>
                                <a:cs typeface="Arial" charset="0"/>
                              </a:rPr>
                              <m:t>𝑒</m:t>
                            </m:r>
                          </m:sub>
                        </m:sSub>
                      </m:e>
                      <m:sup>
                        <m:r>
                          <a:rPr lang="en-US" sz="1800" b="0" i="1" smtClean="0">
                            <a:latin typeface="Cambria Math" panose="02040503050406030204" pitchFamily="18" charset="0"/>
                            <a:cs typeface="Arial" charset="0"/>
                          </a:rPr>
                          <m:t>′</m:t>
                        </m:r>
                      </m:sup>
                    </m:sSup>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21137" y="1554288"/>
                <a:ext cx="7940363" cy="4743981"/>
              </a:xfrm>
              <a:blipFill>
                <a:blip r:embed="rId3"/>
                <a:stretch>
                  <a:fillRect l="-478" t="-133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770743" y="5421625"/>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557158" y="1551204"/>
            <a:ext cx="3691395" cy="3445928"/>
            <a:chOff x="315421" y="1551204"/>
            <a:chExt cx="3691395" cy="3445928"/>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i</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1990622" y="1551204"/>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03236"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40940"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45294" y="1621248"/>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45294" y="1621248"/>
                <a:ext cx="7940363" cy="4580519"/>
              </a:xfrm>
              <a:blipFill>
                <a:blip r:embed="rId3"/>
                <a:stretch>
                  <a:fillRect l="-639" t="-2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62</a:t>
            </a:fld>
            <a:endParaRPr lang="en-US"/>
          </a:p>
        </p:txBody>
      </p:sp>
      <p:grpSp>
        <p:nvGrpSpPr>
          <p:cNvPr id="4" name="Group 3">
            <a:extLst>
              <a:ext uri="{FF2B5EF4-FFF2-40B4-BE49-F238E27FC236}">
                <a16:creationId xmlns:a16="http://schemas.microsoft.com/office/drawing/2014/main" id="{7B1BE9CF-7486-674A-8184-49CE33A9351A}"/>
              </a:ext>
            </a:extLst>
          </p:cNvPr>
          <p:cNvGrpSpPr/>
          <p:nvPr/>
        </p:nvGrpSpPr>
        <p:grpSpPr>
          <a:xfrm>
            <a:off x="199492" y="1911700"/>
            <a:ext cx="3557971" cy="3769551"/>
            <a:chOff x="199492" y="1911700"/>
            <a:chExt cx="3557971" cy="3769551"/>
          </a:xfrm>
        </p:grpSpPr>
        <p:sp>
          <p:nvSpPr>
            <p:cNvPr id="94" name="TextBox 93">
              <a:extLst>
                <a:ext uri="{FF2B5EF4-FFF2-40B4-BE49-F238E27FC236}">
                  <a16:creationId xmlns:a16="http://schemas.microsoft.com/office/drawing/2014/main" id="{B18A0DE3-6490-8943-8BF2-9C500D124847}"/>
                </a:ext>
              </a:extLst>
            </p:cNvPr>
            <p:cNvSpPr txBox="1"/>
            <p:nvPr/>
          </p:nvSpPr>
          <p:spPr>
            <a:xfrm>
              <a:off x="760256" y="5311919"/>
              <a:ext cx="2002471" cy="369332"/>
            </a:xfrm>
            <a:prstGeom prst="rect">
              <a:avLst/>
            </a:prstGeom>
            <a:noFill/>
          </p:spPr>
          <p:txBody>
            <a:bodyPr wrap="none" rtlCol="0">
              <a:spAutoFit/>
            </a:bodyPr>
            <a:lstStyle/>
            <a:p>
              <a:r>
                <a:rPr lang="en-US" dirty="0"/>
                <a:t>Common base amp</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195840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45719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06679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43847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82567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45815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82636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01224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69665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77826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084020"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51"/>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548624" y="37782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33673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41668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19949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452663"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541220" y="33210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775742"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84465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16843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68795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69860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76149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19175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299604" y="22975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180158" y="1911700"/>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34434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34865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01228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77872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13890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07668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71835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102945" y="41636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53AAAC03-60E3-934E-917B-AE07BDC138F5}"/>
                </a:ext>
              </a:extLst>
            </p:cNvPr>
            <p:cNvSpPr/>
            <p:nvPr/>
          </p:nvSpPr>
          <p:spPr>
            <a:xfrm>
              <a:off x="2094644" y="48203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50C0C974-2950-F84E-B929-0DC067CF4B50}"/>
                </a:ext>
              </a:extLst>
            </p:cNvPr>
            <p:cNvSpPr/>
            <p:nvPr/>
          </p:nvSpPr>
          <p:spPr>
            <a:xfrm>
              <a:off x="1166892" y="33396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Oval 156">
              <a:extLst>
                <a:ext uri="{FF2B5EF4-FFF2-40B4-BE49-F238E27FC236}">
                  <a16:creationId xmlns:a16="http://schemas.microsoft.com/office/drawing/2014/main" id="{2ED5E74E-B993-AC43-992A-C687971D2C83}"/>
                </a:ext>
              </a:extLst>
            </p:cNvPr>
            <p:cNvSpPr/>
            <p:nvPr/>
          </p:nvSpPr>
          <p:spPr>
            <a:xfrm>
              <a:off x="1714712" y="33437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8" name="Oval 157">
              <a:extLst>
                <a:ext uri="{FF2B5EF4-FFF2-40B4-BE49-F238E27FC236}">
                  <a16:creationId xmlns:a16="http://schemas.microsoft.com/office/drawing/2014/main" id="{D958CD27-921E-F540-A84D-D776E6A3432E}"/>
                </a:ext>
              </a:extLst>
            </p:cNvPr>
            <p:cNvSpPr/>
            <p:nvPr/>
          </p:nvSpPr>
          <p:spPr>
            <a:xfrm>
              <a:off x="2732090" y="33355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9371870" y="643653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63</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20106" y="1121150"/>
                <a:ext cx="9164396" cy="49432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circuit model (active region): </a:t>
                </a:r>
              </a:p>
              <a:p>
                <a:pPr marL="800100" lvl="1" indent="-342900" algn="l">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𝑑𝑠𝑠</m:t>
                        </m:r>
                        <m:r>
                          <a:rPr lang="en-US" sz="1800" b="0" i="1" smtClean="0">
                            <a:latin typeface="Cambria Math" panose="02040503050406030204" pitchFamily="18" charset="0"/>
                            <a:cs typeface="Arial" charset="0"/>
                          </a:rPr>
                          <m:t> </m:t>
                        </m:r>
                      </m:sub>
                    </m:sSub>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(1−</m:t>
                        </m:r>
                        <m:f>
                          <m:fPr>
                            <m:ctrlPr>
                              <a:rPr lang="en-US" sz="1800" i="1">
                                <a:latin typeface="Cambria Math" panose="02040503050406030204" pitchFamily="18" charset="0"/>
                                <a:ea typeface="Cambria Math" panose="02040503050406030204" pitchFamily="18" charset="0"/>
                                <a:cs typeface="Arial" charset="0"/>
                              </a:rPr>
                            </m:ctrlPr>
                          </m:fPr>
                          <m:num>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𝑔𝑠</m:t>
                                </m:r>
                              </m:sub>
                            </m:sSub>
                          </m:num>
                          <m:den>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𝑐</m:t>
                                </m:r>
                              </m:sub>
                            </m:sSub>
                          </m:den>
                        </m:f>
                        <m:r>
                          <a:rPr lang="en-US" sz="1800" b="0" i="1" smtClean="0">
                            <a:latin typeface="Cambria Math" panose="02040503050406030204" pitchFamily="18" charset="0"/>
                            <a:cs typeface="Arial" charset="0"/>
                          </a:rPr>
                          <m:t>)</m:t>
                        </m:r>
                      </m:e>
                      <m:sup>
                        <m:r>
                          <a:rPr lang="en-US" sz="1800" b="0" i="1" smtClean="0">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provided </a:t>
                </a:r>
                <a14:m>
                  <m:oMath xmlns:m="http://schemas.openxmlformats.org/officeDocument/2006/math">
                    <m:r>
                      <a:rPr lang="en-US" sz="1800" i="1">
                        <a:latin typeface="Cambria Math" panose="02040503050406030204" pitchFamily="18" charset="0"/>
                        <a:ea typeface="Arial" charset="0"/>
                        <a:cs typeface="Calibri" panose="020F0502020204030204" pitchFamily="34" charset="0"/>
                      </a:rPr>
                      <m:t>0&lt;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𝑣</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𝑑𝑠</m:t>
                        </m:r>
                      </m:sub>
                    </m:sSub>
                    <m:r>
                      <a:rPr lang="en-US" sz="1800" i="1">
                        <a:latin typeface="Cambria Math" panose="02040503050406030204" pitchFamily="18" charset="0"/>
                        <a:cs typeface="Calibri" panose="020F0502020204030204" pitchFamily="34" charset="0"/>
                      </a:rPr>
                      <m:t>&gt;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r>
                      <a:rPr lang="en-US" sz="1800" i="1">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 </m:t>
                    </m:r>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oMath>
                </a14:m>
                <a:r>
                  <a:rPr lang="en-US" sz="1800" dirty="0">
                    <a:latin typeface="Calibri" panose="020F0502020204030204" pitchFamily="34" charset="0"/>
                    <a:ea typeface="Arial" charset="0"/>
                    <a:cs typeface="Calibri" panose="020F0502020204030204" pitchFamily="34" charset="0"/>
                  </a:rPr>
                  <a:t> is drain to source current when gate is at 0.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𝑣</m:t>
                        </m:r>
                      </m:e>
                      <m:sub>
                        <m:r>
                          <a:rPr lang="en-US" sz="1800" b="0" i="1" smtClean="0">
                            <a:latin typeface="Cambria Math" panose="02040503050406030204" pitchFamily="18" charset="0"/>
                            <a:cs typeface="Calibri" panose="020F0502020204030204" pitchFamily="34" charset="0"/>
                          </a:rPr>
                          <m:t>𝑔𝑠</m:t>
                        </m:r>
                      </m:sub>
                    </m:sSub>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0</m:t>
                    </m:r>
                  </m:oMath>
                </a14:m>
                <a:endParaRPr lang="en-US" sz="18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Calibri" panose="020F0502020204030204" pitchFamily="34" charset="0"/>
                    <a:ea typeface="Arial" charset="0"/>
                    <a:cs typeface="Calibri" panose="020F0502020204030204" pitchFamily="34" charset="0"/>
                  </a:rPr>
                  <a:t> and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𝑐</m:t>
                        </m:r>
                      </m:sub>
                    </m:sSub>
                    <m:r>
                      <a:rPr lang="en-US" sz="2000" b="0" i="1"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is cutoff voltage.  When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&lt;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𝐶</m:t>
                        </m:r>
                      </m:sub>
                    </m:sSub>
                  </m:oMath>
                </a14:m>
                <a:r>
                  <a:rPr lang="en-US" sz="2000" dirty="0">
                    <a:latin typeface="Calibri" panose="020F0502020204030204" pitchFamily="34" charset="0"/>
                    <a:ea typeface="Arial" charset="0"/>
                    <a:cs typeface="Calibri" panose="020F0502020204030204" pitchFamily="34" charset="0"/>
                  </a:rPr>
                  <a:t> there’s no channel conduction. Some people call this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𝑇</m:t>
                        </m:r>
                      </m:sub>
                    </m:sSub>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𝑃</m:t>
                        </m:r>
                      </m:sub>
                    </m:sSub>
                  </m:oMath>
                </a14:m>
                <a:r>
                  <a:rPr lang="en-US" sz="2000" dirty="0">
                    <a:latin typeface="Calibri" panose="020F0502020204030204" pitchFamily="34" charset="0"/>
                    <a:ea typeface="Arial" charset="0"/>
                    <a:cs typeface="Calibri" panose="020F0502020204030204" pitchFamily="34" charset="0"/>
                  </a:rPr>
                  <a:t>.  JFET input impedance is high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10</m:t>
                        </m:r>
                      </m:e>
                      <m:sup>
                        <m:r>
                          <a:rPr lang="en-US" sz="2000" b="0" i="1" smtClean="0">
                            <a:latin typeface="Cambria Math" panose="02040503050406030204" pitchFamily="18" charset="0"/>
                            <a:cs typeface="Calibri" panose="020F0502020204030204" pitchFamily="34" charset="0"/>
                          </a:rPr>
                          <m:t>10</m:t>
                        </m:r>
                      </m:sup>
                    </m:sSup>
                    <m:r>
                      <m:rPr>
                        <m:sty m:val="p"/>
                      </m:rPr>
                      <a:rPr lang="el-GR" sz="2000" i="1" smtClean="0">
                        <a:latin typeface="Cambria Math" panose="02040503050406030204" pitchFamily="18" charset="0"/>
                        <a:ea typeface="Cambria Math" panose="02040503050406030204" pitchFamily="18" charset="0"/>
                        <a:cs typeface="Calibri" panose="020F0502020204030204" pitchFamily="34" charset="0"/>
                      </a:rPr>
                      <m:t>Ω</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J309,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−2.6</m:t>
                    </m:r>
                    <m:r>
                      <a:rPr lang="en-US" sz="2000" b="0" i="1" smtClean="0">
                        <a:latin typeface="Cambria Math" panose="02040503050406030204" pitchFamily="18" charset="0"/>
                        <a:ea typeface="Cambria Math" panose="02040503050406030204" pitchFamily="18" charset="0"/>
                        <a:cs typeface="Calibri" panose="020F0502020204030204" pitchFamily="34" charset="0"/>
                      </a:rPr>
                      <m:t>𝑉</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𝑑𝑠𝑠</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23</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𝑚𝐴</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12</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cs typeface="Calibri" panose="020F0502020204030204" pitchFamily="34" charset="0"/>
                  </a:rPr>
                  <a:t>DC: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𝑏</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𝑏</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r>
                      <a:rPr lang="en-US" sz="2000" b="0" i="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AC: </a:t>
                </a:r>
                <a14:m>
                  <m:oMath xmlns:m="http://schemas.openxmlformats.org/officeDocument/2006/math">
                    <m:r>
                      <a:rPr lang="en-US" sz="2000" b="0" i="1" smtClean="0">
                        <a:latin typeface="Cambria Math" panose="02040503050406030204" pitchFamily="18" charset="0"/>
                        <a:ea typeface="Arial" charset="0"/>
                        <a:cs typeface="Calibri" panose="020F0502020204030204" pitchFamily="34" charset="0"/>
                      </a:rPr>
                      <m:t>𝑉</m:t>
                    </m:r>
                    <m:r>
                      <a:rPr lang="en-US" sz="2000" b="0" i="1" smtClean="0">
                        <a:latin typeface="Cambria Math" panose="02040503050406030204" pitchFamily="18" charset="0"/>
                        <a:ea typeface="Arial"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𝑔𝑠</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defTabSz="457200"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𝑉</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𝑆</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ea typeface="Cambria Math" panose="02040503050406030204" pitchFamily="18" charset="0"/>
                  <a:sym typeface="Calibri"/>
                </a:endParaRPr>
              </a:p>
              <a:p>
                <a:pPr marL="342900" indent="-342900" algn="l" defTabSz="4572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i="1">
                        <a:solidFill>
                          <a:srgbClr val="000000"/>
                        </a:solidFill>
                        <a:latin typeface="Cambria Math" panose="02040503050406030204" pitchFamily="18" charset="0"/>
                        <a:ea typeface="Cambria Math" panose="02040503050406030204" pitchFamily="18" charset="0"/>
                        <a:sym typeface="Calibri"/>
                      </a:rPr>
                      <m:t>= </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𝑉</m:t>
                    </m:r>
                  </m:oMath>
                </a14:m>
                <a:r>
                  <a:rPr lang="en-US" sz="2000" b="1" dirty="0">
                    <a:solidFill>
                      <a:srgbClr val="000000"/>
                    </a:solidFill>
                    <a:ea typeface="Cambria Math" panose="02040503050406030204" pitchFamily="18" charset="0"/>
                    <a:sym typeface="Calibri"/>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𝑉</m:t>
                    </m:r>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𝑅</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den>
                    </m:f>
                  </m:oMath>
                </a14:m>
                <a:r>
                  <a:rPr lang="en-US" sz="2000" dirty="0">
                    <a:solidFill>
                      <a:srgbClr val="000000"/>
                    </a:solidFill>
                    <a:ea typeface="Cambria Math" panose="02040503050406030204" pitchFamily="18" charset="0"/>
                    <a:sym typeface="Calibri"/>
                  </a:rPr>
                  <a:t>, </a:t>
                </a:r>
              </a:p>
              <a:p>
                <a:pPr marL="342900" indent="-342900" algn="l" defTabSz="4572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𝑣</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num>
                      <m:den>
                        <m:r>
                          <a:rPr lang="en-US" sz="2000" i="1">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i="1">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ea typeface="Cambria Math" panose="02040503050406030204" pitchFamily="18" charset="0"/>
                  <a:sym typeface="Calibri"/>
                </a:endParaRPr>
              </a:p>
              <a:p>
                <a:pPr marL="342900" indent="-342900" algn="l" defTabSz="4572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ea typeface="Cambria Math" panose="02040503050406030204" pitchFamily="18" charset="0"/>
                  <a:sym typeface="Calibri"/>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20106" y="1121150"/>
                <a:ext cx="9164396" cy="4943264"/>
              </a:xfrm>
              <a:prstGeom prst="rect">
                <a:avLst/>
              </a:prstGeom>
              <a:blipFill>
                <a:blip r:embed="rId3"/>
                <a:stretch>
                  <a:fillRect l="-554" t="-1538" b="-3846"/>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BE990738-0076-9346-ACC5-595E173090D9}"/>
              </a:ext>
            </a:extLst>
          </p:cNvPr>
          <p:cNvGrpSpPr/>
          <p:nvPr/>
        </p:nvGrpSpPr>
        <p:grpSpPr>
          <a:xfrm>
            <a:off x="10145082" y="608529"/>
            <a:ext cx="1826387" cy="2529583"/>
            <a:chOff x="10410701" y="359766"/>
            <a:chExt cx="1981776" cy="2529583"/>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11090176" y="1160289"/>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11624245" y="193490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11631647" y="2609651"/>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10999481" y="1174938"/>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11757350" y="157818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11762686" y="1192717"/>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11528944" y="749213"/>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10922484" y="1497818"/>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1528538" y="1163481"/>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10410701" y="1497818"/>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2019376" y="1200706"/>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11869818" y="1825976"/>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10516775" y="1593738"/>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11288761" y="207777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A704D1A-5D15-C74E-96E2-4022F6503A5C}"/>
                </a:ext>
              </a:extLst>
            </p:cNvPr>
            <p:cNvSpPr txBox="1"/>
            <p:nvPr/>
          </p:nvSpPr>
          <p:spPr>
            <a:xfrm>
              <a:off x="11543692" y="35976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10602496" y="1562109"/>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1F075FFB-C5F3-AB45-8259-A2926D375424}"/>
                </a:ext>
              </a:extLst>
            </p:cNvPr>
            <p:cNvSpPr>
              <a:spLocks noChangeAspect="1" noChangeArrowheads="1"/>
            </p:cNvSpPr>
            <p:nvPr/>
          </p:nvSpPr>
          <p:spPr bwMode="auto">
            <a:xfrm flipH="1">
              <a:off x="11638573" y="1841352"/>
              <a:ext cx="140150" cy="13984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42" name="Straight Connector 41">
              <a:extLst>
                <a:ext uri="{FF2B5EF4-FFF2-40B4-BE49-F238E27FC236}">
                  <a16:creationId xmlns:a16="http://schemas.microsoft.com/office/drawing/2014/main" id="{F675EB52-40E7-2648-A07B-DA7F07475B61}"/>
                </a:ext>
              </a:extLst>
            </p:cNvPr>
            <p:cNvCxnSpPr>
              <a:cxnSpLocks/>
            </p:cNvCxnSpPr>
            <p:nvPr/>
          </p:nvCxnSpPr>
          <p:spPr>
            <a:xfrm>
              <a:off x="11698793" y="845981"/>
              <a:ext cx="0" cy="3523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C4A5A88-FAD5-8F4C-87D6-449411B3FDE3}"/>
              </a:ext>
            </a:extLst>
          </p:cNvPr>
          <p:cNvGrpSpPr/>
          <p:nvPr/>
        </p:nvGrpSpPr>
        <p:grpSpPr>
          <a:xfrm>
            <a:off x="9156699" y="1267259"/>
            <a:ext cx="911508" cy="1978165"/>
            <a:chOff x="10430717" y="203270"/>
            <a:chExt cx="911508" cy="1978165"/>
          </a:xfrm>
        </p:grpSpPr>
        <p:grpSp>
          <p:nvGrpSpPr>
            <p:cNvPr id="47" name="Group 204">
              <a:extLst>
                <a:ext uri="{FF2B5EF4-FFF2-40B4-BE49-F238E27FC236}">
                  <a16:creationId xmlns:a16="http://schemas.microsoft.com/office/drawing/2014/main" id="{901C4501-AB5B-CA48-AD05-56C59D5F8B8A}"/>
                </a:ext>
              </a:extLst>
            </p:cNvPr>
            <p:cNvGrpSpPr>
              <a:grpSpLocks/>
            </p:cNvGrpSpPr>
            <p:nvPr/>
          </p:nvGrpSpPr>
          <p:grpSpPr bwMode="auto">
            <a:xfrm>
              <a:off x="10666482" y="416588"/>
              <a:ext cx="675743" cy="1408043"/>
              <a:chOff x="3552" y="2400"/>
              <a:chExt cx="192" cy="480"/>
            </a:xfrm>
          </p:grpSpPr>
          <p:sp>
            <p:nvSpPr>
              <p:cNvPr id="80" name="Line 52">
                <a:extLst>
                  <a:ext uri="{FF2B5EF4-FFF2-40B4-BE49-F238E27FC236}">
                    <a16:creationId xmlns:a16="http://schemas.microsoft.com/office/drawing/2014/main" id="{48CBB469-645D-5C43-ACDC-ED01F8D1DFA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3">
                <a:extLst>
                  <a:ext uri="{FF2B5EF4-FFF2-40B4-BE49-F238E27FC236}">
                    <a16:creationId xmlns:a16="http://schemas.microsoft.com/office/drawing/2014/main" id="{0C5DCD68-F5D6-214E-8C46-B266D74EBAA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57">
                <a:extLst>
                  <a:ext uri="{FF2B5EF4-FFF2-40B4-BE49-F238E27FC236}">
                    <a16:creationId xmlns:a16="http://schemas.microsoft.com/office/drawing/2014/main" id="{6AF06E15-8B69-5343-B0E4-4FC0CE6DC7B9}"/>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D58797B-E70D-794B-B690-F8609854C0E7}"/>
                    </a:ext>
                  </a:extLst>
                </p:cNvPr>
                <p:cNvSpPr txBox="1"/>
                <p:nvPr/>
              </p:nvSpPr>
              <p:spPr>
                <a:xfrm>
                  <a:off x="10649985" y="886624"/>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75" name="TextBox 74">
                  <a:extLst>
                    <a:ext uri="{FF2B5EF4-FFF2-40B4-BE49-F238E27FC236}">
                      <a16:creationId xmlns:a16="http://schemas.microsoft.com/office/drawing/2014/main" id="{ED58797B-E70D-794B-B690-F8609854C0E7}"/>
                    </a:ext>
                  </a:extLst>
                </p:cNvPr>
                <p:cNvSpPr txBox="1">
                  <a:spLocks noRot="1" noChangeAspect="1" noMove="1" noResize="1" noEditPoints="1" noAdjustHandles="1" noChangeArrowheads="1" noChangeShapeType="1" noTextEdit="1"/>
                </p:cNvSpPr>
                <p:nvPr/>
              </p:nvSpPr>
              <p:spPr>
                <a:xfrm>
                  <a:off x="10649985" y="886624"/>
                  <a:ext cx="662609" cy="358560"/>
                </a:xfrm>
                <a:prstGeom prst="rect">
                  <a:avLst/>
                </a:prstGeom>
                <a:blipFill>
                  <a:blip r:embed="rId4"/>
                  <a:stretch>
                    <a:fillRect/>
                  </a:stretch>
                </a:blipFill>
              </p:spPr>
              <p:txBody>
                <a:bodyPr/>
                <a:lstStyle/>
                <a:p>
                  <a:r>
                    <a:rPr lang="en-US">
                      <a:noFill/>
                    </a:rPr>
                    <a:t> </a:t>
                  </a:r>
                </a:p>
              </p:txBody>
            </p:sp>
          </mc:Fallback>
        </mc:AlternateContent>
        <p:sp>
          <p:nvSpPr>
            <p:cNvPr id="84" name="Oval 14">
              <a:extLst>
                <a:ext uri="{FF2B5EF4-FFF2-40B4-BE49-F238E27FC236}">
                  <a16:creationId xmlns:a16="http://schemas.microsoft.com/office/drawing/2014/main" id="{EAE01D3D-08EF-ED4C-BBCA-5711684A88B6}"/>
                </a:ext>
              </a:extLst>
            </p:cNvPr>
            <p:cNvSpPr>
              <a:spLocks noChangeAspect="1" noChangeArrowheads="1"/>
            </p:cNvSpPr>
            <p:nvPr/>
          </p:nvSpPr>
          <p:spPr bwMode="auto">
            <a:xfrm flipH="1">
              <a:off x="10931734" y="329495"/>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p>
          </p:txBody>
        </p:sp>
        <p:sp>
          <p:nvSpPr>
            <p:cNvPr id="85" name="Oval 14">
              <a:extLst>
                <a:ext uri="{FF2B5EF4-FFF2-40B4-BE49-F238E27FC236}">
                  <a16:creationId xmlns:a16="http://schemas.microsoft.com/office/drawing/2014/main" id="{74C331CF-29D6-164E-8042-C1D62BE2CC13}"/>
                </a:ext>
              </a:extLst>
            </p:cNvPr>
            <p:cNvSpPr>
              <a:spLocks noChangeAspect="1" noChangeArrowheads="1"/>
            </p:cNvSpPr>
            <p:nvPr/>
          </p:nvSpPr>
          <p:spPr bwMode="auto">
            <a:xfrm flipH="1">
              <a:off x="10467575" y="166561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6" name="Oval 14">
              <a:extLst>
                <a:ext uri="{FF2B5EF4-FFF2-40B4-BE49-F238E27FC236}">
                  <a16:creationId xmlns:a16="http://schemas.microsoft.com/office/drawing/2014/main" id="{448DE751-DEC8-6A48-B961-95DEA6C04E55}"/>
                </a:ext>
              </a:extLst>
            </p:cNvPr>
            <p:cNvSpPr>
              <a:spLocks noChangeAspect="1" noChangeArrowheads="1"/>
            </p:cNvSpPr>
            <p:nvPr/>
          </p:nvSpPr>
          <p:spPr bwMode="auto">
            <a:xfrm flipH="1">
              <a:off x="10927479" y="169444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7" name="TextBox 86">
              <a:extLst>
                <a:ext uri="{FF2B5EF4-FFF2-40B4-BE49-F238E27FC236}">
                  <a16:creationId xmlns:a16="http://schemas.microsoft.com/office/drawing/2014/main" id="{2581FB2C-4266-F144-949F-F0AA1662026B}"/>
                </a:ext>
              </a:extLst>
            </p:cNvPr>
            <p:cNvSpPr txBox="1"/>
            <p:nvPr/>
          </p:nvSpPr>
          <p:spPr>
            <a:xfrm>
              <a:off x="10430717" y="1322813"/>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8" name="TextBox 87">
              <a:extLst>
                <a:ext uri="{FF2B5EF4-FFF2-40B4-BE49-F238E27FC236}">
                  <a16:creationId xmlns:a16="http://schemas.microsoft.com/office/drawing/2014/main" id="{80710133-F73E-434D-AA42-2CA25EE45F79}"/>
                </a:ext>
              </a:extLst>
            </p:cNvPr>
            <p:cNvSpPr txBox="1"/>
            <p:nvPr/>
          </p:nvSpPr>
          <p:spPr>
            <a:xfrm>
              <a:off x="10670755" y="203270"/>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D</a:t>
              </a:r>
            </a:p>
          </p:txBody>
        </p:sp>
        <p:sp>
          <p:nvSpPr>
            <p:cNvPr id="89" name="TextBox 88">
              <a:extLst>
                <a:ext uri="{FF2B5EF4-FFF2-40B4-BE49-F238E27FC236}">
                  <a16:creationId xmlns:a16="http://schemas.microsoft.com/office/drawing/2014/main" id="{00174B2A-DD9F-F54E-8BA2-D3543F059E5A}"/>
                </a:ext>
              </a:extLst>
            </p:cNvPr>
            <p:cNvSpPr txBox="1"/>
            <p:nvPr/>
          </p:nvSpPr>
          <p:spPr>
            <a:xfrm>
              <a:off x="11088758" y="1469057"/>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S</a:t>
              </a:r>
            </a:p>
          </p:txBody>
        </p:sp>
        <p:sp>
          <p:nvSpPr>
            <p:cNvPr id="90" name="TextBox 89">
              <a:extLst>
                <a:ext uri="{FF2B5EF4-FFF2-40B4-BE49-F238E27FC236}">
                  <a16:creationId xmlns:a16="http://schemas.microsoft.com/office/drawing/2014/main" id="{900CA4E6-BCBF-9040-99B5-4D442CC7F4DB}"/>
                </a:ext>
              </a:extLst>
            </p:cNvPr>
            <p:cNvSpPr txBox="1"/>
            <p:nvPr/>
          </p:nvSpPr>
          <p:spPr>
            <a:xfrm>
              <a:off x="10436037" y="1842885"/>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grpSp>
        <p:nvGrpSpPr>
          <p:cNvPr id="26" name="Group 25">
            <a:extLst>
              <a:ext uri="{FF2B5EF4-FFF2-40B4-BE49-F238E27FC236}">
                <a16:creationId xmlns:a16="http://schemas.microsoft.com/office/drawing/2014/main" id="{B0DFC887-9750-994D-95BD-C55EC52ED766}"/>
              </a:ext>
            </a:extLst>
          </p:cNvPr>
          <p:cNvGrpSpPr/>
          <p:nvPr/>
        </p:nvGrpSpPr>
        <p:grpSpPr>
          <a:xfrm>
            <a:off x="10532949" y="3365256"/>
            <a:ext cx="1310511" cy="2780851"/>
            <a:chOff x="10465716" y="3623441"/>
            <a:chExt cx="1310511" cy="2780851"/>
          </a:xfrm>
        </p:grpSpPr>
        <p:sp>
          <p:nvSpPr>
            <p:cNvPr id="48" name="Freeform 12">
              <a:extLst>
                <a:ext uri="{FF2B5EF4-FFF2-40B4-BE49-F238E27FC236}">
                  <a16:creationId xmlns:a16="http://schemas.microsoft.com/office/drawing/2014/main" id="{658785DD-FDB7-1544-85FF-C26778324374}"/>
                </a:ext>
              </a:extLst>
            </p:cNvPr>
            <p:cNvSpPr>
              <a:spLocks noChangeAspect="1"/>
            </p:cNvSpPr>
            <p:nvPr/>
          </p:nvSpPr>
          <p:spPr bwMode="auto">
            <a:xfrm>
              <a:off x="10971083" y="49620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1" name="Group 204">
              <a:extLst>
                <a:ext uri="{FF2B5EF4-FFF2-40B4-BE49-F238E27FC236}">
                  <a16:creationId xmlns:a16="http://schemas.microsoft.com/office/drawing/2014/main" id="{0C0BDF28-8CCF-DD45-9150-3FC040B29848}"/>
                </a:ext>
              </a:extLst>
            </p:cNvPr>
            <p:cNvGrpSpPr>
              <a:grpSpLocks/>
            </p:cNvGrpSpPr>
            <p:nvPr/>
          </p:nvGrpSpPr>
          <p:grpSpPr bwMode="auto">
            <a:xfrm>
              <a:off x="10712864" y="3629372"/>
              <a:ext cx="675743" cy="1408043"/>
              <a:chOff x="3552" y="2400"/>
              <a:chExt cx="192" cy="480"/>
            </a:xfrm>
          </p:grpSpPr>
          <p:sp>
            <p:nvSpPr>
              <p:cNvPr id="92" name="Line 52">
                <a:extLst>
                  <a:ext uri="{FF2B5EF4-FFF2-40B4-BE49-F238E27FC236}">
                    <a16:creationId xmlns:a16="http://schemas.microsoft.com/office/drawing/2014/main" id="{A6BC80DC-F445-CF46-8670-E5C34A0D448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53">
                <a:extLst>
                  <a:ext uri="{FF2B5EF4-FFF2-40B4-BE49-F238E27FC236}">
                    <a16:creationId xmlns:a16="http://schemas.microsoft.com/office/drawing/2014/main" id="{46486002-3589-5E4F-8F21-0688D0C5525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Freeform 57">
                <a:extLst>
                  <a:ext uri="{FF2B5EF4-FFF2-40B4-BE49-F238E27FC236}">
                    <a16:creationId xmlns:a16="http://schemas.microsoft.com/office/drawing/2014/main" id="{4B0E6A83-BEDA-184B-87BC-752492FC9976}"/>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5" name="Straight Connector 94">
              <a:extLst>
                <a:ext uri="{FF2B5EF4-FFF2-40B4-BE49-F238E27FC236}">
                  <a16:creationId xmlns:a16="http://schemas.microsoft.com/office/drawing/2014/main" id="{BECE0250-6F5B-7B4E-BAE7-909CA40E8AD8}"/>
                </a:ext>
              </a:extLst>
            </p:cNvPr>
            <p:cNvCxnSpPr>
              <a:cxnSpLocks/>
            </p:cNvCxnSpPr>
            <p:nvPr/>
          </p:nvCxnSpPr>
          <p:spPr>
            <a:xfrm>
              <a:off x="11047283" y="3634540"/>
              <a:ext cx="640481" cy="5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C69B84C8-4EE3-064E-86EA-0488287DDC24}"/>
                    </a:ext>
                  </a:extLst>
                </p:cNvPr>
                <p:cNvSpPr txBox="1"/>
                <p:nvPr/>
              </p:nvSpPr>
              <p:spPr>
                <a:xfrm>
                  <a:off x="10696367" y="4099408"/>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98" name="TextBox 97">
                  <a:extLst>
                    <a:ext uri="{FF2B5EF4-FFF2-40B4-BE49-F238E27FC236}">
                      <a16:creationId xmlns:a16="http://schemas.microsoft.com/office/drawing/2014/main" id="{C69B84C8-4EE3-064E-86EA-0488287DDC24}"/>
                    </a:ext>
                  </a:extLst>
                </p:cNvPr>
                <p:cNvSpPr txBox="1">
                  <a:spLocks noRot="1" noChangeAspect="1" noMove="1" noResize="1" noEditPoints="1" noAdjustHandles="1" noChangeArrowheads="1" noChangeShapeType="1" noTextEdit="1"/>
                </p:cNvSpPr>
                <p:nvPr/>
              </p:nvSpPr>
              <p:spPr>
                <a:xfrm>
                  <a:off x="10696367" y="4099408"/>
                  <a:ext cx="662609" cy="358560"/>
                </a:xfrm>
                <a:prstGeom prst="rect">
                  <a:avLst/>
                </a:prstGeom>
                <a:blipFill>
                  <a:blip r:embed="rId5"/>
                  <a:stretch>
                    <a:fillRect/>
                  </a:stretch>
                </a:blipFill>
              </p:spPr>
              <p:txBody>
                <a:bodyPr/>
                <a:lstStyle/>
                <a:p>
                  <a:r>
                    <a:rPr lang="en-US">
                      <a:noFill/>
                    </a:rPr>
                    <a:t> </a:t>
                  </a:r>
                </a:p>
              </p:txBody>
            </p:sp>
          </mc:Fallback>
        </mc:AlternateContent>
        <p:sp>
          <p:nvSpPr>
            <p:cNvPr id="101" name="Oval 14">
              <a:extLst>
                <a:ext uri="{FF2B5EF4-FFF2-40B4-BE49-F238E27FC236}">
                  <a16:creationId xmlns:a16="http://schemas.microsoft.com/office/drawing/2014/main" id="{3ED9B9F6-1F14-BC43-8935-F72ED6FB439D}"/>
                </a:ext>
              </a:extLst>
            </p:cNvPr>
            <p:cNvSpPr>
              <a:spLocks noChangeAspect="1" noChangeArrowheads="1"/>
            </p:cNvSpPr>
            <p:nvPr/>
          </p:nvSpPr>
          <p:spPr bwMode="auto">
            <a:xfrm flipH="1">
              <a:off x="10534979" y="4904901"/>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Oval 14">
              <a:extLst>
                <a:ext uri="{FF2B5EF4-FFF2-40B4-BE49-F238E27FC236}">
                  <a16:creationId xmlns:a16="http://schemas.microsoft.com/office/drawing/2014/main" id="{FB759EB9-3AD5-9A48-9B7A-4ED4867EE6FD}"/>
                </a:ext>
              </a:extLst>
            </p:cNvPr>
            <p:cNvSpPr>
              <a:spLocks noChangeAspect="1" noChangeArrowheads="1"/>
            </p:cNvSpPr>
            <p:nvPr/>
          </p:nvSpPr>
          <p:spPr bwMode="auto">
            <a:xfrm flipH="1">
              <a:off x="10973861" y="4907227"/>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3" name="TextBox 102">
              <a:extLst>
                <a:ext uri="{FF2B5EF4-FFF2-40B4-BE49-F238E27FC236}">
                  <a16:creationId xmlns:a16="http://schemas.microsoft.com/office/drawing/2014/main" id="{48D1BE2C-6FE9-544B-A651-D7DF227D0AE3}"/>
                </a:ext>
              </a:extLst>
            </p:cNvPr>
            <p:cNvSpPr txBox="1"/>
            <p:nvPr/>
          </p:nvSpPr>
          <p:spPr>
            <a:xfrm>
              <a:off x="10519141" y="509373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6" name="TextBox 105">
              <a:extLst>
                <a:ext uri="{FF2B5EF4-FFF2-40B4-BE49-F238E27FC236}">
                  <a16:creationId xmlns:a16="http://schemas.microsoft.com/office/drawing/2014/main" id="{11A80BC9-482E-6142-8ED3-630162EDF7E6}"/>
                </a:ext>
              </a:extLst>
            </p:cNvPr>
            <p:cNvSpPr txBox="1"/>
            <p:nvPr/>
          </p:nvSpPr>
          <p:spPr>
            <a:xfrm>
              <a:off x="10506353" y="4497231"/>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nvGrpSpPr>
            <p:cNvPr id="107" name="Group 220">
              <a:extLst>
                <a:ext uri="{FF2B5EF4-FFF2-40B4-BE49-F238E27FC236}">
                  <a16:creationId xmlns:a16="http://schemas.microsoft.com/office/drawing/2014/main" id="{BAF0C2F4-2F93-6B42-BDA0-291ADD70F7C7}"/>
                </a:ext>
              </a:extLst>
            </p:cNvPr>
            <p:cNvGrpSpPr>
              <a:grpSpLocks/>
            </p:cNvGrpSpPr>
            <p:nvPr/>
          </p:nvGrpSpPr>
          <p:grpSpPr bwMode="auto">
            <a:xfrm>
              <a:off x="11625021" y="3623441"/>
              <a:ext cx="140150" cy="279698"/>
              <a:chOff x="3280" y="3072"/>
              <a:chExt cx="96" cy="192"/>
            </a:xfrm>
          </p:grpSpPr>
          <p:sp>
            <p:nvSpPr>
              <p:cNvPr id="108" name="Line 17">
                <a:extLst>
                  <a:ext uri="{FF2B5EF4-FFF2-40B4-BE49-F238E27FC236}">
                    <a16:creationId xmlns:a16="http://schemas.microsoft.com/office/drawing/2014/main" id="{8E277F29-D5DB-AD48-9652-41304562B2A8}"/>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Freeform 18">
                <a:extLst>
                  <a:ext uri="{FF2B5EF4-FFF2-40B4-BE49-F238E27FC236}">
                    <a16:creationId xmlns:a16="http://schemas.microsoft.com/office/drawing/2014/main" id="{F4BCBB51-B8E5-6E4D-9847-9DAAD08D9784}"/>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0" name="TextBox 109">
              <a:extLst>
                <a:ext uri="{FF2B5EF4-FFF2-40B4-BE49-F238E27FC236}">
                  <a16:creationId xmlns:a16="http://schemas.microsoft.com/office/drawing/2014/main" id="{3D6BAA23-6259-CF40-9779-47C57F6D4254}"/>
                </a:ext>
              </a:extLst>
            </p:cNvPr>
            <p:cNvSpPr txBox="1"/>
            <p:nvPr/>
          </p:nvSpPr>
          <p:spPr>
            <a:xfrm>
              <a:off x="11253568" y="479297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11" name="Group 220">
              <a:extLst>
                <a:ext uri="{FF2B5EF4-FFF2-40B4-BE49-F238E27FC236}">
                  <a16:creationId xmlns:a16="http://schemas.microsoft.com/office/drawing/2014/main" id="{6EB060DB-AB92-6942-9AFD-FB9991D27641}"/>
                </a:ext>
              </a:extLst>
            </p:cNvPr>
            <p:cNvGrpSpPr>
              <a:grpSpLocks/>
            </p:cNvGrpSpPr>
            <p:nvPr/>
          </p:nvGrpSpPr>
          <p:grpSpPr bwMode="auto">
            <a:xfrm>
              <a:off x="10992455" y="5686144"/>
              <a:ext cx="140150" cy="279698"/>
              <a:chOff x="3280" y="3072"/>
              <a:chExt cx="96" cy="192"/>
            </a:xfrm>
          </p:grpSpPr>
          <p:sp>
            <p:nvSpPr>
              <p:cNvPr id="112" name="Line 17">
                <a:extLst>
                  <a:ext uri="{FF2B5EF4-FFF2-40B4-BE49-F238E27FC236}">
                    <a16:creationId xmlns:a16="http://schemas.microsoft.com/office/drawing/2014/main" id="{23BD4E0F-C370-E048-972D-C7FEAC700D3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Freeform 18">
                <a:extLst>
                  <a:ext uri="{FF2B5EF4-FFF2-40B4-BE49-F238E27FC236}">
                    <a16:creationId xmlns:a16="http://schemas.microsoft.com/office/drawing/2014/main" id="{5FC67E4C-112D-004D-992C-B0232890E51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4" name="TextBox 113">
              <a:extLst>
                <a:ext uri="{FF2B5EF4-FFF2-40B4-BE49-F238E27FC236}">
                  <a16:creationId xmlns:a16="http://schemas.microsoft.com/office/drawing/2014/main" id="{9BE95FAF-BFE5-7F4E-B2FA-2BC7AE126CAE}"/>
                </a:ext>
              </a:extLst>
            </p:cNvPr>
            <p:cNvSpPr txBox="1"/>
            <p:nvPr/>
          </p:nvSpPr>
          <p:spPr>
            <a:xfrm>
              <a:off x="11182955" y="5195291"/>
              <a:ext cx="35759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R</a:t>
              </a:r>
              <a:r>
                <a:rPr lang="en-US" baseline="-25000" dirty="0">
                  <a:solidFill>
                    <a:srgbClr val="000000"/>
                  </a:solidFill>
                </a:rPr>
                <a:t>S</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19" name="TextBox 18">
              <a:extLst>
                <a:ext uri="{FF2B5EF4-FFF2-40B4-BE49-F238E27FC236}">
                  <a16:creationId xmlns:a16="http://schemas.microsoft.com/office/drawing/2014/main" id="{AA68FC73-4706-A842-A5D8-A7E1BA9FA27B}"/>
                </a:ext>
              </a:extLst>
            </p:cNvPr>
            <p:cNvSpPr txBox="1"/>
            <p:nvPr/>
          </p:nvSpPr>
          <p:spPr>
            <a:xfrm>
              <a:off x="10465716" y="6034960"/>
              <a:ext cx="1088696" cy="369332"/>
            </a:xfrm>
            <a:prstGeom prst="rect">
              <a:avLst/>
            </a:prstGeom>
            <a:noFill/>
          </p:spPr>
          <p:txBody>
            <a:bodyPr wrap="none" rtlCol="0">
              <a:spAutoFit/>
            </a:bodyPr>
            <a:lstStyle/>
            <a:p>
              <a:r>
                <a:rPr lang="en-US" dirty="0"/>
                <a:t>AC model</a:t>
              </a:r>
            </a:p>
          </p:txBody>
        </p:sp>
      </p:grpSp>
      <p:graphicFrame>
        <p:nvGraphicFramePr>
          <p:cNvPr id="6" name="Table 13">
            <a:extLst>
              <a:ext uri="{FF2B5EF4-FFF2-40B4-BE49-F238E27FC236}">
                <a16:creationId xmlns:a16="http://schemas.microsoft.com/office/drawing/2014/main" id="{654C814E-95ED-2242-B868-73A00B7A9D98}"/>
              </a:ext>
            </a:extLst>
          </p:cNvPr>
          <p:cNvGraphicFramePr>
            <a:graphicFrameLocks noGrp="1"/>
          </p:cNvGraphicFramePr>
          <p:nvPr>
            <p:extLst>
              <p:ext uri="{D42A27DB-BD31-4B8C-83A1-F6EECF244321}">
                <p14:modId xmlns:p14="http://schemas.microsoft.com/office/powerpoint/2010/main" val="2855210794"/>
              </p:ext>
            </p:extLst>
          </p:nvPr>
        </p:nvGraphicFramePr>
        <p:xfrm>
          <a:off x="5910347" y="3981257"/>
          <a:ext cx="4489526" cy="2123440"/>
        </p:xfrm>
        <a:graphic>
          <a:graphicData uri="http://schemas.openxmlformats.org/drawingml/2006/table">
            <a:tbl>
              <a:tblPr firstRow="1" bandRow="1">
                <a:tableStyleId>{5C22544A-7EE6-4342-B048-85BDC9FD1C3A}</a:tableStyleId>
              </a:tblPr>
              <a:tblGrid>
                <a:gridCol w="1283835">
                  <a:extLst>
                    <a:ext uri="{9D8B030D-6E8A-4147-A177-3AD203B41FA5}">
                      <a16:colId xmlns:a16="http://schemas.microsoft.com/office/drawing/2014/main" val="2925834725"/>
                    </a:ext>
                  </a:extLst>
                </a:gridCol>
                <a:gridCol w="3205691">
                  <a:extLst>
                    <a:ext uri="{9D8B030D-6E8A-4147-A177-3AD203B41FA5}">
                      <a16:colId xmlns:a16="http://schemas.microsoft.com/office/drawing/2014/main" val="250498001"/>
                    </a:ext>
                  </a:extLst>
                </a:gridCol>
              </a:tblGrid>
              <a:tr h="370840">
                <a:tc>
                  <a:txBody>
                    <a:bodyPr/>
                    <a:lstStyle/>
                    <a:p>
                      <a:pPr algn="r"/>
                      <a:r>
                        <a:rPr lang="en-US" dirty="0"/>
                        <a:t>Region</a:t>
                      </a:r>
                    </a:p>
                  </a:txBody>
                  <a:tcPr/>
                </a:tc>
                <a:tc>
                  <a:txBody>
                    <a:bodyPr/>
                    <a:lstStyle/>
                    <a:p>
                      <a:pPr algn="r"/>
                      <a:r>
                        <a:rPr lang="en-US" dirty="0"/>
                        <a:t>Characteristic</a:t>
                      </a:r>
                    </a:p>
                  </a:txBody>
                  <a:tcPr/>
                </a:tc>
                <a:extLst>
                  <a:ext uri="{0D108BD9-81ED-4DB2-BD59-A6C34878D82A}">
                    <a16:rowId xmlns:a16="http://schemas.microsoft.com/office/drawing/2014/main" val="409142417"/>
                  </a:ext>
                </a:extLst>
              </a:tr>
              <a:tr h="370840">
                <a:tc>
                  <a:txBody>
                    <a:bodyPr/>
                    <a:lstStyle/>
                    <a:p>
                      <a:r>
                        <a:rPr lang="en-US" dirty="0"/>
                        <a:t>ohmic</a:t>
                      </a:r>
                    </a:p>
                  </a:txBody>
                  <a:tcPr/>
                </a:tc>
                <a:tc>
                  <a:txBody>
                    <a:bodyPr/>
                    <a:lstStyle/>
                    <a:p>
                      <a:r>
                        <a:rPr lang="en-US" dirty="0"/>
                        <a:t>i</a:t>
                      </a:r>
                      <a:r>
                        <a:rPr lang="en-US" baseline="-25000" dirty="0"/>
                        <a:t>d</a:t>
                      </a:r>
                      <a:r>
                        <a:rPr lang="en-US" dirty="0"/>
                        <a:t> linear in </a:t>
                      </a:r>
                      <a:r>
                        <a:rPr lang="en-US" dirty="0" err="1"/>
                        <a:t>v</a:t>
                      </a:r>
                      <a:r>
                        <a:rPr lang="en-US" baseline="-25000" dirty="0" err="1"/>
                        <a:t>ds</a:t>
                      </a:r>
                      <a:r>
                        <a:rPr lang="en-US" baseline="0" dirty="0"/>
                        <a:t>, </a:t>
                      </a:r>
                      <a:r>
                        <a:rPr lang="en-US" baseline="0" dirty="0" err="1"/>
                        <a:t>v</a:t>
                      </a:r>
                      <a:r>
                        <a:rPr lang="en-US" baseline="-25000" dirty="0" err="1"/>
                        <a:t>gs</a:t>
                      </a:r>
                      <a:r>
                        <a:rPr lang="en-US" baseline="0" dirty="0"/>
                        <a:t> &lt;0</a:t>
                      </a:r>
                      <a:endParaRPr lang="en-US" baseline="-25000" dirty="0"/>
                    </a:p>
                  </a:txBody>
                  <a:tcPr/>
                </a:tc>
                <a:extLst>
                  <a:ext uri="{0D108BD9-81ED-4DB2-BD59-A6C34878D82A}">
                    <a16:rowId xmlns:a16="http://schemas.microsoft.com/office/drawing/2014/main" val="2169857266"/>
                  </a:ext>
                </a:extLst>
              </a:tr>
              <a:tr h="370840">
                <a:tc>
                  <a:txBody>
                    <a:bodyPr/>
                    <a:lstStyle/>
                    <a:p>
                      <a:r>
                        <a:rPr lang="en-US" dirty="0"/>
                        <a:t>active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v</a:t>
                      </a:r>
                      <a:r>
                        <a:rPr lang="en-US" baseline="-25000" dirty="0" err="1"/>
                        <a:t>gs</a:t>
                      </a:r>
                      <a:r>
                        <a:rPr lang="en-US" baseline="0" dirty="0"/>
                        <a:t> controls </a:t>
                      </a:r>
                      <a:r>
                        <a:rPr lang="en-US" dirty="0"/>
                        <a:t>i</a:t>
                      </a:r>
                      <a:r>
                        <a:rPr lang="en-US" baseline="-25000" dirty="0"/>
                        <a:t>d</a:t>
                      </a:r>
                      <a:r>
                        <a:rPr lang="en-US" baseline="0" dirty="0"/>
                        <a:t> linearly, </a:t>
                      </a:r>
                      <a:r>
                        <a:rPr lang="en-US" baseline="0" dirty="0" err="1"/>
                        <a:t>v</a:t>
                      </a:r>
                      <a:r>
                        <a:rPr lang="en-US" baseline="-25000" dirty="0" err="1"/>
                        <a:t>gs</a:t>
                      </a:r>
                      <a:r>
                        <a:rPr lang="en-US" baseline="0" dirty="0"/>
                        <a:t> &lt;0</a:t>
                      </a:r>
                      <a:endParaRPr lang="en-US" dirty="0"/>
                    </a:p>
                  </a:txBody>
                  <a:tcPr/>
                </a:tc>
                <a:extLst>
                  <a:ext uri="{0D108BD9-81ED-4DB2-BD59-A6C34878D82A}">
                    <a16:rowId xmlns:a16="http://schemas.microsoft.com/office/drawing/2014/main" val="1327339601"/>
                  </a:ext>
                </a:extLst>
              </a:tr>
              <a:tr h="370840">
                <a:tc>
                  <a:txBody>
                    <a:bodyPr/>
                    <a:lstStyle/>
                    <a:p>
                      <a:r>
                        <a:rPr lang="en-US" dirty="0"/>
                        <a:t>breakdown</a:t>
                      </a:r>
                    </a:p>
                  </a:txBody>
                  <a:tcPr/>
                </a:tc>
                <a:tc>
                  <a:txBody>
                    <a:bodyPr/>
                    <a:lstStyle/>
                    <a:p>
                      <a:r>
                        <a:rPr lang="en-US" baseline="0" dirty="0" err="1"/>
                        <a:t>v</a:t>
                      </a:r>
                      <a:r>
                        <a:rPr lang="en-US" baseline="-25000" dirty="0" err="1"/>
                        <a:t>ds</a:t>
                      </a:r>
                      <a:r>
                        <a:rPr lang="en-US" baseline="0" dirty="0"/>
                        <a:t> is so high channel breaks</a:t>
                      </a:r>
                      <a:endParaRPr lang="en-US" dirty="0"/>
                    </a:p>
                  </a:txBody>
                  <a:tcPr/>
                </a:tc>
                <a:extLst>
                  <a:ext uri="{0D108BD9-81ED-4DB2-BD59-A6C34878D82A}">
                    <a16:rowId xmlns:a16="http://schemas.microsoft.com/office/drawing/2014/main" val="627449099"/>
                  </a:ext>
                </a:extLst>
              </a:tr>
              <a:tr h="370840">
                <a:tc>
                  <a:txBody>
                    <a:bodyPr/>
                    <a:lstStyle/>
                    <a:p>
                      <a:r>
                        <a:rPr lang="en-US" dirty="0"/>
                        <a:t>Pinch-off</a:t>
                      </a:r>
                    </a:p>
                  </a:txBody>
                  <a:tcPr/>
                </a:tc>
                <a:tc>
                  <a:txBody>
                    <a:bodyPr/>
                    <a:lstStyle/>
                    <a:p>
                      <a:r>
                        <a:rPr lang="en-US" dirty="0" err="1"/>
                        <a:t>V</a:t>
                      </a:r>
                      <a:r>
                        <a:rPr lang="en-US" baseline="-25000" dirty="0" err="1"/>
                        <a:t>gs</a:t>
                      </a:r>
                      <a:r>
                        <a:rPr lang="en-US" dirty="0"/>
                        <a:t>&lt;&lt;0 and i</a:t>
                      </a:r>
                      <a:r>
                        <a:rPr lang="en-US" baseline="-25000" dirty="0"/>
                        <a:t>d</a:t>
                      </a:r>
                      <a:r>
                        <a:rPr lang="en-US" dirty="0"/>
                        <a:t>=0 independent of </a:t>
                      </a:r>
                      <a:r>
                        <a:rPr lang="en-US" dirty="0" err="1"/>
                        <a:t>v</a:t>
                      </a:r>
                      <a:r>
                        <a:rPr lang="en-US" baseline="-25000" dirty="0" err="1"/>
                        <a:t>ds</a:t>
                      </a:r>
                      <a:endParaRPr lang="en-US" baseline="-25000" dirty="0"/>
                    </a:p>
                  </a:txBody>
                  <a:tcPr/>
                </a:tc>
                <a:extLst>
                  <a:ext uri="{0D108BD9-81ED-4DB2-BD59-A6C34878D82A}">
                    <a16:rowId xmlns:a16="http://schemas.microsoft.com/office/drawing/2014/main" val="4184056187"/>
                  </a:ext>
                </a:extLst>
              </a:tr>
            </a:tbl>
          </a:graphicData>
        </a:graphic>
      </p:graphicFrame>
    </p:spTree>
    <p:extLst>
      <p:ext uri="{BB962C8B-B14F-4D97-AF65-F5344CB8AC3E}">
        <p14:creationId xmlns:p14="http://schemas.microsoft.com/office/powerpoint/2010/main" val="838717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50478" y="236275"/>
            <a:ext cx="11529391" cy="769441"/>
          </a:xfrm>
          <a:prstGeom prst="rect">
            <a:avLst/>
          </a:prstGeom>
          <a:noFill/>
        </p:spPr>
        <p:txBody>
          <a:bodyPr wrap="square" rtlCol="0">
            <a:spAutoFit/>
          </a:bodyPr>
          <a:lstStyle/>
          <a:p>
            <a:pPr algn="ctr"/>
            <a:r>
              <a:rPr lang="en-US" sz="4400" dirty="0">
                <a:latin typeface="+mj-lt"/>
              </a:rPr>
              <a:t>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601707" y="631955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46FE2E7-0816-574C-A7C0-86894C758606}"/>
                  </a:ext>
                </a:extLst>
              </p:cNvPr>
              <p:cNvSpPr txBox="1"/>
              <p:nvPr/>
            </p:nvSpPr>
            <p:spPr>
              <a:xfrm>
                <a:off x="1269325" y="2363708"/>
                <a:ext cx="6519734" cy="287931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Δ</m:t>
                    </m:r>
                    <m:sSub>
                      <m:sSubPr>
                        <m:ctrlPr>
                          <a:rPr lang="el-GR"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𝑑</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𝑑</m:t>
                            </m:r>
                          </m:sub>
                        </m:sSub>
                      </m:num>
                      <m:den>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𝐺𝑆</m:t>
                            </m:r>
                          </m:sub>
                        </m:sSub>
                      </m:den>
                    </m:f>
                    <m:r>
                      <m:rPr>
                        <m:sty m:val="p"/>
                      </m:rPr>
                      <a:rPr lang="el-GR" sz="2000" b="0" i="1" smtClean="0">
                        <a:latin typeface="Cambria Math" panose="02040503050406030204" pitchFamily="18" charset="0"/>
                        <a:ea typeface="Cambria Math" panose="02040503050406030204" pitchFamily="18" charset="0"/>
                      </a:rPr>
                      <m:t>Δ</m:t>
                    </m:r>
                    <m:sSub>
                      <m:sSubPr>
                        <m:ctrlPr>
                          <a:rPr lang="el-GR"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𝐺𝑆</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𝑑</m:t>
                            </m:r>
                          </m:sub>
                        </m:sSub>
                      </m:num>
                      <m:den>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𝐷𝑆</m:t>
                            </m:r>
                          </m:sub>
                        </m:sSub>
                      </m:den>
                    </m:f>
                    <m:r>
                      <m:rPr>
                        <m:sty m:val="p"/>
                      </m:rPr>
                      <a:rPr lang="el-GR" sz="2000" b="0" i="1" smtClean="0">
                        <a:latin typeface="Cambria Math" panose="02040503050406030204" pitchFamily="18" charset="0"/>
                        <a:ea typeface="Cambria Math" panose="02040503050406030204" pitchFamily="18" charset="0"/>
                      </a:rPr>
                      <m:t>Δ</m:t>
                    </m:r>
                    <m:sSub>
                      <m:sSubPr>
                        <m:ctrlPr>
                          <a:rPr lang="el-GR"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𝐷𝑆</m:t>
                        </m:r>
                      </m:sub>
                    </m:sSub>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𝑑</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i="1">
                                <a:latin typeface="Cambria Math" panose="02040503050406030204" pitchFamily="18" charset="0"/>
                                <a:ea typeface="Cambria Math" panose="02040503050406030204" pitchFamily="18" charset="0"/>
                              </a:rPr>
                              <m:t>𝐺𝑆</m:t>
                            </m:r>
                          </m:sub>
                        </m:sSub>
                      </m:den>
                    </m:f>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𝑚</m:t>
                        </m:r>
                      </m:sub>
                    </m:sSub>
                  </m:oMath>
                </a14:m>
                <a:r>
                  <a:rPr lang="en-US" sz="2000" dirty="0"/>
                  <a:t>, </a:t>
                </a: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𝑑</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𝐷𝑆</m:t>
                            </m:r>
                          </m:sub>
                        </m:sSub>
                      </m:den>
                    </m:f>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𝑑</m:t>
                        </m:r>
                      </m:sub>
                    </m:sSub>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𝑑</m:t>
                            </m:r>
                          </m:sub>
                        </m:sSub>
                      </m:den>
                    </m:f>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𝑚</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𝑔𝑠</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𝑑𝑠</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den>
                    </m:f>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𝑔</m:t>
                        </m:r>
                      </m:e>
                      <m:sub>
                        <m:r>
                          <a:rPr lang="en-US" sz="2000" i="1">
                            <a:latin typeface="Cambria Math" panose="02040503050406030204" pitchFamily="18" charset="0"/>
                          </a:rPr>
                          <m:t>𝑚</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𝑔𝑠</m:t>
                        </m:r>
                      </m:sub>
                    </m:sSub>
                  </m:oMath>
                </a14:m>
                <a:r>
                  <a:rPr lang="en-US" sz="2000" dirty="0"/>
                  <a:t>, since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oMath>
                </a14:m>
                <a:r>
                  <a:rPr lang="en-US" sz="2000" dirty="0"/>
                  <a:t> is large</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10</m:t>
                        </m:r>
                      </m:e>
                      <m:sup>
                        <m:r>
                          <a:rPr lang="en-US" sz="2000" b="0" i="1" smtClean="0">
                            <a:latin typeface="Cambria Math" panose="02040503050406030204" pitchFamily="18" charset="0"/>
                          </a:rPr>
                          <m:t>9</m:t>
                        </m:r>
                      </m:sup>
                    </m:sSup>
                    <m:r>
                      <m:rPr>
                        <m:sty m:val="p"/>
                      </m:rPr>
                      <a:rPr lang="el-GR" sz="2000" b="0" i="1" smtClean="0">
                        <a:latin typeface="Cambria Math" panose="02040503050406030204" pitchFamily="18" charset="0"/>
                        <a:ea typeface="Cambria Math" panose="02040503050406030204" pitchFamily="18" charset="0"/>
                      </a:rPr>
                      <m:t>Ω</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𝑜𝑢𝑡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𝐷</m:t>
                        </m:r>
                      </m:sub>
                    </m:sSub>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𝑑</m:t>
                            </m:r>
                          </m:sub>
                        </m:sSub>
                      </m:e>
                    </m:d>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a:rPr lang="en-US" sz="2000" i="1">
                                <a:latin typeface="Cambria Math" panose="02040503050406030204" pitchFamily="18" charset="0"/>
                                <a:ea typeface="Cambria Math" panose="02040503050406030204" pitchFamily="18" charset="0"/>
                              </a:rPr>
                              <m:t>𝐺𝑆</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a:rPr lang="en-US" sz="2000" i="1">
                                <a:latin typeface="Cambria Math" panose="02040503050406030204" pitchFamily="18" charset="0"/>
                                <a:ea typeface="Cambria Math" panose="02040503050406030204" pitchFamily="18" charset="0"/>
                              </a:rPr>
                              <m:t>𝐷𝑆</m:t>
                            </m:r>
                          </m:sub>
                        </m:sSub>
                        <m:r>
                          <a:rPr lang="en-US" sz="2000" i="1">
                            <a:latin typeface="Cambria Math" panose="02040503050406030204" pitchFamily="18" charset="0"/>
                            <a:ea typeface="Cambria Math" panose="02040503050406030204" pitchFamily="18" charset="0"/>
                          </a:rPr>
                          <m:t>)</m:t>
                        </m:r>
                      </m:den>
                    </m:f>
                  </m:oMath>
                </a14:m>
                <a:endParaRPr lang="en-US" sz="2000" dirty="0"/>
              </a:p>
              <a:p>
                <a:pPr marL="285750" indent="-285750">
                  <a:buFont typeface="Arial" panose="020B0604020202020204" pitchFamily="34" charset="0"/>
                  <a:buChar char="•"/>
                </a:pPr>
                <a:endParaRPr lang="en-US" dirty="0"/>
              </a:p>
            </p:txBody>
          </p:sp>
        </mc:Choice>
        <mc:Fallback xmlns="">
          <p:sp>
            <p:nvSpPr>
              <p:cNvPr id="10" name="TextBox 9">
                <a:extLst>
                  <a:ext uri="{FF2B5EF4-FFF2-40B4-BE49-F238E27FC236}">
                    <a16:creationId xmlns:a16="http://schemas.microsoft.com/office/drawing/2014/main" id="{846FE2E7-0816-574C-A7C0-86894C758606}"/>
                  </a:ext>
                </a:extLst>
              </p:cNvPr>
              <p:cNvSpPr txBox="1">
                <a:spLocks noRot="1" noChangeAspect="1" noMove="1" noResize="1" noEditPoints="1" noAdjustHandles="1" noChangeArrowheads="1" noChangeShapeType="1" noTextEdit="1"/>
              </p:cNvSpPr>
              <p:nvPr/>
            </p:nvSpPr>
            <p:spPr>
              <a:xfrm>
                <a:off x="1269325" y="2363708"/>
                <a:ext cx="6519734" cy="2879317"/>
              </a:xfrm>
              <a:prstGeom prst="rect">
                <a:avLst/>
              </a:prstGeom>
              <a:blipFill>
                <a:blip r:embed="rId3"/>
                <a:stretch>
                  <a:fillRect l="-583"/>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9CD447D5-BA4B-BBBA-EE80-4BC3FCD9C29E}"/>
              </a:ext>
            </a:extLst>
          </p:cNvPr>
          <p:cNvGrpSpPr/>
          <p:nvPr/>
        </p:nvGrpSpPr>
        <p:grpSpPr>
          <a:xfrm>
            <a:off x="7573505" y="2880723"/>
            <a:ext cx="3609112" cy="1649194"/>
            <a:chOff x="8171219" y="1833042"/>
            <a:chExt cx="3609112" cy="1649194"/>
          </a:xfrm>
        </p:grpSpPr>
        <p:sp>
          <p:nvSpPr>
            <p:cNvPr id="33" name="TextBox 32">
              <a:extLst>
                <a:ext uri="{FF2B5EF4-FFF2-40B4-BE49-F238E27FC236}">
                  <a16:creationId xmlns:a16="http://schemas.microsoft.com/office/drawing/2014/main" id="{24EB9DA6-501F-7B49-A287-8D50128217A9}"/>
                </a:ext>
              </a:extLst>
            </p:cNvPr>
            <p:cNvSpPr txBox="1"/>
            <p:nvPr/>
          </p:nvSpPr>
          <p:spPr>
            <a:xfrm>
              <a:off x="9733597" y="1901713"/>
              <a:ext cx="1556132" cy="369332"/>
            </a:xfrm>
            <a:prstGeom prst="rect">
              <a:avLst/>
            </a:prstGeom>
            <a:noFill/>
          </p:spPr>
          <p:txBody>
            <a:bodyPr wrap="none" rtlCol="0">
              <a:spAutoFit/>
            </a:bodyPr>
            <a:lstStyle/>
            <a:p>
              <a:r>
                <a:rPr lang="en-US" dirty="0"/>
                <a:t>FET equivalent</a:t>
              </a:r>
            </a:p>
          </p:txBody>
        </p:sp>
        <p:grpSp>
          <p:nvGrpSpPr>
            <p:cNvPr id="36" name="Group 203">
              <a:extLst>
                <a:ext uri="{FF2B5EF4-FFF2-40B4-BE49-F238E27FC236}">
                  <a16:creationId xmlns:a16="http://schemas.microsoft.com/office/drawing/2014/main" id="{E00E8298-8E21-5544-B082-9A5E00DCADAE}"/>
                </a:ext>
              </a:extLst>
            </p:cNvPr>
            <p:cNvGrpSpPr>
              <a:grpSpLocks/>
            </p:cNvGrpSpPr>
            <p:nvPr/>
          </p:nvGrpSpPr>
          <p:grpSpPr bwMode="auto">
            <a:xfrm>
              <a:off x="9417917" y="2415436"/>
              <a:ext cx="304800" cy="762000"/>
              <a:chOff x="3216" y="2400"/>
              <a:chExt cx="192" cy="480"/>
            </a:xfrm>
          </p:grpSpPr>
          <p:sp>
            <p:nvSpPr>
              <p:cNvPr id="37" name="Line 46">
                <a:extLst>
                  <a:ext uri="{FF2B5EF4-FFF2-40B4-BE49-F238E27FC236}">
                    <a16:creationId xmlns:a16="http://schemas.microsoft.com/office/drawing/2014/main" id="{7CC1FED9-F469-834D-B83D-E3D1D8034C85}"/>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7">
                <a:extLst>
                  <a:ext uri="{FF2B5EF4-FFF2-40B4-BE49-F238E27FC236}">
                    <a16:creationId xmlns:a16="http://schemas.microsoft.com/office/drawing/2014/main" id="{37A4622B-654D-4246-ABF8-C481B19EBF58}"/>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8">
                <a:extLst>
                  <a:ext uri="{FF2B5EF4-FFF2-40B4-BE49-F238E27FC236}">
                    <a16:creationId xmlns:a16="http://schemas.microsoft.com/office/drawing/2014/main" id="{D73BC8F4-E225-574A-8EBC-CF39FC890C2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40" name="Freeform 49">
                <a:extLst>
                  <a:ext uri="{FF2B5EF4-FFF2-40B4-BE49-F238E27FC236}">
                    <a16:creationId xmlns:a16="http://schemas.microsoft.com/office/drawing/2014/main" id="{17FDDF0F-9D6C-744A-93E2-87BD57ADEE2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41" name="Freeform 50">
                <a:extLst>
                  <a:ext uri="{FF2B5EF4-FFF2-40B4-BE49-F238E27FC236}">
                    <a16:creationId xmlns:a16="http://schemas.microsoft.com/office/drawing/2014/main" id="{D4CC76DB-6B8B-9246-9FBB-F3F6D811B562}"/>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2" name="Group 210">
              <a:extLst>
                <a:ext uri="{FF2B5EF4-FFF2-40B4-BE49-F238E27FC236}">
                  <a16:creationId xmlns:a16="http://schemas.microsoft.com/office/drawing/2014/main" id="{39939245-5E73-7743-AE74-7091FEFD09FF}"/>
                </a:ext>
              </a:extLst>
            </p:cNvPr>
            <p:cNvGrpSpPr>
              <a:grpSpLocks/>
            </p:cNvGrpSpPr>
            <p:nvPr/>
          </p:nvGrpSpPr>
          <p:grpSpPr bwMode="auto">
            <a:xfrm>
              <a:off x="8789531" y="2415436"/>
              <a:ext cx="304800" cy="762000"/>
              <a:chOff x="3216" y="1728"/>
              <a:chExt cx="192" cy="480"/>
            </a:xfrm>
          </p:grpSpPr>
          <p:sp>
            <p:nvSpPr>
              <p:cNvPr id="43" name="Line 8">
                <a:extLst>
                  <a:ext uri="{FF2B5EF4-FFF2-40B4-BE49-F238E27FC236}">
                    <a16:creationId xmlns:a16="http://schemas.microsoft.com/office/drawing/2014/main" id="{EDD80E27-BAD7-9E41-BF93-5522C22A03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9">
                <a:extLst>
                  <a:ext uri="{FF2B5EF4-FFF2-40B4-BE49-F238E27FC236}">
                    <a16:creationId xmlns:a16="http://schemas.microsoft.com/office/drawing/2014/main" id="{95763DBA-CDCA-CD40-95D7-FE8AA4EDC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
                <a:extLst>
                  <a:ext uri="{FF2B5EF4-FFF2-40B4-BE49-F238E27FC236}">
                    <a16:creationId xmlns:a16="http://schemas.microsoft.com/office/drawing/2014/main" id="{E3BF8EC9-3CD6-164C-B450-C1142526F8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
                <a:extLst>
                  <a:ext uri="{FF2B5EF4-FFF2-40B4-BE49-F238E27FC236}">
                    <a16:creationId xmlns:a16="http://schemas.microsoft.com/office/drawing/2014/main" id="{9C6E7123-CE9A-9748-99D1-5AD040B8B6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7" name="Freeform 12">
              <a:extLst>
                <a:ext uri="{FF2B5EF4-FFF2-40B4-BE49-F238E27FC236}">
                  <a16:creationId xmlns:a16="http://schemas.microsoft.com/office/drawing/2014/main" id="{B5D2CB17-BE89-7A48-9ECB-69C3DDC8A68D}"/>
                </a:ext>
              </a:extLst>
            </p:cNvPr>
            <p:cNvSpPr>
              <a:spLocks noChangeAspect="1"/>
            </p:cNvSpPr>
            <p:nvPr/>
          </p:nvSpPr>
          <p:spPr bwMode="auto">
            <a:xfrm>
              <a:off x="11075003" y="24263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8" name="Group 220">
              <a:extLst>
                <a:ext uri="{FF2B5EF4-FFF2-40B4-BE49-F238E27FC236}">
                  <a16:creationId xmlns:a16="http://schemas.microsoft.com/office/drawing/2014/main" id="{AED1845F-17A1-1D4C-9BD5-7C0E10FCEC40}"/>
                </a:ext>
              </a:extLst>
            </p:cNvPr>
            <p:cNvGrpSpPr>
              <a:grpSpLocks/>
            </p:cNvGrpSpPr>
            <p:nvPr/>
          </p:nvGrpSpPr>
          <p:grpSpPr bwMode="auto">
            <a:xfrm>
              <a:off x="8865728" y="3177436"/>
              <a:ext cx="152400" cy="304800"/>
              <a:chOff x="3264" y="3072"/>
              <a:chExt cx="96" cy="192"/>
            </a:xfrm>
          </p:grpSpPr>
          <p:sp>
            <p:nvSpPr>
              <p:cNvPr id="49" name="Line 17">
                <a:extLst>
                  <a:ext uri="{FF2B5EF4-FFF2-40B4-BE49-F238E27FC236}">
                    <a16:creationId xmlns:a16="http://schemas.microsoft.com/office/drawing/2014/main" id="{5830A4D7-1D14-6541-9B80-76B590B5355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Freeform 18">
                <a:extLst>
                  <a:ext uri="{FF2B5EF4-FFF2-40B4-BE49-F238E27FC236}">
                    <a16:creationId xmlns:a16="http://schemas.microsoft.com/office/drawing/2014/main" id="{6792B9BE-C172-4548-B893-4ABCEC823EB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2" name="Group 13">
              <a:extLst>
                <a:ext uri="{FF2B5EF4-FFF2-40B4-BE49-F238E27FC236}">
                  <a16:creationId xmlns:a16="http://schemas.microsoft.com/office/drawing/2014/main" id="{17B8A6FF-956B-8D41-AEFC-B3CA2A93B4D7}"/>
                </a:ext>
              </a:extLst>
            </p:cNvPr>
            <p:cNvGrpSpPr>
              <a:grpSpLocks noChangeAspect="1"/>
            </p:cNvGrpSpPr>
            <p:nvPr/>
          </p:nvGrpSpPr>
          <p:grpSpPr bwMode="auto">
            <a:xfrm>
              <a:off x="11489185" y="2345761"/>
              <a:ext cx="152400" cy="152400"/>
              <a:chOff x="1344" y="2064"/>
              <a:chExt cx="192" cy="192"/>
            </a:xfrm>
          </p:grpSpPr>
          <p:sp>
            <p:nvSpPr>
              <p:cNvPr id="53" name="Oval 14">
                <a:extLst>
                  <a:ext uri="{FF2B5EF4-FFF2-40B4-BE49-F238E27FC236}">
                    <a16:creationId xmlns:a16="http://schemas.microsoft.com/office/drawing/2014/main" id="{31949B06-EE43-7F42-8771-0DF229E2241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15">
                <a:extLst>
                  <a:ext uri="{FF2B5EF4-FFF2-40B4-BE49-F238E27FC236}">
                    <a16:creationId xmlns:a16="http://schemas.microsoft.com/office/drawing/2014/main" id="{0D0EDB1A-A93A-FB48-9EA6-A278EE13D9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CA5E36D4-80EA-6A4C-B6F9-8AA8BA3968EC}"/>
                </a:ext>
              </a:extLst>
            </p:cNvPr>
            <p:cNvCxnSpPr/>
            <p:nvPr/>
          </p:nvCxnSpPr>
          <p:spPr>
            <a:xfrm flipV="1">
              <a:off x="8332325" y="2428264"/>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 name="Group 210">
              <a:extLst>
                <a:ext uri="{FF2B5EF4-FFF2-40B4-BE49-F238E27FC236}">
                  <a16:creationId xmlns:a16="http://schemas.microsoft.com/office/drawing/2014/main" id="{FFC2F5A3-33CC-C040-B2DA-A5905FC4B22E}"/>
                </a:ext>
              </a:extLst>
            </p:cNvPr>
            <p:cNvGrpSpPr>
              <a:grpSpLocks/>
            </p:cNvGrpSpPr>
            <p:nvPr/>
          </p:nvGrpSpPr>
          <p:grpSpPr bwMode="auto">
            <a:xfrm>
              <a:off x="10394910" y="2433452"/>
              <a:ext cx="304800" cy="762000"/>
              <a:chOff x="3216" y="1728"/>
              <a:chExt cx="192" cy="480"/>
            </a:xfrm>
          </p:grpSpPr>
          <p:sp>
            <p:nvSpPr>
              <p:cNvPr id="57" name="Line 8">
                <a:extLst>
                  <a:ext uri="{FF2B5EF4-FFF2-40B4-BE49-F238E27FC236}">
                    <a16:creationId xmlns:a16="http://schemas.microsoft.com/office/drawing/2014/main" id="{533D3133-4D95-9647-89DE-246041E63AE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A9279EC1-96A3-654F-AECA-95ACAEFB044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2D91E1E8-6578-0E4A-8710-22DAD42F34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191A7839-593B-2E42-B9C1-8A1A9184FD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86A6C400-5809-7249-B8B7-BB48078FBB1E}"/>
                </a:ext>
              </a:extLst>
            </p:cNvPr>
            <p:cNvGrpSpPr>
              <a:grpSpLocks/>
            </p:cNvGrpSpPr>
            <p:nvPr/>
          </p:nvGrpSpPr>
          <p:grpSpPr bwMode="auto">
            <a:xfrm rot="5400000">
              <a:off x="9153938" y="2045322"/>
              <a:ext cx="304800" cy="762000"/>
              <a:chOff x="3216" y="1728"/>
              <a:chExt cx="192" cy="480"/>
            </a:xfrm>
          </p:grpSpPr>
          <p:sp>
            <p:nvSpPr>
              <p:cNvPr id="63" name="Line 8">
                <a:extLst>
                  <a:ext uri="{FF2B5EF4-FFF2-40B4-BE49-F238E27FC236}">
                    <a16:creationId xmlns:a16="http://schemas.microsoft.com/office/drawing/2014/main" id="{D363C0FE-F247-9D40-B269-F2D0F437F5A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412315AE-6E0E-7948-A6E1-CB99D3111D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6C33DDA0-F621-814B-81E4-D43C7E6AD40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9BB809B-1529-1147-9B94-850415A2B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EFCE540F-2FDB-9C46-94D2-54CA5B82386B}"/>
                </a:ext>
              </a:extLst>
            </p:cNvPr>
            <p:cNvCxnSpPr>
              <a:cxnSpLocks/>
            </p:cNvCxnSpPr>
            <p:nvPr/>
          </p:nvCxnSpPr>
          <p:spPr>
            <a:xfrm flipV="1">
              <a:off x="9586645" y="2424863"/>
              <a:ext cx="19787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13">
              <a:extLst>
                <a:ext uri="{FF2B5EF4-FFF2-40B4-BE49-F238E27FC236}">
                  <a16:creationId xmlns:a16="http://schemas.microsoft.com/office/drawing/2014/main" id="{809871F7-B79E-4F40-8D44-22A45F6B102C}"/>
                </a:ext>
              </a:extLst>
            </p:cNvPr>
            <p:cNvGrpSpPr>
              <a:grpSpLocks noChangeAspect="1"/>
            </p:cNvGrpSpPr>
            <p:nvPr/>
          </p:nvGrpSpPr>
          <p:grpSpPr bwMode="auto">
            <a:xfrm>
              <a:off x="9496572" y="2345761"/>
              <a:ext cx="152400" cy="152400"/>
              <a:chOff x="1344" y="2064"/>
              <a:chExt cx="192" cy="192"/>
            </a:xfrm>
          </p:grpSpPr>
          <p:sp>
            <p:nvSpPr>
              <p:cNvPr id="69" name="Oval 14">
                <a:extLst>
                  <a:ext uri="{FF2B5EF4-FFF2-40B4-BE49-F238E27FC236}">
                    <a16:creationId xmlns:a16="http://schemas.microsoft.com/office/drawing/2014/main" id="{CA7C98D5-9719-984A-9017-244A4656CEB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0" name="Rectangle 15">
                <a:extLst>
                  <a:ext uri="{FF2B5EF4-FFF2-40B4-BE49-F238E27FC236}">
                    <a16:creationId xmlns:a16="http://schemas.microsoft.com/office/drawing/2014/main" id="{6012F62A-89B3-5640-B5F0-B794E53F13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1" name="Group 13">
              <a:extLst>
                <a:ext uri="{FF2B5EF4-FFF2-40B4-BE49-F238E27FC236}">
                  <a16:creationId xmlns:a16="http://schemas.microsoft.com/office/drawing/2014/main" id="{2443E5E5-DFA1-F541-99DA-E7D5C2A95CEC}"/>
                </a:ext>
              </a:extLst>
            </p:cNvPr>
            <p:cNvGrpSpPr>
              <a:grpSpLocks noChangeAspect="1"/>
            </p:cNvGrpSpPr>
            <p:nvPr/>
          </p:nvGrpSpPr>
          <p:grpSpPr bwMode="auto">
            <a:xfrm>
              <a:off x="8266486" y="2356643"/>
              <a:ext cx="152400" cy="152400"/>
              <a:chOff x="1344" y="2064"/>
              <a:chExt cx="192" cy="192"/>
            </a:xfrm>
          </p:grpSpPr>
          <p:sp>
            <p:nvSpPr>
              <p:cNvPr id="72" name="Oval 14">
                <a:extLst>
                  <a:ext uri="{FF2B5EF4-FFF2-40B4-BE49-F238E27FC236}">
                    <a16:creationId xmlns:a16="http://schemas.microsoft.com/office/drawing/2014/main" id="{6F305622-2A1C-314B-9F2E-1FB0854793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AA7EE432-B9DB-294A-AAA4-3459E76CCBC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220">
              <a:extLst>
                <a:ext uri="{FF2B5EF4-FFF2-40B4-BE49-F238E27FC236}">
                  <a16:creationId xmlns:a16="http://schemas.microsoft.com/office/drawing/2014/main" id="{6D4BBC91-6D64-6B4D-A75D-06343FCFBCD2}"/>
                </a:ext>
              </a:extLst>
            </p:cNvPr>
            <p:cNvGrpSpPr>
              <a:grpSpLocks/>
            </p:cNvGrpSpPr>
            <p:nvPr/>
          </p:nvGrpSpPr>
          <p:grpSpPr bwMode="auto">
            <a:xfrm>
              <a:off x="9486215" y="3133893"/>
              <a:ext cx="152400" cy="304800"/>
              <a:chOff x="3264" y="3072"/>
              <a:chExt cx="96" cy="192"/>
            </a:xfrm>
          </p:grpSpPr>
          <p:sp>
            <p:nvSpPr>
              <p:cNvPr id="75" name="Line 17">
                <a:extLst>
                  <a:ext uri="{FF2B5EF4-FFF2-40B4-BE49-F238E27FC236}">
                    <a16:creationId xmlns:a16="http://schemas.microsoft.com/office/drawing/2014/main" id="{2BE586C9-41AC-2A42-82AA-B9E83AC86CEC}"/>
                  </a:ext>
                </a:extLst>
              </p:cNvPr>
              <p:cNvSpPr>
                <a:spLocks noChangeAspect="1" noChangeShapeType="1"/>
              </p:cNvSpPr>
              <p:nvPr/>
            </p:nvSpPr>
            <p:spPr bwMode="auto">
              <a:xfrm>
                <a:off x="3318"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18">
                <a:extLst>
                  <a:ext uri="{FF2B5EF4-FFF2-40B4-BE49-F238E27FC236}">
                    <a16:creationId xmlns:a16="http://schemas.microsoft.com/office/drawing/2014/main" id="{9F223765-C04F-594C-A059-521785C4BED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77" name="Group 220">
              <a:extLst>
                <a:ext uri="{FF2B5EF4-FFF2-40B4-BE49-F238E27FC236}">
                  <a16:creationId xmlns:a16="http://schemas.microsoft.com/office/drawing/2014/main" id="{C7D43EDE-6F68-A24D-8C94-BDB3C3880F00}"/>
                </a:ext>
              </a:extLst>
            </p:cNvPr>
            <p:cNvGrpSpPr>
              <a:grpSpLocks/>
            </p:cNvGrpSpPr>
            <p:nvPr/>
          </p:nvGrpSpPr>
          <p:grpSpPr bwMode="auto">
            <a:xfrm>
              <a:off x="10479024" y="3059869"/>
              <a:ext cx="152400" cy="304800"/>
              <a:chOff x="3264" y="3072"/>
              <a:chExt cx="96" cy="192"/>
            </a:xfrm>
          </p:grpSpPr>
          <p:sp>
            <p:nvSpPr>
              <p:cNvPr id="78" name="Line 17">
                <a:extLst>
                  <a:ext uri="{FF2B5EF4-FFF2-40B4-BE49-F238E27FC236}">
                    <a16:creationId xmlns:a16="http://schemas.microsoft.com/office/drawing/2014/main" id="{6B1131BB-3D97-1445-9599-0C967EAEF6E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40BC2D1F-8407-0C45-81B3-D76FCD7DCDD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80" name="Group 220">
              <a:extLst>
                <a:ext uri="{FF2B5EF4-FFF2-40B4-BE49-F238E27FC236}">
                  <a16:creationId xmlns:a16="http://schemas.microsoft.com/office/drawing/2014/main" id="{108AEE4E-78BA-4044-A109-CFE3B20E33DB}"/>
                </a:ext>
              </a:extLst>
            </p:cNvPr>
            <p:cNvGrpSpPr>
              <a:grpSpLocks/>
            </p:cNvGrpSpPr>
            <p:nvPr/>
          </p:nvGrpSpPr>
          <p:grpSpPr bwMode="auto">
            <a:xfrm>
              <a:off x="11075531" y="3112123"/>
              <a:ext cx="152400" cy="304800"/>
              <a:chOff x="3264" y="3072"/>
              <a:chExt cx="96" cy="192"/>
            </a:xfrm>
          </p:grpSpPr>
          <p:sp>
            <p:nvSpPr>
              <p:cNvPr id="81" name="Line 17">
                <a:extLst>
                  <a:ext uri="{FF2B5EF4-FFF2-40B4-BE49-F238E27FC236}">
                    <a16:creationId xmlns:a16="http://schemas.microsoft.com/office/drawing/2014/main" id="{679323CB-A6FF-4247-A039-75E13E91BE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82" name="Freeform 18">
                <a:extLst>
                  <a:ext uri="{FF2B5EF4-FFF2-40B4-BE49-F238E27FC236}">
                    <a16:creationId xmlns:a16="http://schemas.microsoft.com/office/drawing/2014/main" id="{DDCF5EE3-5AE6-3F41-9B51-FD9F60957F4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56E7711B-4720-1942-8377-79648E3971FD}"/>
                    </a:ext>
                  </a:extLst>
                </p:cNvPr>
                <p:cNvSpPr txBox="1"/>
                <p:nvPr/>
              </p:nvSpPr>
              <p:spPr>
                <a:xfrm>
                  <a:off x="8171219" y="2408504"/>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m:oMathPara>
                  </a14:m>
                  <a:endParaRPr lang="en-US" dirty="0"/>
                </a:p>
              </p:txBody>
            </p:sp>
          </mc:Choice>
          <mc:Fallback xmlns="">
            <p:sp>
              <p:nvSpPr>
                <p:cNvPr id="93" name="TextBox 92">
                  <a:extLst>
                    <a:ext uri="{FF2B5EF4-FFF2-40B4-BE49-F238E27FC236}">
                      <a16:creationId xmlns:a16="http://schemas.microsoft.com/office/drawing/2014/main" id="{56E7711B-4720-1942-8377-79648E3971FD}"/>
                    </a:ext>
                  </a:extLst>
                </p:cNvPr>
                <p:cNvSpPr txBox="1">
                  <a:spLocks noRot="1" noChangeAspect="1" noMove="1" noResize="1" noEditPoints="1" noAdjustHandles="1" noChangeArrowheads="1" noChangeShapeType="1" noTextEdit="1"/>
                </p:cNvSpPr>
                <p:nvPr/>
              </p:nvSpPr>
              <p:spPr>
                <a:xfrm>
                  <a:off x="8171219" y="2408504"/>
                  <a:ext cx="315158" cy="391902"/>
                </a:xfrm>
                <a:prstGeom prst="rect">
                  <a:avLst/>
                </a:prstGeom>
                <a:blipFill>
                  <a:blip r:embed="rId4"/>
                  <a:stretch>
                    <a:fillRect r="-38462"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A6CB381D-F7A9-B04C-B1C5-77EF8E3BD896}"/>
                    </a:ext>
                  </a:extLst>
                </p:cNvPr>
                <p:cNvSpPr txBox="1"/>
                <p:nvPr/>
              </p:nvSpPr>
              <p:spPr>
                <a:xfrm>
                  <a:off x="8430568" y="2703899"/>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𝑔𝑠</m:t>
                            </m:r>
                          </m:sub>
                        </m:sSub>
                      </m:oMath>
                    </m:oMathPara>
                  </a14:m>
                  <a:endParaRPr lang="en-US" dirty="0"/>
                </a:p>
              </p:txBody>
            </p:sp>
          </mc:Choice>
          <mc:Fallback xmlns="">
            <p:sp>
              <p:nvSpPr>
                <p:cNvPr id="94" name="TextBox 93">
                  <a:extLst>
                    <a:ext uri="{FF2B5EF4-FFF2-40B4-BE49-F238E27FC236}">
                      <a16:creationId xmlns:a16="http://schemas.microsoft.com/office/drawing/2014/main" id="{A6CB381D-F7A9-B04C-B1C5-77EF8E3BD896}"/>
                    </a:ext>
                  </a:extLst>
                </p:cNvPr>
                <p:cNvSpPr txBox="1">
                  <a:spLocks noRot="1" noChangeAspect="1" noMove="1" noResize="1" noEditPoints="1" noAdjustHandles="1" noChangeArrowheads="1" noChangeShapeType="1" noTextEdit="1"/>
                </p:cNvSpPr>
                <p:nvPr/>
              </p:nvSpPr>
              <p:spPr>
                <a:xfrm>
                  <a:off x="8430568" y="2703899"/>
                  <a:ext cx="315158" cy="391902"/>
                </a:xfrm>
                <a:prstGeom prst="rect">
                  <a:avLst/>
                </a:prstGeom>
                <a:blipFill>
                  <a:blip r:embed="rId5"/>
                  <a:stretch>
                    <a:fillRect r="-42308"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A1CD0806-89F0-864B-A5D6-81C22764153F}"/>
                    </a:ext>
                  </a:extLst>
                </p:cNvPr>
                <p:cNvSpPr txBox="1"/>
                <p:nvPr/>
              </p:nvSpPr>
              <p:spPr>
                <a:xfrm>
                  <a:off x="9061937" y="1833042"/>
                  <a:ext cx="437621"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𝑔𝑑</m:t>
                            </m:r>
                          </m:sub>
                        </m:sSub>
                      </m:oMath>
                    </m:oMathPara>
                  </a14:m>
                  <a:endParaRPr lang="en-US" dirty="0"/>
                </a:p>
              </p:txBody>
            </p:sp>
          </mc:Choice>
          <mc:Fallback xmlns="">
            <p:sp>
              <p:nvSpPr>
                <p:cNvPr id="95" name="TextBox 94">
                  <a:extLst>
                    <a:ext uri="{FF2B5EF4-FFF2-40B4-BE49-F238E27FC236}">
                      <a16:creationId xmlns:a16="http://schemas.microsoft.com/office/drawing/2014/main" id="{A1CD0806-89F0-864B-A5D6-81C22764153F}"/>
                    </a:ext>
                  </a:extLst>
                </p:cNvPr>
                <p:cNvSpPr txBox="1">
                  <a:spLocks noRot="1" noChangeAspect="1" noMove="1" noResize="1" noEditPoints="1" noAdjustHandles="1" noChangeArrowheads="1" noChangeShapeType="1" noTextEdit="1"/>
                </p:cNvSpPr>
                <p:nvPr/>
              </p:nvSpPr>
              <p:spPr>
                <a:xfrm>
                  <a:off x="9061937" y="1833042"/>
                  <a:ext cx="437621" cy="391902"/>
                </a:xfrm>
                <a:prstGeom prst="rect">
                  <a:avLst/>
                </a:prstGeom>
                <a:blipFill>
                  <a:blip r:embed="rId6"/>
                  <a:stretch>
                    <a:fillRect r="-14286"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9DDCF6E-332E-8243-8B3D-725CC8D4FC29}"/>
                    </a:ext>
                  </a:extLst>
                </p:cNvPr>
                <p:cNvSpPr txBox="1"/>
                <p:nvPr/>
              </p:nvSpPr>
              <p:spPr>
                <a:xfrm>
                  <a:off x="11184379" y="2584855"/>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oMath>
                    </m:oMathPara>
                  </a14:m>
                  <a:endParaRPr lang="en-US" dirty="0"/>
                </a:p>
              </p:txBody>
            </p:sp>
          </mc:Choice>
          <mc:Fallback xmlns="">
            <p:sp>
              <p:nvSpPr>
                <p:cNvPr id="96" name="TextBox 95">
                  <a:extLst>
                    <a:ext uri="{FF2B5EF4-FFF2-40B4-BE49-F238E27FC236}">
                      <a16:creationId xmlns:a16="http://schemas.microsoft.com/office/drawing/2014/main" id="{39DDCF6E-332E-8243-8B3D-725CC8D4FC29}"/>
                    </a:ext>
                  </a:extLst>
                </p:cNvPr>
                <p:cNvSpPr txBox="1">
                  <a:spLocks noRot="1" noChangeAspect="1" noMove="1" noResize="1" noEditPoints="1" noAdjustHandles="1" noChangeArrowheads="1" noChangeShapeType="1" noTextEdit="1"/>
                </p:cNvSpPr>
                <p:nvPr/>
              </p:nvSpPr>
              <p:spPr>
                <a:xfrm>
                  <a:off x="11184379" y="2584855"/>
                  <a:ext cx="315158" cy="369332"/>
                </a:xfrm>
                <a:prstGeom prst="rect">
                  <a:avLst/>
                </a:prstGeom>
                <a:blipFill>
                  <a:blip r:embed="rId7"/>
                  <a:stretch>
                    <a:fillRect r="-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FC4FE1AF-E8F0-5F4A-8F7D-E1CEBAB39C7B}"/>
                    </a:ext>
                  </a:extLst>
                </p:cNvPr>
                <p:cNvSpPr txBox="1"/>
                <p:nvPr/>
              </p:nvSpPr>
              <p:spPr>
                <a:xfrm>
                  <a:off x="10640106" y="2638585"/>
                  <a:ext cx="4376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𝑑𝑠</m:t>
                            </m:r>
                          </m:sub>
                        </m:sSub>
                      </m:oMath>
                    </m:oMathPara>
                  </a14:m>
                  <a:endParaRPr lang="en-US" dirty="0"/>
                </a:p>
              </p:txBody>
            </p:sp>
          </mc:Choice>
          <mc:Fallback xmlns="">
            <p:sp>
              <p:nvSpPr>
                <p:cNvPr id="97" name="TextBox 96">
                  <a:extLst>
                    <a:ext uri="{FF2B5EF4-FFF2-40B4-BE49-F238E27FC236}">
                      <a16:creationId xmlns:a16="http://schemas.microsoft.com/office/drawing/2014/main" id="{FC4FE1AF-E8F0-5F4A-8F7D-E1CEBAB39C7B}"/>
                    </a:ext>
                  </a:extLst>
                </p:cNvPr>
                <p:cNvSpPr txBox="1">
                  <a:spLocks noRot="1" noChangeAspect="1" noMove="1" noResize="1" noEditPoints="1" noAdjustHandles="1" noChangeArrowheads="1" noChangeShapeType="1" noTextEdit="1"/>
                </p:cNvSpPr>
                <p:nvPr/>
              </p:nvSpPr>
              <p:spPr>
                <a:xfrm>
                  <a:off x="10640106" y="2638585"/>
                  <a:ext cx="437621" cy="369332"/>
                </a:xfrm>
                <a:prstGeom prst="rect">
                  <a:avLst/>
                </a:prstGeom>
                <a:blipFill>
                  <a:blip r:embed="rId8"/>
                  <a:stretch>
                    <a:fillRect r="-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3D37F808-3519-BC4E-B5E3-18EE26870784}"/>
                    </a:ext>
                  </a:extLst>
                </p:cNvPr>
                <p:cNvSpPr txBox="1"/>
                <p:nvPr/>
              </p:nvSpPr>
              <p:spPr>
                <a:xfrm>
                  <a:off x="9608417" y="2716664"/>
                  <a:ext cx="437621"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m:oMathPara>
                  </a14:m>
                  <a:endParaRPr lang="en-US" dirty="0"/>
                </a:p>
              </p:txBody>
            </p:sp>
          </mc:Choice>
          <mc:Fallback xmlns="">
            <p:sp>
              <p:nvSpPr>
                <p:cNvPr id="98" name="TextBox 97">
                  <a:extLst>
                    <a:ext uri="{FF2B5EF4-FFF2-40B4-BE49-F238E27FC236}">
                      <a16:creationId xmlns:a16="http://schemas.microsoft.com/office/drawing/2014/main" id="{3D37F808-3519-BC4E-B5E3-18EE26870784}"/>
                    </a:ext>
                  </a:extLst>
                </p:cNvPr>
                <p:cNvSpPr txBox="1">
                  <a:spLocks noRot="1" noChangeAspect="1" noMove="1" noResize="1" noEditPoints="1" noAdjustHandles="1" noChangeArrowheads="1" noChangeShapeType="1" noTextEdit="1"/>
                </p:cNvSpPr>
                <p:nvPr/>
              </p:nvSpPr>
              <p:spPr>
                <a:xfrm>
                  <a:off x="9608417" y="2716664"/>
                  <a:ext cx="437621" cy="391902"/>
                </a:xfrm>
                <a:prstGeom prst="rect">
                  <a:avLst/>
                </a:prstGeom>
                <a:blipFill>
                  <a:blip r:embed="rId9"/>
                  <a:stretch>
                    <a:fillRect r="-63889" b="-3226"/>
                  </a:stretch>
                </a:blipFill>
              </p:spPr>
              <p:txBody>
                <a:bodyPr/>
                <a:lstStyle/>
                <a:p>
                  <a:r>
                    <a:rPr lang="en-US">
                      <a:noFill/>
                    </a:rPr>
                    <a:t> </a:t>
                  </a:r>
                </a:p>
              </p:txBody>
            </p:sp>
          </mc:Fallback>
        </mc:AlternateContent>
        <p:grpSp>
          <p:nvGrpSpPr>
            <p:cNvPr id="99" name="Group 220">
              <a:extLst>
                <a:ext uri="{FF2B5EF4-FFF2-40B4-BE49-F238E27FC236}">
                  <a16:creationId xmlns:a16="http://schemas.microsoft.com/office/drawing/2014/main" id="{A63FF86D-8076-7D4F-9D16-B00B8B3AAD07}"/>
                </a:ext>
              </a:extLst>
            </p:cNvPr>
            <p:cNvGrpSpPr>
              <a:grpSpLocks/>
            </p:cNvGrpSpPr>
            <p:nvPr/>
          </p:nvGrpSpPr>
          <p:grpSpPr bwMode="auto">
            <a:xfrm>
              <a:off x="11510960" y="3101237"/>
              <a:ext cx="152400" cy="304800"/>
              <a:chOff x="3264" y="3072"/>
              <a:chExt cx="96" cy="192"/>
            </a:xfrm>
          </p:grpSpPr>
          <p:sp>
            <p:nvSpPr>
              <p:cNvPr id="100" name="Line 17">
                <a:extLst>
                  <a:ext uri="{FF2B5EF4-FFF2-40B4-BE49-F238E27FC236}">
                    <a16:creationId xmlns:a16="http://schemas.microsoft.com/office/drawing/2014/main" id="{0D9E073C-5666-7E40-AE9E-96D966EBD87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1" name="Freeform 18">
                <a:extLst>
                  <a:ext uri="{FF2B5EF4-FFF2-40B4-BE49-F238E27FC236}">
                    <a16:creationId xmlns:a16="http://schemas.microsoft.com/office/drawing/2014/main" id="{80C654B7-3867-DC47-9BA6-1BE4BFC6F6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02" name="Group 13">
              <a:extLst>
                <a:ext uri="{FF2B5EF4-FFF2-40B4-BE49-F238E27FC236}">
                  <a16:creationId xmlns:a16="http://schemas.microsoft.com/office/drawing/2014/main" id="{4C2DB9EB-BFC8-AD4E-A0C1-C0B31005F061}"/>
                </a:ext>
              </a:extLst>
            </p:cNvPr>
            <p:cNvGrpSpPr>
              <a:grpSpLocks noChangeAspect="1"/>
            </p:cNvGrpSpPr>
            <p:nvPr/>
          </p:nvGrpSpPr>
          <p:grpSpPr bwMode="auto">
            <a:xfrm>
              <a:off x="11510960" y="3009796"/>
              <a:ext cx="152400" cy="152400"/>
              <a:chOff x="1344" y="2064"/>
              <a:chExt cx="192" cy="192"/>
            </a:xfrm>
          </p:grpSpPr>
          <p:sp>
            <p:nvSpPr>
              <p:cNvPr id="103" name="Oval 14">
                <a:extLst>
                  <a:ext uri="{FF2B5EF4-FFF2-40B4-BE49-F238E27FC236}">
                    <a16:creationId xmlns:a16="http://schemas.microsoft.com/office/drawing/2014/main" id="{6AEB85E7-F1B2-D749-915C-D405DB0893B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4" name="Rectangle 15">
                <a:extLst>
                  <a:ext uri="{FF2B5EF4-FFF2-40B4-BE49-F238E27FC236}">
                    <a16:creationId xmlns:a16="http://schemas.microsoft.com/office/drawing/2014/main" id="{E6BB1FC2-2FAA-CB40-8996-C945210BCD7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729D8520-DA4A-B04F-915B-8303491EB714}"/>
                    </a:ext>
                  </a:extLst>
                </p:cNvPr>
                <p:cNvSpPr txBox="1"/>
                <p:nvPr/>
              </p:nvSpPr>
              <p:spPr>
                <a:xfrm>
                  <a:off x="8178465" y="2045427"/>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oMath>
                    </m:oMathPara>
                  </a14:m>
                  <a:endParaRPr lang="en-US" dirty="0"/>
                </a:p>
              </p:txBody>
            </p:sp>
          </mc:Choice>
          <mc:Fallback xmlns="">
            <p:sp>
              <p:nvSpPr>
                <p:cNvPr id="105" name="TextBox 104">
                  <a:extLst>
                    <a:ext uri="{FF2B5EF4-FFF2-40B4-BE49-F238E27FC236}">
                      <a16:creationId xmlns:a16="http://schemas.microsoft.com/office/drawing/2014/main" id="{729D8520-DA4A-B04F-915B-8303491EB714}"/>
                    </a:ext>
                  </a:extLst>
                </p:cNvPr>
                <p:cNvSpPr txBox="1">
                  <a:spLocks noRot="1" noChangeAspect="1" noMove="1" noResize="1" noEditPoints="1" noAdjustHandles="1" noChangeArrowheads="1" noChangeShapeType="1" noTextEdit="1"/>
                </p:cNvSpPr>
                <p:nvPr/>
              </p:nvSpPr>
              <p:spPr>
                <a:xfrm>
                  <a:off x="8178465" y="2045427"/>
                  <a:ext cx="31515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72BCE3FB-DD1B-034F-8EB2-D2B4E2625D97}"/>
                    </a:ext>
                  </a:extLst>
                </p:cNvPr>
                <p:cNvSpPr txBox="1"/>
                <p:nvPr/>
              </p:nvSpPr>
              <p:spPr>
                <a:xfrm>
                  <a:off x="11434128" y="2046977"/>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dirty="0"/>
                </a:p>
              </p:txBody>
            </p:sp>
          </mc:Choice>
          <mc:Fallback xmlns="">
            <p:sp>
              <p:nvSpPr>
                <p:cNvPr id="106" name="TextBox 105">
                  <a:extLst>
                    <a:ext uri="{FF2B5EF4-FFF2-40B4-BE49-F238E27FC236}">
                      <a16:creationId xmlns:a16="http://schemas.microsoft.com/office/drawing/2014/main" id="{72BCE3FB-DD1B-034F-8EB2-D2B4E2625D97}"/>
                    </a:ext>
                  </a:extLst>
                </p:cNvPr>
                <p:cNvSpPr txBox="1">
                  <a:spLocks noRot="1" noChangeAspect="1" noMove="1" noResize="1" noEditPoints="1" noAdjustHandles="1" noChangeArrowheads="1" noChangeShapeType="1" noTextEdit="1"/>
                </p:cNvSpPr>
                <p:nvPr/>
              </p:nvSpPr>
              <p:spPr>
                <a:xfrm>
                  <a:off x="11434128" y="2046977"/>
                  <a:ext cx="315158" cy="369332"/>
                </a:xfrm>
                <a:prstGeom prst="rect">
                  <a:avLst/>
                </a:prstGeom>
                <a:blipFill>
                  <a:blip r:embed="rId11"/>
                  <a:stretch>
                    <a:fillRect r="-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15DC7393-9934-C644-A3CD-CEF509B4BACF}"/>
                    </a:ext>
                  </a:extLst>
                </p:cNvPr>
                <p:cNvSpPr txBox="1"/>
                <p:nvPr/>
              </p:nvSpPr>
              <p:spPr>
                <a:xfrm>
                  <a:off x="11465173" y="2755146"/>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dirty="0"/>
                </a:p>
              </p:txBody>
            </p:sp>
          </mc:Choice>
          <mc:Fallback xmlns="">
            <p:sp>
              <p:nvSpPr>
                <p:cNvPr id="107" name="TextBox 106">
                  <a:extLst>
                    <a:ext uri="{FF2B5EF4-FFF2-40B4-BE49-F238E27FC236}">
                      <a16:creationId xmlns:a16="http://schemas.microsoft.com/office/drawing/2014/main" id="{15DC7393-9934-C644-A3CD-CEF509B4BACF}"/>
                    </a:ext>
                  </a:extLst>
                </p:cNvPr>
                <p:cNvSpPr txBox="1">
                  <a:spLocks noRot="1" noChangeAspect="1" noMove="1" noResize="1" noEditPoints="1" noAdjustHandles="1" noChangeArrowheads="1" noChangeShapeType="1" noTextEdit="1"/>
                </p:cNvSpPr>
                <p:nvPr/>
              </p:nvSpPr>
              <p:spPr>
                <a:xfrm>
                  <a:off x="11465173" y="2755146"/>
                  <a:ext cx="31515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 name="TextBox 214">
                  <a:extLst>
                    <a:ext uri="{FF2B5EF4-FFF2-40B4-BE49-F238E27FC236}">
                      <a16:creationId xmlns:a16="http://schemas.microsoft.com/office/drawing/2014/main" id="{F43FF502-D688-8F4A-9AF5-D882B69689BA}"/>
                    </a:ext>
                  </a:extLst>
                </p:cNvPr>
                <p:cNvSpPr txBox="1"/>
                <p:nvPr/>
              </p:nvSpPr>
              <p:spPr>
                <a:xfrm>
                  <a:off x="11412984" y="2454222"/>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𝑑𝑠</m:t>
                            </m:r>
                          </m:sub>
                        </m:sSub>
                      </m:oMath>
                    </m:oMathPara>
                  </a14:m>
                  <a:endParaRPr lang="en-US" dirty="0"/>
                </a:p>
              </p:txBody>
            </p:sp>
          </mc:Choice>
          <mc:Fallback xmlns="">
            <p:sp>
              <p:nvSpPr>
                <p:cNvPr id="215" name="TextBox 214">
                  <a:extLst>
                    <a:ext uri="{FF2B5EF4-FFF2-40B4-BE49-F238E27FC236}">
                      <a16:creationId xmlns:a16="http://schemas.microsoft.com/office/drawing/2014/main" id="{F43FF502-D688-8F4A-9AF5-D882B69689BA}"/>
                    </a:ext>
                  </a:extLst>
                </p:cNvPr>
                <p:cNvSpPr txBox="1">
                  <a:spLocks noRot="1" noChangeAspect="1" noMove="1" noResize="1" noEditPoints="1" noAdjustHandles="1" noChangeArrowheads="1" noChangeShapeType="1" noTextEdit="1"/>
                </p:cNvSpPr>
                <p:nvPr/>
              </p:nvSpPr>
              <p:spPr>
                <a:xfrm>
                  <a:off x="11412984" y="2454222"/>
                  <a:ext cx="315158" cy="369332"/>
                </a:xfrm>
                <a:prstGeom prst="rect">
                  <a:avLst/>
                </a:prstGeom>
                <a:blipFill>
                  <a:blip r:embed="rId13"/>
                  <a:stretch>
                    <a:fillRect r="-42308"/>
                  </a:stretch>
                </a:blipFill>
              </p:spPr>
              <p:txBody>
                <a:bodyPr/>
                <a:lstStyle/>
                <a:p>
                  <a:r>
                    <a:rPr lang="en-US">
                      <a:noFill/>
                    </a:rPr>
                    <a:t> </a:t>
                  </a:r>
                </a:p>
              </p:txBody>
            </p:sp>
          </mc:Fallback>
        </mc:AlternateContent>
        <p:grpSp>
          <p:nvGrpSpPr>
            <p:cNvPr id="83" name="Group 13">
              <a:extLst>
                <a:ext uri="{FF2B5EF4-FFF2-40B4-BE49-F238E27FC236}">
                  <a16:creationId xmlns:a16="http://schemas.microsoft.com/office/drawing/2014/main" id="{AB159175-FED2-1E87-B94A-C4EB848DC993}"/>
                </a:ext>
              </a:extLst>
            </p:cNvPr>
            <p:cNvGrpSpPr>
              <a:grpSpLocks noChangeAspect="1"/>
            </p:cNvGrpSpPr>
            <p:nvPr/>
          </p:nvGrpSpPr>
          <p:grpSpPr bwMode="auto">
            <a:xfrm>
              <a:off x="8863270" y="2354360"/>
              <a:ext cx="152400" cy="152400"/>
              <a:chOff x="1344" y="2064"/>
              <a:chExt cx="192" cy="192"/>
            </a:xfrm>
          </p:grpSpPr>
          <p:sp>
            <p:nvSpPr>
              <p:cNvPr id="84" name="Oval 14">
                <a:extLst>
                  <a:ext uri="{FF2B5EF4-FFF2-40B4-BE49-F238E27FC236}">
                    <a16:creationId xmlns:a16="http://schemas.microsoft.com/office/drawing/2014/main" id="{6F1B9677-D2B7-4233-539E-CBFDD57D59D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DB1B6FFA-072F-43EC-EAA6-AB3EFB9AFA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6" name="Group 13">
              <a:extLst>
                <a:ext uri="{FF2B5EF4-FFF2-40B4-BE49-F238E27FC236}">
                  <a16:creationId xmlns:a16="http://schemas.microsoft.com/office/drawing/2014/main" id="{7F00014C-C49E-190E-7DD1-3F6FF4F44879}"/>
                </a:ext>
              </a:extLst>
            </p:cNvPr>
            <p:cNvGrpSpPr>
              <a:grpSpLocks noChangeAspect="1"/>
            </p:cNvGrpSpPr>
            <p:nvPr/>
          </p:nvGrpSpPr>
          <p:grpSpPr bwMode="auto">
            <a:xfrm>
              <a:off x="10465930" y="2354360"/>
              <a:ext cx="152400" cy="152400"/>
              <a:chOff x="1344" y="2064"/>
              <a:chExt cx="192" cy="192"/>
            </a:xfrm>
          </p:grpSpPr>
          <p:sp>
            <p:nvSpPr>
              <p:cNvPr id="87" name="Oval 14">
                <a:extLst>
                  <a:ext uri="{FF2B5EF4-FFF2-40B4-BE49-F238E27FC236}">
                    <a16:creationId xmlns:a16="http://schemas.microsoft.com/office/drawing/2014/main" id="{14B7439F-BBAC-11B1-EC2C-013202C0BB0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8" name="Rectangle 15">
                <a:extLst>
                  <a:ext uri="{FF2B5EF4-FFF2-40B4-BE49-F238E27FC236}">
                    <a16:creationId xmlns:a16="http://schemas.microsoft.com/office/drawing/2014/main" id="{7C73018C-7B57-C786-20B6-E0915E4380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9" name="Group 13">
              <a:extLst>
                <a:ext uri="{FF2B5EF4-FFF2-40B4-BE49-F238E27FC236}">
                  <a16:creationId xmlns:a16="http://schemas.microsoft.com/office/drawing/2014/main" id="{965FAD8F-F778-267F-5DFA-FC2A4B92B1C7}"/>
                </a:ext>
              </a:extLst>
            </p:cNvPr>
            <p:cNvGrpSpPr>
              <a:grpSpLocks noChangeAspect="1"/>
            </p:cNvGrpSpPr>
            <p:nvPr/>
          </p:nvGrpSpPr>
          <p:grpSpPr bwMode="auto">
            <a:xfrm>
              <a:off x="11073549" y="2354076"/>
              <a:ext cx="152400" cy="152400"/>
              <a:chOff x="1344" y="2064"/>
              <a:chExt cx="192" cy="192"/>
            </a:xfrm>
          </p:grpSpPr>
          <p:sp>
            <p:nvSpPr>
              <p:cNvPr id="90" name="Oval 14">
                <a:extLst>
                  <a:ext uri="{FF2B5EF4-FFF2-40B4-BE49-F238E27FC236}">
                    <a16:creationId xmlns:a16="http://schemas.microsoft.com/office/drawing/2014/main" id="{D2744696-F0E8-C3CC-6298-C2F454BEE3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15">
                <a:extLst>
                  <a:ext uri="{FF2B5EF4-FFF2-40B4-BE49-F238E27FC236}">
                    <a16:creationId xmlns:a16="http://schemas.microsoft.com/office/drawing/2014/main" id="{653257E4-11F3-0B38-C1DC-EDCBB372AD0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29364367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267894" y="-117002"/>
            <a:ext cx="11529391" cy="769441"/>
          </a:xfrm>
          <a:prstGeom prst="rect">
            <a:avLst/>
          </a:prstGeom>
          <a:noFill/>
        </p:spPr>
        <p:txBody>
          <a:bodyPr wrap="square" rtlCol="0">
            <a:spAutoFit/>
          </a:bodyPr>
          <a:lstStyle/>
          <a:p>
            <a:pPr algn="ctr"/>
            <a:r>
              <a:rPr lang="en-US" sz="4400" dirty="0">
                <a:latin typeface="+mj-lt"/>
              </a:rPr>
              <a:t>More on 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381002" y="828598"/>
                <a:ext cx="8329602" cy="5575694"/>
              </a:xfrm>
              <a:prstGeom prst="rect">
                <a:avLst/>
              </a:prstGeom>
              <a:noFill/>
            </p:spPr>
            <p:txBody>
              <a:bodyPr wrap="square" rtlCol="0">
                <a:noAutofit/>
              </a:bodyPr>
              <a:lstStyle/>
              <a:p>
                <a:pPr marL="285750" indent="-285750">
                  <a:buFont typeface="Arial" panose="020B0604020202020204" pitchFamily="34" charset="0"/>
                  <a:buChar char="•"/>
                </a:pPr>
                <a:r>
                  <a:rPr lang="en-US" dirty="0"/>
                  <a:t>For common source</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oMath>
                </a14:m>
                <a:r>
                  <a:rPr lang="en-US" b="0" i="1" dirty="0">
                    <a:latin typeface="Cambria Math" panose="02040503050406030204" pitchFamily="18" charset="0"/>
                  </a:rPr>
                  <a:t> </a:t>
                </a:r>
                <a:r>
                  <a:rPr lang="en-US" dirty="0"/>
                  <a:t>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a14:m>
                <a:r>
                  <a:rPr lang="en-US" b="0" i="1" dirty="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𝐷</m:t>
                        </m:r>
                      </m:sub>
                    </m:sSub>
                  </m:oMath>
                </a14:m>
                <a:endParaRPr lang="en-US" b="0"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𝐺</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𝑜</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d>
                      <m:dPr>
                        <m:beg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e>
                    </m:d>
                    <m:r>
                      <a:rPr lang="en-US" b="0" i="1" smtClean="0">
                        <a:latin typeface="Cambria Math" panose="02040503050406030204" pitchFamily="18" charset="0"/>
                      </a:rPr>
                      <m:t>=</m:t>
                    </m:r>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i="1" smtClean="0">
                        <a:latin typeface="Cambria Math" panose="02040503050406030204" pitchFamily="18" charset="0"/>
                      </a:rPr>
                      <m:t> </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e>
                    </m:d>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en>
                        </m:f>
                      </m:den>
                    </m:f>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𝑖</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𝐺</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i="1">
                            <a:latin typeface="Cambria Math" panose="02040503050406030204" pitchFamily="18" charset="0"/>
                          </a:rPr>
                          <m:t>+</m:t>
                        </m:r>
                        <m:f>
                          <m:fPr>
                            <m:type m:val="skw"/>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𝑚</m:t>
                                </m:r>
                              </m:sub>
                            </m:sSub>
                          </m:den>
                        </m:f>
                      </m:den>
                    </m:f>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oMath>
                </a14:m>
                <a:r>
                  <a:rPr lang="en-US" i="1" dirty="0">
                    <a:latin typeface="Cambria Math" panose="02040503050406030204" pitchFamily="18" charset="0"/>
                  </a:rPr>
                  <a:t> </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𝐺</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𝐷</m:t>
                        </m:r>
                      </m:sub>
                    </m:sSub>
                    <m:r>
                      <a:rPr lang="en-US" i="1">
                        <a:latin typeface="Cambria Math" panose="02040503050406030204" pitchFamily="18" charset="0"/>
                      </a:rPr>
                      <m:t>=</m:t>
                    </m:r>
                    <m:r>
                      <a:rPr lang="en-US" b="0" i="1" smtClean="0">
                        <a:latin typeface="Cambria Math" panose="02040503050406030204" pitchFamily="18" charset="0"/>
                      </a:rPr>
                      <m:t>25</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r>
                      <a:rPr lang="en-US" b="0" i="0" smtClean="0">
                        <a:latin typeface="Cambria Math" panose="02040503050406030204" pitchFamily="18" charset="0"/>
                        <a:ea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=2000</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𝑆</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𝑑</m:t>
                        </m:r>
                      </m:sub>
                    </m:sSub>
                    <m:r>
                      <a:rPr lang="en-US" i="1">
                        <a:latin typeface="Cambria Math" panose="02040503050406030204" pitchFamily="18" charset="0"/>
                      </a:rPr>
                      <m:t>=20</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𝑑</m:t>
                            </m:r>
                          </m:sub>
                        </m:sSub>
                      </m:den>
                    </m:f>
                  </m:oMath>
                </a14:m>
                <a:endParaRPr lang="en-US" dirty="0"/>
              </a:p>
              <a:p>
                <a:pPr marL="742950" lvl="1" indent="-285750">
                  <a:buFont typeface="Arial" panose="020B0604020202020204" pitchFamily="34" charset="0"/>
                  <a:buChar char="•"/>
                </a:pPr>
                <a:r>
                  <a:rPr lang="en-US" dirty="0"/>
                  <a:t>Sample: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r>
                      <a:rPr lang="en-US" b="0" i="1" smtClean="0">
                        <a:latin typeface="Cambria Math" panose="02040503050406030204" pitchFamily="18" charset="0"/>
                      </a:rPr>
                      <m:t>=330</m:t>
                    </m:r>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=2.2</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b="0" i="1" smtClean="0">
                        <a:latin typeface="Cambria Math" panose="02040503050406030204" pitchFamily="18" charset="0"/>
                      </a:rPr>
                      <m:t>−4.7</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=200</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=100</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common drain</a:t>
                </a: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a14:m>
                <a:r>
                  <a:rPr lang="en-US" i="1" dirty="0">
                    <a:latin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oMath>
                </a14:m>
                <a:endParaRPr lang="en-US" b="0"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b="0" i="1" smtClean="0">
                        <a:latin typeface="Cambria Math" panose="02040503050406030204" pitchFamily="18" charset="0"/>
                      </a:rPr>
                      <m:t>)</m:t>
                    </m:r>
                  </m:oMath>
                </a14:m>
                <a:r>
                  <a:rPr lang="en-US" b="0" i="1" dirty="0">
                    <a:latin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b="0" i="1" smtClean="0">
                        <a:latin typeface="Cambria Math" panose="02040503050406030204" pitchFamily="18" charset="0"/>
                      </a:rPr>
                      <m:t>)</m:t>
                    </m:r>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𝑣</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r>
                          <a:rPr lang="en-US" b="0" i="1" smtClean="0">
                            <a:latin typeface="Cambria Math" panose="02040503050406030204" pitchFamily="18" charset="0"/>
                          </a:rPr>
                          <m:t>)</m:t>
                        </m:r>
                      </m:num>
                      <m:den>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e>
                        </m:d>
                        <m:r>
                          <a:rPr lang="en-US" b="0" i="1" smtClean="0">
                            <a:latin typeface="Cambria Math" panose="02040503050406030204" pitchFamily="18" charset="0"/>
                          </a:rPr>
                          <m:t>]</m:t>
                        </m:r>
                      </m:den>
                    </m:f>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num>
                      <m:den>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en>
                        </m:f>
                        <m:r>
                          <a:rPr lang="en-US" b="0" i="1" smtClean="0">
                            <a:latin typeface="Cambria Math" panose="02040503050406030204" pitchFamily="18" charset="0"/>
                          </a:rPr>
                          <m:t>]</m:t>
                        </m:r>
                      </m:den>
                    </m:f>
                  </m:oMath>
                </a14:m>
                <a:r>
                  <a:rPr lang="en-US" i="1" dirty="0">
                    <a:latin typeface="Cambria Math" panose="02040503050406030204" pitchFamily="18" charset="0"/>
                  </a:rPr>
                  <a:t> </a:t>
                </a:r>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𝑚</m:t>
                            </m:r>
                          </m:sub>
                        </m:sSub>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196</m:t>
                    </m:r>
                    <m:r>
                      <m:rPr>
                        <m:sty m:val="p"/>
                      </m:rPr>
                      <a:rPr lang="el-GR" b="0" i="1" smtClean="0">
                        <a:latin typeface="Cambria Math" panose="02040503050406030204" pitchFamily="18" charset="0"/>
                        <a:ea typeface="Cambria Math" panose="02040503050406030204" pitchFamily="18" charset="0"/>
                      </a:rPr>
                      <m:t>Ω</m:t>
                    </m:r>
                    <m:r>
                      <a:rPr lang="en-US" b="0" i="0" smtClean="0">
                        <a:latin typeface="Cambria Math" panose="02040503050406030204" pitchFamily="18" charset="0"/>
                        <a:ea typeface="Cambria Math" panose="02040503050406030204" pitchFamily="18" charset="0"/>
                      </a:rPr>
                      <m:t>,  </m:t>
                    </m:r>
                  </m:oMath>
                </a14:m>
                <a:endParaRPr lang="en-US" b="0" i="0"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6</m:t>
                        </m:r>
                      </m:sup>
                    </m:sSup>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r>
                      <a:rPr lang="en-US" b="0" i="0"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=100</m:t>
                    </m:r>
                    <m:r>
                      <a:rPr lang="en-US" b="0" i="1" smtClean="0">
                        <a:latin typeface="Cambria Math" panose="02040503050406030204" pitchFamily="18" charset="0"/>
                      </a:rPr>
                      <m:t>𝑘</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m:t>
                        </m:r>
                      </m:sup>
                    </m:sSup>
                    <m:r>
                      <m:rPr>
                        <m:sty m:val="p"/>
                      </m:rPr>
                      <a:rPr lang="el-GR" i="1" smtClean="0">
                        <a:latin typeface="Cambria Math" panose="02040503050406030204" pitchFamily="18" charset="0"/>
                        <a:ea typeface="Cambria Math" panose="02040503050406030204" pitchFamily="18" charset="0"/>
                      </a:rPr>
                      <m:t>Ω</m:t>
                    </m:r>
                  </m:oMath>
                </a14:m>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381002" y="828598"/>
                <a:ext cx="8329602" cy="5575694"/>
              </a:xfrm>
              <a:prstGeom prst="rect">
                <a:avLst/>
              </a:prstGeom>
              <a:blipFill>
                <a:blip r:embed="rId3"/>
                <a:stretch>
                  <a:fillRect l="-610" t="-682" b="-455"/>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720DB608-D812-5246-AD56-0F16786D1D31}"/>
              </a:ext>
            </a:extLst>
          </p:cNvPr>
          <p:cNvGrpSpPr/>
          <p:nvPr/>
        </p:nvGrpSpPr>
        <p:grpSpPr>
          <a:xfrm>
            <a:off x="8749497" y="263152"/>
            <a:ext cx="2766277" cy="2955750"/>
            <a:chOff x="9085826" y="263152"/>
            <a:chExt cx="2766277" cy="2955750"/>
          </a:xfrm>
        </p:grpSpPr>
        <p:sp>
          <p:nvSpPr>
            <p:cNvPr id="123" name="TextBox 122">
              <a:extLst>
                <a:ext uri="{FF2B5EF4-FFF2-40B4-BE49-F238E27FC236}">
                  <a16:creationId xmlns:a16="http://schemas.microsoft.com/office/drawing/2014/main" id="{7A3EAC3E-9F4B-0B44-9E84-ABC6484896D8}"/>
                </a:ext>
              </a:extLst>
            </p:cNvPr>
            <p:cNvSpPr txBox="1"/>
            <p:nvPr/>
          </p:nvSpPr>
          <p:spPr>
            <a:xfrm>
              <a:off x="9502180" y="263152"/>
              <a:ext cx="2074094" cy="369332"/>
            </a:xfrm>
            <a:prstGeom prst="rect">
              <a:avLst/>
            </a:prstGeom>
            <a:noFill/>
          </p:spPr>
          <p:txBody>
            <a:bodyPr wrap="none" rtlCol="0">
              <a:spAutoFit/>
            </a:bodyPr>
            <a:lstStyle/>
            <a:p>
              <a:r>
                <a:rPr lang="en-US" dirty="0"/>
                <a:t>FET common source</a:t>
              </a:r>
            </a:p>
          </p:txBody>
        </p:sp>
        <p:grpSp>
          <p:nvGrpSpPr>
            <p:cNvPr id="124" name="Group 210">
              <a:extLst>
                <a:ext uri="{FF2B5EF4-FFF2-40B4-BE49-F238E27FC236}">
                  <a16:creationId xmlns:a16="http://schemas.microsoft.com/office/drawing/2014/main" id="{D1AADDB2-A145-2245-A59A-A072112B3F28}"/>
                </a:ext>
              </a:extLst>
            </p:cNvPr>
            <p:cNvGrpSpPr>
              <a:grpSpLocks/>
            </p:cNvGrpSpPr>
            <p:nvPr/>
          </p:nvGrpSpPr>
          <p:grpSpPr bwMode="auto">
            <a:xfrm rot="5400000">
              <a:off x="9483873" y="1596436"/>
              <a:ext cx="248301" cy="673731"/>
              <a:chOff x="3216" y="1728"/>
              <a:chExt cx="192" cy="480"/>
            </a:xfrm>
          </p:grpSpPr>
          <p:sp>
            <p:nvSpPr>
              <p:cNvPr id="126" name="Line 8">
                <a:extLst>
                  <a:ext uri="{FF2B5EF4-FFF2-40B4-BE49-F238E27FC236}">
                    <a16:creationId xmlns:a16="http://schemas.microsoft.com/office/drawing/2014/main" id="{0A8815FE-6FE1-394A-9FDF-564BF393A9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9">
                <a:extLst>
                  <a:ext uri="{FF2B5EF4-FFF2-40B4-BE49-F238E27FC236}">
                    <a16:creationId xmlns:a16="http://schemas.microsoft.com/office/drawing/2014/main" id="{8EF78C25-505E-FF44-82DA-38C454715A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
                <a:extLst>
                  <a:ext uri="{FF2B5EF4-FFF2-40B4-BE49-F238E27FC236}">
                    <a16:creationId xmlns:a16="http://schemas.microsoft.com/office/drawing/2014/main" id="{82B29F89-B542-5A4C-AD78-8EC9A22C19D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11">
                <a:extLst>
                  <a:ext uri="{FF2B5EF4-FFF2-40B4-BE49-F238E27FC236}">
                    <a16:creationId xmlns:a16="http://schemas.microsoft.com/office/drawing/2014/main" id="{7C28F610-9324-FB45-8902-9F376BC70C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0" name="Group 129">
              <a:extLst>
                <a:ext uri="{FF2B5EF4-FFF2-40B4-BE49-F238E27FC236}">
                  <a16:creationId xmlns:a16="http://schemas.microsoft.com/office/drawing/2014/main" id="{10F26B39-1A7B-0341-968A-4957D8A42CBB}"/>
                </a:ext>
              </a:extLst>
            </p:cNvPr>
            <p:cNvGrpSpPr/>
            <p:nvPr/>
          </p:nvGrpSpPr>
          <p:grpSpPr>
            <a:xfrm>
              <a:off x="9901578" y="1432363"/>
              <a:ext cx="673731" cy="993205"/>
              <a:chOff x="2362200" y="1905000"/>
              <a:chExt cx="762000" cy="1219200"/>
            </a:xfrm>
          </p:grpSpPr>
          <p:cxnSp>
            <p:nvCxnSpPr>
              <p:cNvPr id="131" name="Straight Connector 130">
                <a:extLst>
                  <a:ext uri="{FF2B5EF4-FFF2-40B4-BE49-F238E27FC236}">
                    <a16:creationId xmlns:a16="http://schemas.microsoft.com/office/drawing/2014/main" id="{C0706B74-61E7-5845-BCDB-5CFB930E5E66}"/>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34" name="Straight Connector 133">
                <a:extLst>
                  <a:ext uri="{FF2B5EF4-FFF2-40B4-BE49-F238E27FC236}">
                    <a16:creationId xmlns:a16="http://schemas.microsoft.com/office/drawing/2014/main" id="{DF5D0A51-1140-1C43-93F0-755D319A39FF}"/>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35" name="Straight Connector 134">
                <a:extLst>
                  <a:ext uri="{FF2B5EF4-FFF2-40B4-BE49-F238E27FC236}">
                    <a16:creationId xmlns:a16="http://schemas.microsoft.com/office/drawing/2014/main" id="{F67ED47F-48DB-7A4E-8E1B-C0ABBF23673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36" name="Straight Connector 135">
                <a:extLst>
                  <a:ext uri="{FF2B5EF4-FFF2-40B4-BE49-F238E27FC236}">
                    <a16:creationId xmlns:a16="http://schemas.microsoft.com/office/drawing/2014/main" id="{FB86A06F-45A9-0043-919D-97082FDA4A4A}"/>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95" name="Straight Connector 194">
                <a:extLst>
                  <a:ext uri="{FF2B5EF4-FFF2-40B4-BE49-F238E27FC236}">
                    <a16:creationId xmlns:a16="http://schemas.microsoft.com/office/drawing/2014/main" id="{BB77766E-B45A-8E4D-BCFC-8D08AC48080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96" name="Straight Arrow Connector 195">
                <a:extLst>
                  <a:ext uri="{FF2B5EF4-FFF2-40B4-BE49-F238E27FC236}">
                    <a16:creationId xmlns:a16="http://schemas.microsoft.com/office/drawing/2014/main" id="{24B17DE3-BF65-8E48-8D92-3EA0206547EE}"/>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00" name="TextBox 199">
                <a:extLst>
                  <a:ext uri="{FF2B5EF4-FFF2-40B4-BE49-F238E27FC236}">
                    <a16:creationId xmlns:a16="http://schemas.microsoft.com/office/drawing/2014/main" id="{545FCC4F-7025-674D-A456-DF226C927C4B}"/>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01" name="TextBox 200">
                <a:extLst>
                  <a:ext uri="{FF2B5EF4-FFF2-40B4-BE49-F238E27FC236}">
                    <a16:creationId xmlns:a16="http://schemas.microsoft.com/office/drawing/2014/main" id="{4B8FF7CB-DCF8-9A41-9A13-56F08683CCBC}"/>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02" name="TextBox 201">
                <a:extLst>
                  <a:ext uri="{FF2B5EF4-FFF2-40B4-BE49-F238E27FC236}">
                    <a16:creationId xmlns:a16="http://schemas.microsoft.com/office/drawing/2014/main" id="{10B8FE4D-5188-9647-B379-5BFA0E0BA60C}"/>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203" name="Group 220">
              <a:extLst>
                <a:ext uri="{FF2B5EF4-FFF2-40B4-BE49-F238E27FC236}">
                  <a16:creationId xmlns:a16="http://schemas.microsoft.com/office/drawing/2014/main" id="{B731612C-3027-6D46-A9ED-B9072EA6BBAF}"/>
                </a:ext>
              </a:extLst>
            </p:cNvPr>
            <p:cNvGrpSpPr>
              <a:grpSpLocks/>
            </p:cNvGrpSpPr>
            <p:nvPr/>
          </p:nvGrpSpPr>
          <p:grpSpPr bwMode="auto">
            <a:xfrm>
              <a:off x="9872708" y="2505043"/>
              <a:ext cx="134746" cy="248301"/>
              <a:chOff x="3264" y="3072"/>
              <a:chExt cx="96" cy="192"/>
            </a:xfrm>
          </p:grpSpPr>
          <p:sp>
            <p:nvSpPr>
              <p:cNvPr id="204" name="Line 17">
                <a:extLst>
                  <a:ext uri="{FF2B5EF4-FFF2-40B4-BE49-F238E27FC236}">
                    <a16:creationId xmlns:a16="http://schemas.microsoft.com/office/drawing/2014/main" id="{E5CC40A1-A66F-2345-A4C4-29A3971ECB5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05" name="Freeform 18">
                <a:extLst>
                  <a:ext uri="{FF2B5EF4-FFF2-40B4-BE49-F238E27FC236}">
                    <a16:creationId xmlns:a16="http://schemas.microsoft.com/office/drawing/2014/main" id="{7A9ACD07-74F5-B14B-A1A5-15B19FAE81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214" name="Group 210">
              <a:extLst>
                <a:ext uri="{FF2B5EF4-FFF2-40B4-BE49-F238E27FC236}">
                  <a16:creationId xmlns:a16="http://schemas.microsoft.com/office/drawing/2014/main" id="{11A71186-5D46-1D4B-BB8F-5626AD606A07}"/>
                </a:ext>
              </a:extLst>
            </p:cNvPr>
            <p:cNvGrpSpPr>
              <a:grpSpLocks/>
            </p:cNvGrpSpPr>
            <p:nvPr/>
          </p:nvGrpSpPr>
          <p:grpSpPr bwMode="auto">
            <a:xfrm rot="5400000">
              <a:off x="10778406" y="1468441"/>
              <a:ext cx="248301" cy="673731"/>
              <a:chOff x="3216" y="1728"/>
              <a:chExt cx="192" cy="480"/>
            </a:xfrm>
          </p:grpSpPr>
          <p:sp>
            <p:nvSpPr>
              <p:cNvPr id="219" name="Line 8">
                <a:extLst>
                  <a:ext uri="{FF2B5EF4-FFF2-40B4-BE49-F238E27FC236}">
                    <a16:creationId xmlns:a16="http://schemas.microsoft.com/office/drawing/2014/main" id="{E52326CA-C664-0D40-AC7C-8058F0AAD94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FB68B310-2421-DB48-B0FF-C5D9CC78330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AAF5C03F-AE0A-5D47-AC1C-8C2693FEB1C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3AF882DF-ACEA-4943-A7EF-808F5C8DBDB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E2DB8028-8F2A-F14B-B4C6-5D96DBBA695D}"/>
                </a:ext>
              </a:extLst>
            </p:cNvPr>
            <p:cNvSpPr>
              <a:spLocks noChangeAspect="1"/>
            </p:cNvSpPr>
            <p:nvPr/>
          </p:nvSpPr>
          <p:spPr bwMode="auto">
            <a:xfrm>
              <a:off x="10507938" y="828598"/>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4" name="Freeform 12">
              <a:extLst>
                <a:ext uri="{FF2B5EF4-FFF2-40B4-BE49-F238E27FC236}">
                  <a16:creationId xmlns:a16="http://schemas.microsoft.com/office/drawing/2014/main" id="{600C5A9F-0E22-5E4C-96B7-3575AA4C903A}"/>
                </a:ext>
              </a:extLst>
            </p:cNvPr>
            <p:cNvSpPr>
              <a:spLocks noChangeAspect="1"/>
            </p:cNvSpPr>
            <p:nvPr/>
          </p:nvSpPr>
          <p:spPr bwMode="auto">
            <a:xfrm>
              <a:off x="9872705" y="1937085"/>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6" name="Freeform 12">
              <a:extLst>
                <a:ext uri="{FF2B5EF4-FFF2-40B4-BE49-F238E27FC236}">
                  <a16:creationId xmlns:a16="http://schemas.microsoft.com/office/drawing/2014/main" id="{C63E9DA1-234A-2340-9C95-57CF260C70C9}"/>
                </a:ext>
              </a:extLst>
            </p:cNvPr>
            <p:cNvSpPr>
              <a:spLocks noChangeAspect="1"/>
            </p:cNvSpPr>
            <p:nvPr/>
          </p:nvSpPr>
          <p:spPr bwMode="auto">
            <a:xfrm>
              <a:off x="10507934" y="2371614"/>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7" name="Group 220">
              <a:extLst>
                <a:ext uri="{FF2B5EF4-FFF2-40B4-BE49-F238E27FC236}">
                  <a16:creationId xmlns:a16="http://schemas.microsoft.com/office/drawing/2014/main" id="{796F758E-24C6-A54D-95EA-AE250BED7F8B}"/>
                </a:ext>
              </a:extLst>
            </p:cNvPr>
            <p:cNvGrpSpPr>
              <a:grpSpLocks/>
            </p:cNvGrpSpPr>
            <p:nvPr/>
          </p:nvGrpSpPr>
          <p:grpSpPr bwMode="auto">
            <a:xfrm>
              <a:off x="10516711" y="2970601"/>
              <a:ext cx="134746" cy="248301"/>
              <a:chOff x="3264" y="3072"/>
              <a:chExt cx="96" cy="192"/>
            </a:xfrm>
          </p:grpSpPr>
          <p:sp>
            <p:nvSpPr>
              <p:cNvPr id="268" name="Line 17">
                <a:extLst>
                  <a:ext uri="{FF2B5EF4-FFF2-40B4-BE49-F238E27FC236}">
                    <a16:creationId xmlns:a16="http://schemas.microsoft.com/office/drawing/2014/main" id="{C8F446A9-C889-AC4A-A3C2-5F0FA686F12E}"/>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69" name="Freeform 18">
                <a:extLst>
                  <a:ext uri="{FF2B5EF4-FFF2-40B4-BE49-F238E27FC236}">
                    <a16:creationId xmlns:a16="http://schemas.microsoft.com/office/drawing/2014/main" id="{409BD719-A500-2648-B562-091ECAFA69F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70" name="TextBox 269">
                  <a:extLst>
                    <a:ext uri="{FF2B5EF4-FFF2-40B4-BE49-F238E27FC236}">
                      <a16:creationId xmlns:a16="http://schemas.microsoft.com/office/drawing/2014/main" id="{A39CE29D-6210-8440-9081-0A6B07CF50BA}"/>
                    </a:ext>
                  </a:extLst>
                </p:cNvPr>
                <p:cNvSpPr txBox="1"/>
                <p:nvPr/>
              </p:nvSpPr>
              <p:spPr>
                <a:xfrm>
                  <a:off x="10726219" y="1364675"/>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m:t>
                            </m:r>
                          </m:sub>
                        </m:sSub>
                      </m:oMath>
                    </m:oMathPara>
                  </a14:m>
                  <a:endParaRPr lang="en-US" dirty="0"/>
                </a:p>
              </p:txBody>
            </p:sp>
          </mc:Choice>
          <mc:Fallback xmlns="">
            <p:sp>
              <p:nvSpPr>
                <p:cNvPr id="270" name="TextBox 269">
                  <a:extLst>
                    <a:ext uri="{FF2B5EF4-FFF2-40B4-BE49-F238E27FC236}">
                      <a16:creationId xmlns:a16="http://schemas.microsoft.com/office/drawing/2014/main" id="{A39CE29D-6210-8440-9081-0A6B07CF50BA}"/>
                    </a:ext>
                  </a:extLst>
                </p:cNvPr>
                <p:cNvSpPr txBox="1">
                  <a:spLocks noRot="1" noChangeAspect="1" noMove="1" noResize="1" noEditPoints="1" noAdjustHandles="1" noChangeArrowheads="1" noChangeShapeType="1" noTextEdit="1"/>
                </p:cNvSpPr>
                <p:nvPr/>
              </p:nvSpPr>
              <p:spPr>
                <a:xfrm>
                  <a:off x="10726219" y="1364675"/>
                  <a:ext cx="56055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1" name="TextBox 270">
                  <a:extLst>
                    <a:ext uri="{FF2B5EF4-FFF2-40B4-BE49-F238E27FC236}">
                      <a16:creationId xmlns:a16="http://schemas.microsoft.com/office/drawing/2014/main" id="{4BECC257-9D9D-954D-A63B-A030FC4853CD}"/>
                    </a:ext>
                  </a:extLst>
                </p:cNvPr>
                <p:cNvSpPr txBox="1"/>
                <p:nvPr/>
              </p:nvSpPr>
              <p:spPr>
                <a:xfrm>
                  <a:off x="9342273" y="1993221"/>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oMath>
                    </m:oMathPara>
                  </a14:m>
                  <a:endParaRPr lang="en-US" dirty="0"/>
                </a:p>
              </p:txBody>
            </p:sp>
          </mc:Choice>
          <mc:Fallback xmlns="">
            <p:sp>
              <p:nvSpPr>
                <p:cNvPr id="271" name="TextBox 270">
                  <a:extLst>
                    <a:ext uri="{FF2B5EF4-FFF2-40B4-BE49-F238E27FC236}">
                      <a16:creationId xmlns:a16="http://schemas.microsoft.com/office/drawing/2014/main" id="{4BECC257-9D9D-954D-A63B-A030FC4853CD}"/>
                    </a:ext>
                  </a:extLst>
                </p:cNvPr>
                <p:cNvSpPr txBox="1">
                  <a:spLocks noRot="1" noChangeAspect="1" noMove="1" noResize="1" noEditPoints="1" noAdjustHandles="1" noChangeArrowheads="1" noChangeShapeType="1" noTextEdit="1"/>
                </p:cNvSpPr>
                <p:nvPr/>
              </p:nvSpPr>
              <p:spPr>
                <a:xfrm>
                  <a:off x="9342273" y="1993221"/>
                  <a:ext cx="56055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2" name="TextBox 271">
                  <a:extLst>
                    <a:ext uri="{FF2B5EF4-FFF2-40B4-BE49-F238E27FC236}">
                      <a16:creationId xmlns:a16="http://schemas.microsoft.com/office/drawing/2014/main" id="{14526069-FF34-9E4D-BBBB-DBD689936CAB}"/>
                    </a:ext>
                  </a:extLst>
                </p:cNvPr>
                <p:cNvSpPr txBox="1"/>
                <p:nvPr/>
              </p:nvSpPr>
              <p:spPr>
                <a:xfrm>
                  <a:off x="9976256" y="2161586"/>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72" name="TextBox 271">
                  <a:extLst>
                    <a:ext uri="{FF2B5EF4-FFF2-40B4-BE49-F238E27FC236}">
                      <a16:creationId xmlns:a16="http://schemas.microsoft.com/office/drawing/2014/main" id="{14526069-FF34-9E4D-BBBB-DBD689936CAB}"/>
                    </a:ext>
                  </a:extLst>
                </p:cNvPr>
                <p:cNvSpPr txBox="1">
                  <a:spLocks noRot="1" noChangeAspect="1" noMove="1" noResize="1" noEditPoints="1" noAdjustHandles="1" noChangeArrowheads="1" noChangeShapeType="1" noTextEdit="1"/>
                </p:cNvSpPr>
                <p:nvPr/>
              </p:nvSpPr>
              <p:spPr>
                <a:xfrm>
                  <a:off x="9976256" y="2161586"/>
                  <a:ext cx="56055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3" name="TextBox 272">
                  <a:extLst>
                    <a:ext uri="{FF2B5EF4-FFF2-40B4-BE49-F238E27FC236}">
                      <a16:creationId xmlns:a16="http://schemas.microsoft.com/office/drawing/2014/main" id="{78D60F4E-8CB2-AF42-9995-CEF8F7EE5124}"/>
                    </a:ext>
                  </a:extLst>
                </p:cNvPr>
                <p:cNvSpPr txBox="1"/>
                <p:nvPr/>
              </p:nvSpPr>
              <p:spPr>
                <a:xfrm>
                  <a:off x="10610338" y="2572102"/>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73" name="TextBox 272">
                  <a:extLst>
                    <a:ext uri="{FF2B5EF4-FFF2-40B4-BE49-F238E27FC236}">
                      <a16:creationId xmlns:a16="http://schemas.microsoft.com/office/drawing/2014/main" id="{78D60F4E-8CB2-AF42-9995-CEF8F7EE5124}"/>
                    </a:ext>
                  </a:extLst>
                </p:cNvPr>
                <p:cNvSpPr txBox="1">
                  <a:spLocks noRot="1" noChangeAspect="1" noMove="1" noResize="1" noEditPoints="1" noAdjustHandles="1" noChangeArrowheads="1" noChangeShapeType="1" noTextEdit="1"/>
                </p:cNvSpPr>
                <p:nvPr/>
              </p:nvSpPr>
              <p:spPr>
                <a:xfrm>
                  <a:off x="10610338" y="2572102"/>
                  <a:ext cx="56055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E6368B34-D83F-5E41-8546-B909C6BC7B3C}"/>
                    </a:ext>
                  </a:extLst>
                </p:cNvPr>
                <p:cNvSpPr txBox="1"/>
                <p:nvPr/>
              </p:nvSpPr>
              <p:spPr>
                <a:xfrm>
                  <a:off x="10620262" y="949325"/>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74" name="TextBox 273">
                  <a:extLst>
                    <a:ext uri="{FF2B5EF4-FFF2-40B4-BE49-F238E27FC236}">
                      <a16:creationId xmlns:a16="http://schemas.microsoft.com/office/drawing/2014/main" id="{E6368B34-D83F-5E41-8546-B909C6BC7B3C}"/>
                    </a:ext>
                  </a:extLst>
                </p:cNvPr>
                <p:cNvSpPr txBox="1">
                  <a:spLocks noRot="1" noChangeAspect="1" noMove="1" noResize="1" noEditPoints="1" noAdjustHandles="1" noChangeArrowheads="1" noChangeShapeType="1" noTextEdit="1"/>
                </p:cNvSpPr>
                <p:nvPr/>
              </p:nvSpPr>
              <p:spPr>
                <a:xfrm>
                  <a:off x="10620262" y="949325"/>
                  <a:ext cx="560558" cy="300871"/>
                </a:xfrm>
                <a:prstGeom prst="rect">
                  <a:avLst/>
                </a:prstGeom>
                <a:blipFill>
                  <a:blip r:embed="rId8"/>
                  <a:stretch>
                    <a:fillRect b="-20000"/>
                  </a:stretch>
                </a:blipFill>
              </p:spPr>
              <p:txBody>
                <a:bodyPr/>
                <a:lstStyle/>
                <a:p>
                  <a:r>
                    <a:rPr lang="en-US">
                      <a:noFill/>
                    </a:rPr>
                    <a:t> </a:t>
                  </a:r>
                </a:p>
              </p:txBody>
            </p:sp>
          </mc:Fallback>
        </mc:AlternateContent>
        <p:grpSp>
          <p:nvGrpSpPr>
            <p:cNvPr id="275" name="Group 13">
              <a:extLst>
                <a:ext uri="{FF2B5EF4-FFF2-40B4-BE49-F238E27FC236}">
                  <a16:creationId xmlns:a16="http://schemas.microsoft.com/office/drawing/2014/main" id="{919599B4-9A49-814F-8C7E-1AE12593D08E}"/>
                </a:ext>
              </a:extLst>
            </p:cNvPr>
            <p:cNvGrpSpPr>
              <a:grpSpLocks/>
            </p:cNvGrpSpPr>
            <p:nvPr/>
          </p:nvGrpSpPr>
          <p:grpSpPr bwMode="auto">
            <a:xfrm>
              <a:off x="10481335" y="717427"/>
              <a:ext cx="182880" cy="185350"/>
              <a:chOff x="1344" y="2064"/>
              <a:chExt cx="192" cy="192"/>
            </a:xfrm>
          </p:grpSpPr>
          <p:sp>
            <p:nvSpPr>
              <p:cNvPr id="276" name="Oval 14">
                <a:extLst>
                  <a:ext uri="{FF2B5EF4-FFF2-40B4-BE49-F238E27FC236}">
                    <a16:creationId xmlns:a16="http://schemas.microsoft.com/office/drawing/2014/main" id="{ADCCB5AD-8524-D54F-9FB4-AC7A927C214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7" name="Rectangle 15">
                <a:extLst>
                  <a:ext uri="{FF2B5EF4-FFF2-40B4-BE49-F238E27FC236}">
                    <a16:creationId xmlns:a16="http://schemas.microsoft.com/office/drawing/2014/main" id="{1A971C37-254B-FF40-B6E0-54F3F11A82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27A7EAE4-D532-A34D-B063-425645D86648}"/>
                    </a:ext>
                  </a:extLst>
                </p:cNvPr>
                <p:cNvSpPr txBox="1"/>
                <p:nvPr/>
              </p:nvSpPr>
              <p:spPr>
                <a:xfrm>
                  <a:off x="9085826" y="1551165"/>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78" name="TextBox 277">
                  <a:extLst>
                    <a:ext uri="{FF2B5EF4-FFF2-40B4-BE49-F238E27FC236}">
                      <a16:creationId xmlns:a16="http://schemas.microsoft.com/office/drawing/2014/main" id="{27A7EAE4-D532-A34D-B063-425645D86648}"/>
                    </a:ext>
                  </a:extLst>
                </p:cNvPr>
                <p:cNvSpPr txBox="1">
                  <a:spLocks noRot="1" noChangeAspect="1" noMove="1" noResize="1" noEditPoints="1" noAdjustHandles="1" noChangeArrowheads="1" noChangeShapeType="1" noTextEdit="1"/>
                </p:cNvSpPr>
                <p:nvPr/>
              </p:nvSpPr>
              <p:spPr>
                <a:xfrm>
                  <a:off x="9085826" y="1551165"/>
                  <a:ext cx="560558" cy="300871"/>
                </a:xfrm>
                <a:prstGeom prst="rect">
                  <a:avLst/>
                </a:prstGeom>
                <a:blipFill>
                  <a:blip r:embed="rId9"/>
                  <a:stretch>
                    <a:fillRect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25A3AC3E-5291-1C4C-A572-8063531E970C}"/>
                    </a:ext>
                  </a:extLst>
                </p:cNvPr>
                <p:cNvSpPr txBox="1"/>
                <p:nvPr/>
              </p:nvSpPr>
              <p:spPr>
                <a:xfrm>
                  <a:off x="11043712" y="1417964"/>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79" name="TextBox 278">
                  <a:extLst>
                    <a:ext uri="{FF2B5EF4-FFF2-40B4-BE49-F238E27FC236}">
                      <a16:creationId xmlns:a16="http://schemas.microsoft.com/office/drawing/2014/main" id="{25A3AC3E-5291-1C4C-A572-8063531E970C}"/>
                    </a:ext>
                  </a:extLst>
                </p:cNvPr>
                <p:cNvSpPr txBox="1">
                  <a:spLocks noRot="1" noChangeAspect="1" noMove="1" noResize="1" noEditPoints="1" noAdjustHandles="1" noChangeArrowheads="1" noChangeShapeType="1" noTextEdit="1"/>
                </p:cNvSpPr>
                <p:nvPr/>
              </p:nvSpPr>
              <p:spPr>
                <a:xfrm>
                  <a:off x="11043712" y="1417964"/>
                  <a:ext cx="560558" cy="300871"/>
                </a:xfrm>
                <a:prstGeom prst="rect">
                  <a:avLst/>
                </a:prstGeom>
                <a:blipFill>
                  <a:blip r:embed="rId10"/>
                  <a:stretch>
                    <a:fillRect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88038962-A15E-FC40-94C7-C2BD8BB6B45D}"/>
                    </a:ext>
                  </a:extLst>
                </p:cNvPr>
                <p:cNvSpPr txBox="1"/>
                <p:nvPr/>
              </p:nvSpPr>
              <p:spPr>
                <a:xfrm>
                  <a:off x="10642680" y="61214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𝑑𝑑</m:t>
                            </m:r>
                          </m:sub>
                        </m:sSub>
                      </m:oMath>
                    </m:oMathPara>
                  </a14:m>
                  <a:endParaRPr lang="en-US" dirty="0"/>
                </a:p>
              </p:txBody>
            </p:sp>
          </mc:Choice>
          <mc:Fallback xmlns="">
            <p:sp>
              <p:nvSpPr>
                <p:cNvPr id="280" name="TextBox 279">
                  <a:extLst>
                    <a:ext uri="{FF2B5EF4-FFF2-40B4-BE49-F238E27FC236}">
                      <a16:creationId xmlns:a16="http://schemas.microsoft.com/office/drawing/2014/main" id="{88038962-A15E-FC40-94C7-C2BD8BB6B45D}"/>
                    </a:ext>
                  </a:extLst>
                </p:cNvPr>
                <p:cNvSpPr txBox="1">
                  <a:spLocks noRot="1" noChangeAspect="1" noMove="1" noResize="1" noEditPoints="1" noAdjustHandles="1" noChangeArrowheads="1" noChangeShapeType="1" noTextEdit="1"/>
                </p:cNvSpPr>
                <p:nvPr/>
              </p:nvSpPr>
              <p:spPr>
                <a:xfrm>
                  <a:off x="10642680" y="612148"/>
                  <a:ext cx="560558" cy="369332"/>
                </a:xfrm>
                <a:prstGeom prst="rect">
                  <a:avLst/>
                </a:prstGeom>
                <a:blipFill>
                  <a:blip r:embed="rId11"/>
                  <a:stretch>
                    <a:fillRect/>
                  </a:stretch>
                </a:blipFill>
              </p:spPr>
              <p:txBody>
                <a:bodyPr/>
                <a:lstStyle/>
                <a:p>
                  <a:r>
                    <a:rPr lang="en-US">
                      <a:noFill/>
                    </a:rPr>
                    <a:t> </a:t>
                  </a:r>
                </a:p>
              </p:txBody>
            </p:sp>
          </mc:Fallback>
        </mc:AlternateContent>
        <p:sp>
          <p:nvSpPr>
            <p:cNvPr id="286" name="Freeform 12">
              <a:extLst>
                <a:ext uri="{FF2B5EF4-FFF2-40B4-BE49-F238E27FC236}">
                  <a16:creationId xmlns:a16="http://schemas.microsoft.com/office/drawing/2014/main" id="{4C439AE9-0C9A-0048-80FB-518A2BEBD579}"/>
                </a:ext>
              </a:extLst>
            </p:cNvPr>
            <p:cNvSpPr>
              <a:spLocks noChangeAspect="1"/>
            </p:cNvSpPr>
            <p:nvPr/>
          </p:nvSpPr>
          <p:spPr bwMode="auto">
            <a:xfrm>
              <a:off x="11164092" y="1807910"/>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7" name="Group 220">
              <a:extLst>
                <a:ext uri="{FF2B5EF4-FFF2-40B4-BE49-F238E27FC236}">
                  <a16:creationId xmlns:a16="http://schemas.microsoft.com/office/drawing/2014/main" id="{13671EA6-2FE5-0C4E-AD07-4A3D27BF3448}"/>
                </a:ext>
              </a:extLst>
            </p:cNvPr>
            <p:cNvGrpSpPr>
              <a:grpSpLocks/>
            </p:cNvGrpSpPr>
            <p:nvPr/>
          </p:nvGrpSpPr>
          <p:grpSpPr bwMode="auto">
            <a:xfrm>
              <a:off x="11172869" y="2384863"/>
              <a:ext cx="134746" cy="248301"/>
              <a:chOff x="3264" y="3072"/>
              <a:chExt cx="96" cy="192"/>
            </a:xfrm>
          </p:grpSpPr>
          <p:sp>
            <p:nvSpPr>
              <p:cNvPr id="288" name="Line 17">
                <a:extLst>
                  <a:ext uri="{FF2B5EF4-FFF2-40B4-BE49-F238E27FC236}">
                    <a16:creationId xmlns:a16="http://schemas.microsoft.com/office/drawing/2014/main" id="{59CDDD42-C627-424D-BA22-7683AC9C8335}"/>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9" name="Freeform 18">
                <a:extLst>
                  <a:ext uri="{FF2B5EF4-FFF2-40B4-BE49-F238E27FC236}">
                    <a16:creationId xmlns:a16="http://schemas.microsoft.com/office/drawing/2014/main" id="{C556E857-CEFF-BE40-B476-0CB148B24A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90" name="TextBox 289">
                  <a:extLst>
                    <a:ext uri="{FF2B5EF4-FFF2-40B4-BE49-F238E27FC236}">
                      <a16:creationId xmlns:a16="http://schemas.microsoft.com/office/drawing/2014/main" id="{AC9BC781-5062-8241-B17E-F11B60CEA6DF}"/>
                    </a:ext>
                  </a:extLst>
                </p:cNvPr>
                <p:cNvSpPr txBox="1"/>
                <p:nvPr/>
              </p:nvSpPr>
              <p:spPr>
                <a:xfrm>
                  <a:off x="11291545" y="212958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290" name="TextBox 289">
                  <a:extLst>
                    <a:ext uri="{FF2B5EF4-FFF2-40B4-BE49-F238E27FC236}">
                      <a16:creationId xmlns:a16="http://schemas.microsoft.com/office/drawing/2014/main" id="{AC9BC781-5062-8241-B17E-F11B60CEA6DF}"/>
                    </a:ext>
                  </a:extLst>
                </p:cNvPr>
                <p:cNvSpPr txBox="1">
                  <a:spLocks noRot="1" noChangeAspect="1" noMove="1" noResize="1" noEditPoints="1" noAdjustHandles="1" noChangeArrowheads="1" noChangeShapeType="1" noTextEdit="1"/>
                </p:cNvSpPr>
                <p:nvPr/>
              </p:nvSpPr>
              <p:spPr>
                <a:xfrm>
                  <a:off x="11291545" y="2129588"/>
                  <a:ext cx="560558" cy="369332"/>
                </a:xfrm>
                <a:prstGeom prst="rect">
                  <a:avLst/>
                </a:prstGeom>
                <a:blipFill>
                  <a:blip r:embed="rId12"/>
                  <a:stretch>
                    <a:fillRect/>
                  </a:stretch>
                </a:blipFill>
              </p:spPr>
              <p:txBody>
                <a:bodyPr/>
                <a:lstStyle/>
                <a:p>
                  <a:r>
                    <a:rPr lang="en-US">
                      <a:noFill/>
                    </a:rPr>
                    <a:t> </a:t>
                  </a:r>
                </a:p>
              </p:txBody>
            </p:sp>
          </mc:Fallback>
        </mc:AlternateContent>
        <p:grpSp>
          <p:nvGrpSpPr>
            <p:cNvPr id="125" name="Group 13">
              <a:extLst>
                <a:ext uri="{FF2B5EF4-FFF2-40B4-BE49-F238E27FC236}">
                  <a16:creationId xmlns:a16="http://schemas.microsoft.com/office/drawing/2014/main" id="{93E7A1B7-781C-2B4B-A1F3-0B083ADC5BEC}"/>
                </a:ext>
              </a:extLst>
            </p:cNvPr>
            <p:cNvGrpSpPr>
              <a:grpSpLocks/>
            </p:cNvGrpSpPr>
            <p:nvPr/>
          </p:nvGrpSpPr>
          <p:grpSpPr bwMode="auto">
            <a:xfrm>
              <a:off x="9155667" y="1834329"/>
              <a:ext cx="182880" cy="185350"/>
              <a:chOff x="1344" y="2064"/>
              <a:chExt cx="192" cy="192"/>
            </a:xfrm>
          </p:grpSpPr>
          <p:sp>
            <p:nvSpPr>
              <p:cNvPr id="132" name="Oval 14">
                <a:extLst>
                  <a:ext uri="{FF2B5EF4-FFF2-40B4-BE49-F238E27FC236}">
                    <a16:creationId xmlns:a16="http://schemas.microsoft.com/office/drawing/2014/main" id="{B779EDDD-5959-274F-AF15-C85363C822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3" name="Rectangle 15">
                <a:extLst>
                  <a:ext uri="{FF2B5EF4-FFF2-40B4-BE49-F238E27FC236}">
                    <a16:creationId xmlns:a16="http://schemas.microsoft.com/office/drawing/2014/main" id="{2C7BE4AB-F878-EA4E-B8CA-B4F20EB578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7" name="Group 13">
              <a:extLst>
                <a:ext uri="{FF2B5EF4-FFF2-40B4-BE49-F238E27FC236}">
                  <a16:creationId xmlns:a16="http://schemas.microsoft.com/office/drawing/2014/main" id="{58A14289-806D-7A4D-9A0C-29660A6D8635}"/>
                </a:ext>
              </a:extLst>
            </p:cNvPr>
            <p:cNvGrpSpPr>
              <a:grpSpLocks/>
            </p:cNvGrpSpPr>
            <p:nvPr/>
          </p:nvGrpSpPr>
          <p:grpSpPr bwMode="auto">
            <a:xfrm>
              <a:off x="11147301" y="1721595"/>
              <a:ext cx="182880" cy="185350"/>
              <a:chOff x="1344" y="2064"/>
              <a:chExt cx="192" cy="192"/>
            </a:xfrm>
          </p:grpSpPr>
          <p:sp>
            <p:nvSpPr>
              <p:cNvPr id="138" name="Oval 14">
                <a:extLst>
                  <a:ext uri="{FF2B5EF4-FFF2-40B4-BE49-F238E27FC236}">
                    <a16:creationId xmlns:a16="http://schemas.microsoft.com/office/drawing/2014/main" id="{553DC696-A3BE-9440-B454-18620B4A9AF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9" name="Rectangle 15">
                <a:extLst>
                  <a:ext uri="{FF2B5EF4-FFF2-40B4-BE49-F238E27FC236}">
                    <a16:creationId xmlns:a16="http://schemas.microsoft.com/office/drawing/2014/main" id="{9E9772C8-3D96-5F42-8805-BF4846E4B3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0" name="Group 13">
              <a:extLst>
                <a:ext uri="{FF2B5EF4-FFF2-40B4-BE49-F238E27FC236}">
                  <a16:creationId xmlns:a16="http://schemas.microsoft.com/office/drawing/2014/main" id="{45C2E37D-015E-1040-9D2C-363AF489D755}"/>
                </a:ext>
              </a:extLst>
            </p:cNvPr>
            <p:cNvGrpSpPr>
              <a:grpSpLocks/>
            </p:cNvGrpSpPr>
            <p:nvPr/>
          </p:nvGrpSpPr>
          <p:grpSpPr bwMode="auto">
            <a:xfrm>
              <a:off x="9846685" y="1836417"/>
              <a:ext cx="182880" cy="185350"/>
              <a:chOff x="1344" y="2064"/>
              <a:chExt cx="192" cy="192"/>
            </a:xfrm>
          </p:grpSpPr>
          <p:sp>
            <p:nvSpPr>
              <p:cNvPr id="141" name="Oval 14">
                <a:extLst>
                  <a:ext uri="{FF2B5EF4-FFF2-40B4-BE49-F238E27FC236}">
                    <a16:creationId xmlns:a16="http://schemas.microsoft.com/office/drawing/2014/main" id="{F19C5C70-60CC-F54C-B538-85DB12E21C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7A4B3C62-8D7F-4F4E-836E-BC07D4B48D3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3" name="Freeform 12">
              <a:extLst>
                <a:ext uri="{FF2B5EF4-FFF2-40B4-BE49-F238E27FC236}">
                  <a16:creationId xmlns:a16="http://schemas.microsoft.com/office/drawing/2014/main" id="{E8DABC58-1DD3-4B4C-B41F-21745A223EFC}"/>
                </a:ext>
              </a:extLst>
            </p:cNvPr>
            <p:cNvSpPr>
              <a:spLocks noChangeAspect="1"/>
            </p:cNvSpPr>
            <p:nvPr/>
          </p:nvSpPr>
          <p:spPr bwMode="auto">
            <a:xfrm>
              <a:off x="9874793" y="1300347"/>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AA669DA3-2F12-134A-B15C-71A67CA1ACDE}"/>
                    </a:ext>
                  </a:extLst>
                </p:cNvPr>
                <p:cNvSpPr txBox="1"/>
                <p:nvPr/>
              </p:nvSpPr>
              <p:spPr>
                <a:xfrm>
                  <a:off x="9487402" y="1286756"/>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44" name="TextBox 143">
                  <a:extLst>
                    <a:ext uri="{FF2B5EF4-FFF2-40B4-BE49-F238E27FC236}">
                      <a16:creationId xmlns:a16="http://schemas.microsoft.com/office/drawing/2014/main" id="{AA669DA3-2F12-134A-B15C-71A67CA1ACDE}"/>
                    </a:ext>
                  </a:extLst>
                </p:cNvPr>
                <p:cNvSpPr txBox="1">
                  <a:spLocks noRot="1" noChangeAspect="1" noMove="1" noResize="1" noEditPoints="1" noAdjustHandles="1" noChangeArrowheads="1" noChangeShapeType="1" noTextEdit="1"/>
                </p:cNvSpPr>
                <p:nvPr/>
              </p:nvSpPr>
              <p:spPr>
                <a:xfrm>
                  <a:off x="9487402" y="1286756"/>
                  <a:ext cx="560558" cy="369332"/>
                </a:xfrm>
                <a:prstGeom prst="rect">
                  <a:avLst/>
                </a:prstGeom>
                <a:blipFill>
                  <a:blip r:embed="rId13"/>
                  <a:stretch>
                    <a:fillRect/>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CA765515-D1CF-D64E-9721-33284D387529}"/>
                </a:ext>
              </a:extLst>
            </p:cNvPr>
            <p:cNvCxnSpPr/>
            <p:nvPr/>
          </p:nvCxnSpPr>
          <p:spPr>
            <a:xfrm>
              <a:off x="9938125" y="809785"/>
              <a:ext cx="0" cy="5669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E2C60BD7-9575-7A46-9C2A-AC400FAD03BF}"/>
                </a:ext>
              </a:extLst>
            </p:cNvPr>
            <p:cNvCxnSpPr>
              <a:cxnSpLocks/>
            </p:cNvCxnSpPr>
            <p:nvPr/>
          </p:nvCxnSpPr>
          <p:spPr>
            <a:xfrm flipH="1">
              <a:off x="9924705" y="796814"/>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F8F84157-82DB-F943-ACE4-70D174E21E59}"/>
              </a:ext>
            </a:extLst>
          </p:cNvPr>
          <p:cNvGrpSpPr/>
          <p:nvPr/>
        </p:nvGrpSpPr>
        <p:grpSpPr>
          <a:xfrm>
            <a:off x="8817819" y="3513483"/>
            <a:ext cx="2766277" cy="2994021"/>
            <a:chOff x="9238226" y="3597563"/>
            <a:chExt cx="2766277" cy="2994021"/>
          </a:xfrm>
        </p:grpSpPr>
        <p:sp>
          <p:nvSpPr>
            <p:cNvPr id="155" name="TextBox 154">
              <a:extLst>
                <a:ext uri="{FF2B5EF4-FFF2-40B4-BE49-F238E27FC236}">
                  <a16:creationId xmlns:a16="http://schemas.microsoft.com/office/drawing/2014/main" id="{28A691DA-9863-8E49-ADAB-B44F6E13B835}"/>
                </a:ext>
              </a:extLst>
            </p:cNvPr>
            <p:cNvSpPr txBox="1"/>
            <p:nvPr/>
          </p:nvSpPr>
          <p:spPr>
            <a:xfrm>
              <a:off x="9605925" y="3597563"/>
              <a:ext cx="1709337" cy="300871"/>
            </a:xfrm>
            <a:prstGeom prst="rect">
              <a:avLst/>
            </a:prstGeom>
            <a:noFill/>
          </p:spPr>
          <p:txBody>
            <a:bodyPr wrap="none" rtlCol="0">
              <a:spAutoFit/>
            </a:bodyPr>
            <a:lstStyle/>
            <a:p>
              <a:r>
                <a:rPr lang="en-US" dirty="0"/>
                <a:t>FET common drain</a:t>
              </a:r>
            </a:p>
          </p:txBody>
        </p:sp>
        <p:grpSp>
          <p:nvGrpSpPr>
            <p:cNvPr id="146" name="Group 210">
              <a:extLst>
                <a:ext uri="{FF2B5EF4-FFF2-40B4-BE49-F238E27FC236}">
                  <a16:creationId xmlns:a16="http://schemas.microsoft.com/office/drawing/2014/main" id="{685F6E76-528A-1E42-A50D-DB803A24FE54}"/>
                </a:ext>
              </a:extLst>
            </p:cNvPr>
            <p:cNvGrpSpPr>
              <a:grpSpLocks/>
            </p:cNvGrpSpPr>
            <p:nvPr/>
          </p:nvGrpSpPr>
          <p:grpSpPr bwMode="auto">
            <a:xfrm rot="5400000">
              <a:off x="9636273" y="4969118"/>
              <a:ext cx="248301" cy="673731"/>
              <a:chOff x="3216" y="1728"/>
              <a:chExt cx="192" cy="480"/>
            </a:xfrm>
          </p:grpSpPr>
          <p:sp>
            <p:nvSpPr>
              <p:cNvPr id="147" name="Line 8">
                <a:extLst>
                  <a:ext uri="{FF2B5EF4-FFF2-40B4-BE49-F238E27FC236}">
                    <a16:creationId xmlns:a16="http://schemas.microsoft.com/office/drawing/2014/main" id="{485C8B47-641B-3F40-AE24-542E340444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9">
                <a:extLst>
                  <a:ext uri="{FF2B5EF4-FFF2-40B4-BE49-F238E27FC236}">
                    <a16:creationId xmlns:a16="http://schemas.microsoft.com/office/drawing/2014/main" id="{E4CEFBA0-9367-1C4C-9CAD-F9D310FBD9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
                <a:extLst>
                  <a:ext uri="{FF2B5EF4-FFF2-40B4-BE49-F238E27FC236}">
                    <a16:creationId xmlns:a16="http://schemas.microsoft.com/office/drawing/2014/main" id="{0A7CF64B-DBC8-4E4D-B734-EE411B8B0A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1">
                <a:extLst>
                  <a:ext uri="{FF2B5EF4-FFF2-40B4-BE49-F238E27FC236}">
                    <a16:creationId xmlns:a16="http://schemas.microsoft.com/office/drawing/2014/main" id="{06F3AFC0-9BCE-5544-842D-F0A28F1E3A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1" name="Group 150">
              <a:extLst>
                <a:ext uri="{FF2B5EF4-FFF2-40B4-BE49-F238E27FC236}">
                  <a16:creationId xmlns:a16="http://schemas.microsoft.com/office/drawing/2014/main" id="{C7F20775-C3AD-AE49-A9DE-84610047C8B2}"/>
                </a:ext>
              </a:extLst>
            </p:cNvPr>
            <p:cNvGrpSpPr/>
            <p:nvPr/>
          </p:nvGrpSpPr>
          <p:grpSpPr>
            <a:xfrm>
              <a:off x="10053978" y="4805045"/>
              <a:ext cx="673731" cy="993205"/>
              <a:chOff x="2362200" y="1905000"/>
              <a:chExt cx="762000" cy="1219200"/>
            </a:xfrm>
          </p:grpSpPr>
          <p:cxnSp>
            <p:nvCxnSpPr>
              <p:cNvPr id="152" name="Straight Connector 151">
                <a:extLst>
                  <a:ext uri="{FF2B5EF4-FFF2-40B4-BE49-F238E27FC236}">
                    <a16:creationId xmlns:a16="http://schemas.microsoft.com/office/drawing/2014/main" id="{E195CD02-E004-D141-AE40-C51797B17942}"/>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53" name="Straight Connector 152">
                <a:extLst>
                  <a:ext uri="{FF2B5EF4-FFF2-40B4-BE49-F238E27FC236}">
                    <a16:creationId xmlns:a16="http://schemas.microsoft.com/office/drawing/2014/main" id="{B0957EF8-559D-B444-9881-A70B8AA1EAE5}"/>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54" name="Straight Connector 153">
                <a:extLst>
                  <a:ext uri="{FF2B5EF4-FFF2-40B4-BE49-F238E27FC236}">
                    <a16:creationId xmlns:a16="http://schemas.microsoft.com/office/drawing/2014/main" id="{881C451A-BA66-C741-9EB1-2F8026C7F545}"/>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2" name="Straight Connector 171">
                <a:extLst>
                  <a:ext uri="{FF2B5EF4-FFF2-40B4-BE49-F238E27FC236}">
                    <a16:creationId xmlns:a16="http://schemas.microsoft.com/office/drawing/2014/main" id="{B7F7F37A-E473-B542-83CF-938B6DED0B6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3" name="Straight Connector 172">
                <a:extLst>
                  <a:ext uri="{FF2B5EF4-FFF2-40B4-BE49-F238E27FC236}">
                    <a16:creationId xmlns:a16="http://schemas.microsoft.com/office/drawing/2014/main" id="{C917F9F9-5E8F-F847-A7E2-F8EA9DE557D6}"/>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4" name="Straight Arrow Connector 173">
                <a:extLst>
                  <a:ext uri="{FF2B5EF4-FFF2-40B4-BE49-F238E27FC236}">
                    <a16:creationId xmlns:a16="http://schemas.microsoft.com/office/drawing/2014/main" id="{241F410C-130A-9E43-85DF-AF26500759A1}"/>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75" name="TextBox 174">
                <a:extLst>
                  <a:ext uri="{FF2B5EF4-FFF2-40B4-BE49-F238E27FC236}">
                    <a16:creationId xmlns:a16="http://schemas.microsoft.com/office/drawing/2014/main" id="{4E447145-833F-8049-9D39-E43E865DC34B}"/>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81" name="TextBox 180">
                <a:extLst>
                  <a:ext uri="{FF2B5EF4-FFF2-40B4-BE49-F238E27FC236}">
                    <a16:creationId xmlns:a16="http://schemas.microsoft.com/office/drawing/2014/main" id="{1FEA855C-967C-E245-AEEE-3D5929665B3A}"/>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82" name="TextBox 181">
                <a:extLst>
                  <a:ext uri="{FF2B5EF4-FFF2-40B4-BE49-F238E27FC236}">
                    <a16:creationId xmlns:a16="http://schemas.microsoft.com/office/drawing/2014/main" id="{348037EC-384C-8D49-9F02-EBB8EA4CD91C}"/>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83" name="Group 220">
              <a:extLst>
                <a:ext uri="{FF2B5EF4-FFF2-40B4-BE49-F238E27FC236}">
                  <a16:creationId xmlns:a16="http://schemas.microsoft.com/office/drawing/2014/main" id="{A2F0EFCB-B337-614C-B345-F2E76046DBAD}"/>
                </a:ext>
              </a:extLst>
            </p:cNvPr>
            <p:cNvGrpSpPr>
              <a:grpSpLocks/>
            </p:cNvGrpSpPr>
            <p:nvPr/>
          </p:nvGrpSpPr>
          <p:grpSpPr bwMode="auto">
            <a:xfrm>
              <a:off x="10025108" y="5877725"/>
              <a:ext cx="134746" cy="248301"/>
              <a:chOff x="3264" y="3072"/>
              <a:chExt cx="96" cy="192"/>
            </a:xfrm>
          </p:grpSpPr>
          <p:sp>
            <p:nvSpPr>
              <p:cNvPr id="184" name="Line 17">
                <a:extLst>
                  <a:ext uri="{FF2B5EF4-FFF2-40B4-BE49-F238E27FC236}">
                    <a16:creationId xmlns:a16="http://schemas.microsoft.com/office/drawing/2014/main" id="{9D930E1C-EA14-464D-A865-593EE5A0BC5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85" name="Freeform 18">
                <a:extLst>
                  <a:ext uri="{FF2B5EF4-FFF2-40B4-BE49-F238E27FC236}">
                    <a16:creationId xmlns:a16="http://schemas.microsoft.com/office/drawing/2014/main" id="{3608A48C-F180-684D-B083-30CF6D0C231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86" name="Group 210">
              <a:extLst>
                <a:ext uri="{FF2B5EF4-FFF2-40B4-BE49-F238E27FC236}">
                  <a16:creationId xmlns:a16="http://schemas.microsoft.com/office/drawing/2014/main" id="{2BFEB88D-BDCA-3240-A9D5-03E1D81507C8}"/>
                </a:ext>
              </a:extLst>
            </p:cNvPr>
            <p:cNvGrpSpPr>
              <a:grpSpLocks/>
            </p:cNvGrpSpPr>
            <p:nvPr/>
          </p:nvGrpSpPr>
          <p:grpSpPr bwMode="auto">
            <a:xfrm rot="5400000">
              <a:off x="10930806" y="5092913"/>
              <a:ext cx="248301" cy="673731"/>
              <a:chOff x="3216" y="1728"/>
              <a:chExt cx="192" cy="480"/>
            </a:xfrm>
          </p:grpSpPr>
          <p:sp>
            <p:nvSpPr>
              <p:cNvPr id="187" name="Line 8">
                <a:extLst>
                  <a:ext uri="{FF2B5EF4-FFF2-40B4-BE49-F238E27FC236}">
                    <a16:creationId xmlns:a16="http://schemas.microsoft.com/office/drawing/2014/main" id="{544D9A7E-7FC4-2849-81CC-785EECAD4E7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E65EBFD8-154D-7044-BE09-EC7A0AE6CCF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63473966-A3E4-E244-AA42-B7E5E22E97E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F3C4CAD5-F64D-C845-BDD8-86543D6A3D0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1" name="Freeform 12">
              <a:extLst>
                <a:ext uri="{FF2B5EF4-FFF2-40B4-BE49-F238E27FC236}">
                  <a16:creationId xmlns:a16="http://schemas.microsoft.com/office/drawing/2014/main" id="{FB8FFCE0-61D4-FB4A-88C3-8EB255B7DFCC}"/>
                </a:ext>
              </a:extLst>
            </p:cNvPr>
            <p:cNvSpPr>
              <a:spLocks noChangeAspect="1"/>
            </p:cNvSpPr>
            <p:nvPr/>
          </p:nvSpPr>
          <p:spPr bwMode="auto">
            <a:xfrm>
              <a:off x="10660338" y="4201280"/>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2" name="Freeform 12">
              <a:extLst>
                <a:ext uri="{FF2B5EF4-FFF2-40B4-BE49-F238E27FC236}">
                  <a16:creationId xmlns:a16="http://schemas.microsoft.com/office/drawing/2014/main" id="{2F2FA2DA-F72D-8940-917B-FF5DDD0DCE57}"/>
                </a:ext>
              </a:extLst>
            </p:cNvPr>
            <p:cNvSpPr>
              <a:spLocks noChangeAspect="1"/>
            </p:cNvSpPr>
            <p:nvPr/>
          </p:nvSpPr>
          <p:spPr bwMode="auto">
            <a:xfrm>
              <a:off x="10025105" y="5309767"/>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3" name="Freeform 12">
              <a:extLst>
                <a:ext uri="{FF2B5EF4-FFF2-40B4-BE49-F238E27FC236}">
                  <a16:creationId xmlns:a16="http://schemas.microsoft.com/office/drawing/2014/main" id="{07B39D66-2562-084F-A22B-3F3CC62B9486}"/>
                </a:ext>
              </a:extLst>
            </p:cNvPr>
            <p:cNvSpPr>
              <a:spLocks noChangeAspect="1"/>
            </p:cNvSpPr>
            <p:nvPr/>
          </p:nvSpPr>
          <p:spPr bwMode="auto">
            <a:xfrm>
              <a:off x="10660334" y="5744296"/>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20">
              <a:extLst>
                <a:ext uri="{FF2B5EF4-FFF2-40B4-BE49-F238E27FC236}">
                  <a16:creationId xmlns:a16="http://schemas.microsoft.com/office/drawing/2014/main" id="{BE816E2B-5954-AD42-8BCE-2E1F03B0FEC9}"/>
                </a:ext>
              </a:extLst>
            </p:cNvPr>
            <p:cNvGrpSpPr>
              <a:grpSpLocks/>
            </p:cNvGrpSpPr>
            <p:nvPr/>
          </p:nvGrpSpPr>
          <p:grpSpPr bwMode="auto">
            <a:xfrm>
              <a:off x="10669111" y="6343283"/>
              <a:ext cx="134746" cy="248301"/>
              <a:chOff x="3264" y="3072"/>
              <a:chExt cx="96" cy="192"/>
            </a:xfrm>
          </p:grpSpPr>
          <p:sp>
            <p:nvSpPr>
              <p:cNvPr id="197" name="Line 17">
                <a:extLst>
                  <a:ext uri="{FF2B5EF4-FFF2-40B4-BE49-F238E27FC236}">
                    <a16:creationId xmlns:a16="http://schemas.microsoft.com/office/drawing/2014/main" id="{5F86BE2E-B742-B840-9C00-CBF6DAAFE4D1}"/>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98" name="Freeform 18">
                <a:extLst>
                  <a:ext uri="{FF2B5EF4-FFF2-40B4-BE49-F238E27FC236}">
                    <a16:creationId xmlns:a16="http://schemas.microsoft.com/office/drawing/2014/main" id="{23337F64-1197-D14E-B3A2-4C867B1DE03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id="{C50463E8-3613-604C-A1C7-016E33DC1486}"/>
                    </a:ext>
                  </a:extLst>
                </p:cNvPr>
                <p:cNvSpPr txBox="1"/>
                <p:nvPr/>
              </p:nvSpPr>
              <p:spPr>
                <a:xfrm>
                  <a:off x="10890680" y="4935823"/>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m:t>
                            </m:r>
                          </m:sub>
                        </m:sSub>
                      </m:oMath>
                    </m:oMathPara>
                  </a14:m>
                  <a:endParaRPr lang="en-US" dirty="0"/>
                </a:p>
              </p:txBody>
            </p:sp>
          </mc:Choice>
          <mc:Fallback xmlns="">
            <p:sp>
              <p:nvSpPr>
                <p:cNvPr id="199" name="TextBox 198">
                  <a:extLst>
                    <a:ext uri="{FF2B5EF4-FFF2-40B4-BE49-F238E27FC236}">
                      <a16:creationId xmlns:a16="http://schemas.microsoft.com/office/drawing/2014/main" id="{C50463E8-3613-604C-A1C7-016E33DC1486}"/>
                    </a:ext>
                  </a:extLst>
                </p:cNvPr>
                <p:cNvSpPr txBox="1">
                  <a:spLocks noRot="1" noChangeAspect="1" noMove="1" noResize="1" noEditPoints="1" noAdjustHandles="1" noChangeArrowheads="1" noChangeShapeType="1" noTextEdit="1"/>
                </p:cNvSpPr>
                <p:nvPr/>
              </p:nvSpPr>
              <p:spPr>
                <a:xfrm>
                  <a:off x="10890680" y="4935823"/>
                  <a:ext cx="56055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BD83109F-8A61-E546-AF26-F0A2E98DE31F}"/>
                    </a:ext>
                  </a:extLst>
                </p:cNvPr>
                <p:cNvSpPr txBox="1"/>
                <p:nvPr/>
              </p:nvSpPr>
              <p:spPr>
                <a:xfrm>
                  <a:off x="9494673" y="5365903"/>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oMath>
                    </m:oMathPara>
                  </a14:m>
                  <a:endParaRPr lang="en-US" dirty="0"/>
                </a:p>
              </p:txBody>
            </p:sp>
          </mc:Choice>
          <mc:Fallback xmlns="">
            <p:sp>
              <p:nvSpPr>
                <p:cNvPr id="208" name="TextBox 207">
                  <a:extLst>
                    <a:ext uri="{FF2B5EF4-FFF2-40B4-BE49-F238E27FC236}">
                      <a16:creationId xmlns:a16="http://schemas.microsoft.com/office/drawing/2014/main" id="{BD83109F-8A61-E546-AF26-F0A2E98DE31F}"/>
                    </a:ext>
                  </a:extLst>
                </p:cNvPr>
                <p:cNvSpPr txBox="1">
                  <a:spLocks noRot="1" noChangeAspect="1" noMove="1" noResize="1" noEditPoints="1" noAdjustHandles="1" noChangeArrowheads="1" noChangeShapeType="1" noTextEdit="1"/>
                </p:cNvSpPr>
                <p:nvPr/>
              </p:nvSpPr>
              <p:spPr>
                <a:xfrm>
                  <a:off x="9494673" y="5365903"/>
                  <a:ext cx="560558"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3B87B079-D63F-654D-8EAD-1CA95B643B46}"/>
                    </a:ext>
                  </a:extLst>
                </p:cNvPr>
                <p:cNvSpPr txBox="1"/>
                <p:nvPr/>
              </p:nvSpPr>
              <p:spPr>
                <a:xfrm>
                  <a:off x="10128656" y="553426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09" name="TextBox 208">
                  <a:extLst>
                    <a:ext uri="{FF2B5EF4-FFF2-40B4-BE49-F238E27FC236}">
                      <a16:creationId xmlns:a16="http://schemas.microsoft.com/office/drawing/2014/main" id="{3B87B079-D63F-654D-8EAD-1CA95B643B46}"/>
                    </a:ext>
                  </a:extLst>
                </p:cNvPr>
                <p:cNvSpPr txBox="1">
                  <a:spLocks noRot="1" noChangeAspect="1" noMove="1" noResize="1" noEditPoints="1" noAdjustHandles="1" noChangeArrowheads="1" noChangeShapeType="1" noTextEdit="1"/>
                </p:cNvSpPr>
                <p:nvPr/>
              </p:nvSpPr>
              <p:spPr>
                <a:xfrm>
                  <a:off x="10128656" y="5534268"/>
                  <a:ext cx="560558"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FA509EAA-3A89-EA40-8DEB-AA50B1F9EFB7}"/>
                    </a:ext>
                  </a:extLst>
                </p:cNvPr>
                <p:cNvSpPr txBox="1"/>
                <p:nvPr/>
              </p:nvSpPr>
              <p:spPr>
                <a:xfrm>
                  <a:off x="10762738" y="5944784"/>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10" name="TextBox 209">
                  <a:extLst>
                    <a:ext uri="{FF2B5EF4-FFF2-40B4-BE49-F238E27FC236}">
                      <a16:creationId xmlns:a16="http://schemas.microsoft.com/office/drawing/2014/main" id="{FA509EAA-3A89-EA40-8DEB-AA50B1F9EFB7}"/>
                    </a:ext>
                  </a:extLst>
                </p:cNvPr>
                <p:cNvSpPr txBox="1">
                  <a:spLocks noRot="1" noChangeAspect="1" noMove="1" noResize="1" noEditPoints="1" noAdjustHandles="1" noChangeArrowheads="1" noChangeShapeType="1" noTextEdit="1"/>
                </p:cNvSpPr>
                <p:nvPr/>
              </p:nvSpPr>
              <p:spPr>
                <a:xfrm>
                  <a:off x="10762738" y="5944784"/>
                  <a:ext cx="560558"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300C09CB-618E-2840-A49F-0B864050D4F0}"/>
                    </a:ext>
                  </a:extLst>
                </p:cNvPr>
                <p:cNvSpPr txBox="1"/>
                <p:nvPr/>
              </p:nvSpPr>
              <p:spPr>
                <a:xfrm>
                  <a:off x="10772662" y="4322007"/>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12" name="TextBox 211">
                  <a:extLst>
                    <a:ext uri="{FF2B5EF4-FFF2-40B4-BE49-F238E27FC236}">
                      <a16:creationId xmlns:a16="http://schemas.microsoft.com/office/drawing/2014/main" id="{300C09CB-618E-2840-A49F-0B864050D4F0}"/>
                    </a:ext>
                  </a:extLst>
                </p:cNvPr>
                <p:cNvSpPr txBox="1">
                  <a:spLocks noRot="1" noChangeAspect="1" noMove="1" noResize="1" noEditPoints="1" noAdjustHandles="1" noChangeArrowheads="1" noChangeShapeType="1" noTextEdit="1"/>
                </p:cNvSpPr>
                <p:nvPr/>
              </p:nvSpPr>
              <p:spPr>
                <a:xfrm>
                  <a:off x="10772662" y="4322007"/>
                  <a:ext cx="560558" cy="300871"/>
                </a:xfrm>
                <a:prstGeom prst="rect">
                  <a:avLst/>
                </a:prstGeom>
                <a:blipFill>
                  <a:blip r:embed="rId17"/>
                  <a:stretch>
                    <a:fillRect b="-20833"/>
                  </a:stretch>
                </a:blipFill>
              </p:spPr>
              <p:txBody>
                <a:bodyPr/>
                <a:lstStyle/>
                <a:p>
                  <a:r>
                    <a:rPr lang="en-US">
                      <a:noFill/>
                    </a:rPr>
                    <a:t> </a:t>
                  </a:r>
                </a:p>
              </p:txBody>
            </p:sp>
          </mc:Fallback>
        </mc:AlternateContent>
        <p:grpSp>
          <p:nvGrpSpPr>
            <p:cNvPr id="213" name="Group 13">
              <a:extLst>
                <a:ext uri="{FF2B5EF4-FFF2-40B4-BE49-F238E27FC236}">
                  <a16:creationId xmlns:a16="http://schemas.microsoft.com/office/drawing/2014/main" id="{76BE57EF-9A3F-9B47-92C1-A82906CFF2F9}"/>
                </a:ext>
              </a:extLst>
            </p:cNvPr>
            <p:cNvGrpSpPr>
              <a:grpSpLocks/>
            </p:cNvGrpSpPr>
            <p:nvPr/>
          </p:nvGrpSpPr>
          <p:grpSpPr bwMode="auto">
            <a:xfrm>
              <a:off x="10633735" y="4090109"/>
              <a:ext cx="182880" cy="185350"/>
              <a:chOff x="1344" y="2064"/>
              <a:chExt cx="192" cy="192"/>
            </a:xfrm>
          </p:grpSpPr>
          <p:sp>
            <p:nvSpPr>
              <p:cNvPr id="216" name="Oval 14">
                <a:extLst>
                  <a:ext uri="{FF2B5EF4-FFF2-40B4-BE49-F238E27FC236}">
                    <a16:creationId xmlns:a16="http://schemas.microsoft.com/office/drawing/2014/main" id="{4359086B-7820-114E-8646-893CA45FF2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Rectangle 15">
                <a:extLst>
                  <a:ext uri="{FF2B5EF4-FFF2-40B4-BE49-F238E27FC236}">
                    <a16:creationId xmlns:a16="http://schemas.microsoft.com/office/drawing/2014/main" id="{34EBEF33-02A3-B949-8038-347F960B7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1F50E3CC-01E5-C745-B620-FB91A22C0CED}"/>
                    </a:ext>
                  </a:extLst>
                </p:cNvPr>
                <p:cNvSpPr txBox="1"/>
                <p:nvPr/>
              </p:nvSpPr>
              <p:spPr>
                <a:xfrm>
                  <a:off x="9238226" y="4923847"/>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18" name="TextBox 217">
                  <a:extLst>
                    <a:ext uri="{FF2B5EF4-FFF2-40B4-BE49-F238E27FC236}">
                      <a16:creationId xmlns:a16="http://schemas.microsoft.com/office/drawing/2014/main" id="{1F50E3CC-01E5-C745-B620-FB91A22C0CED}"/>
                    </a:ext>
                  </a:extLst>
                </p:cNvPr>
                <p:cNvSpPr txBox="1">
                  <a:spLocks noRot="1" noChangeAspect="1" noMove="1" noResize="1" noEditPoints="1" noAdjustHandles="1" noChangeArrowheads="1" noChangeShapeType="1" noTextEdit="1"/>
                </p:cNvSpPr>
                <p:nvPr/>
              </p:nvSpPr>
              <p:spPr>
                <a:xfrm>
                  <a:off x="9238226" y="4923847"/>
                  <a:ext cx="560558" cy="300871"/>
                </a:xfrm>
                <a:prstGeom prst="rect">
                  <a:avLst/>
                </a:prstGeom>
                <a:blipFill>
                  <a:blip r:embed="rId18"/>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661D60E3-9CA6-6942-9895-2C83502BDD71}"/>
                    </a:ext>
                  </a:extLst>
                </p:cNvPr>
                <p:cNvSpPr txBox="1"/>
                <p:nvPr/>
              </p:nvSpPr>
              <p:spPr>
                <a:xfrm>
                  <a:off x="11260406" y="5029380"/>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22" name="TextBox 221">
                  <a:extLst>
                    <a:ext uri="{FF2B5EF4-FFF2-40B4-BE49-F238E27FC236}">
                      <a16:creationId xmlns:a16="http://schemas.microsoft.com/office/drawing/2014/main" id="{661D60E3-9CA6-6942-9895-2C83502BDD71}"/>
                    </a:ext>
                  </a:extLst>
                </p:cNvPr>
                <p:cNvSpPr txBox="1">
                  <a:spLocks noRot="1" noChangeAspect="1" noMove="1" noResize="1" noEditPoints="1" noAdjustHandles="1" noChangeArrowheads="1" noChangeShapeType="1" noTextEdit="1"/>
                </p:cNvSpPr>
                <p:nvPr/>
              </p:nvSpPr>
              <p:spPr>
                <a:xfrm>
                  <a:off x="11260406" y="5029380"/>
                  <a:ext cx="560558" cy="300871"/>
                </a:xfrm>
                <a:prstGeom prst="rect">
                  <a:avLst/>
                </a:prstGeom>
                <a:blipFill>
                  <a:blip r:embed="rId1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7CA630E4-6151-D645-9A0E-3A64500C3465}"/>
                    </a:ext>
                  </a:extLst>
                </p:cNvPr>
                <p:cNvSpPr txBox="1"/>
                <p:nvPr/>
              </p:nvSpPr>
              <p:spPr>
                <a:xfrm>
                  <a:off x="10795080" y="3984830"/>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𝑑𝑑</m:t>
                            </m:r>
                          </m:sub>
                        </m:sSub>
                      </m:oMath>
                    </m:oMathPara>
                  </a14:m>
                  <a:endParaRPr lang="en-US" dirty="0"/>
                </a:p>
              </p:txBody>
            </p:sp>
          </mc:Choice>
          <mc:Fallback xmlns="">
            <p:sp>
              <p:nvSpPr>
                <p:cNvPr id="223" name="TextBox 222">
                  <a:extLst>
                    <a:ext uri="{FF2B5EF4-FFF2-40B4-BE49-F238E27FC236}">
                      <a16:creationId xmlns:a16="http://schemas.microsoft.com/office/drawing/2014/main" id="{7CA630E4-6151-D645-9A0E-3A64500C3465}"/>
                    </a:ext>
                  </a:extLst>
                </p:cNvPr>
                <p:cNvSpPr txBox="1">
                  <a:spLocks noRot="1" noChangeAspect="1" noMove="1" noResize="1" noEditPoints="1" noAdjustHandles="1" noChangeArrowheads="1" noChangeShapeType="1" noTextEdit="1"/>
                </p:cNvSpPr>
                <p:nvPr/>
              </p:nvSpPr>
              <p:spPr>
                <a:xfrm>
                  <a:off x="10795080" y="3984830"/>
                  <a:ext cx="560558" cy="369332"/>
                </a:xfrm>
                <a:prstGeom prst="rect">
                  <a:avLst/>
                </a:prstGeom>
                <a:blipFill>
                  <a:blip r:embed="rId20"/>
                  <a:stretch>
                    <a:fillRect/>
                  </a:stretch>
                </a:blipFill>
              </p:spPr>
              <p:txBody>
                <a:bodyPr/>
                <a:lstStyle/>
                <a:p>
                  <a:r>
                    <a:rPr lang="en-US">
                      <a:noFill/>
                    </a:rPr>
                    <a:t> </a:t>
                  </a:r>
                </a:p>
              </p:txBody>
            </p:sp>
          </mc:Fallback>
        </mc:AlternateContent>
        <p:sp>
          <p:nvSpPr>
            <p:cNvPr id="224" name="Freeform 12">
              <a:extLst>
                <a:ext uri="{FF2B5EF4-FFF2-40B4-BE49-F238E27FC236}">
                  <a16:creationId xmlns:a16="http://schemas.microsoft.com/office/drawing/2014/main" id="{95B689E5-1420-CF42-B4D5-162413538090}"/>
                </a:ext>
              </a:extLst>
            </p:cNvPr>
            <p:cNvSpPr>
              <a:spLocks noChangeAspect="1"/>
            </p:cNvSpPr>
            <p:nvPr/>
          </p:nvSpPr>
          <p:spPr bwMode="auto">
            <a:xfrm>
              <a:off x="11316492" y="5432382"/>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7" name="Group 220">
              <a:extLst>
                <a:ext uri="{FF2B5EF4-FFF2-40B4-BE49-F238E27FC236}">
                  <a16:creationId xmlns:a16="http://schemas.microsoft.com/office/drawing/2014/main" id="{B8E2AB29-BC20-9248-9104-01F451293D35}"/>
                </a:ext>
              </a:extLst>
            </p:cNvPr>
            <p:cNvGrpSpPr>
              <a:grpSpLocks/>
            </p:cNvGrpSpPr>
            <p:nvPr/>
          </p:nvGrpSpPr>
          <p:grpSpPr bwMode="auto">
            <a:xfrm>
              <a:off x="11325269" y="6009335"/>
              <a:ext cx="134746" cy="248301"/>
              <a:chOff x="3264" y="3072"/>
              <a:chExt cx="96" cy="192"/>
            </a:xfrm>
          </p:grpSpPr>
          <p:sp>
            <p:nvSpPr>
              <p:cNvPr id="258" name="Line 17">
                <a:extLst>
                  <a:ext uri="{FF2B5EF4-FFF2-40B4-BE49-F238E27FC236}">
                    <a16:creationId xmlns:a16="http://schemas.microsoft.com/office/drawing/2014/main" id="{366FB416-E869-3545-BED5-895087373216}"/>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59" name="Freeform 18">
                <a:extLst>
                  <a:ext uri="{FF2B5EF4-FFF2-40B4-BE49-F238E27FC236}">
                    <a16:creationId xmlns:a16="http://schemas.microsoft.com/office/drawing/2014/main" id="{2B91D03F-8317-DF4B-BBAE-D715132CA99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60" name="TextBox 259">
                  <a:extLst>
                    <a:ext uri="{FF2B5EF4-FFF2-40B4-BE49-F238E27FC236}">
                      <a16:creationId xmlns:a16="http://schemas.microsoft.com/office/drawing/2014/main" id="{EA04ABD7-7D12-8B49-B207-AFB51C09EA81}"/>
                    </a:ext>
                  </a:extLst>
                </p:cNvPr>
                <p:cNvSpPr txBox="1"/>
                <p:nvPr/>
              </p:nvSpPr>
              <p:spPr>
                <a:xfrm>
                  <a:off x="11443945" y="5754060"/>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260" name="TextBox 259">
                  <a:extLst>
                    <a:ext uri="{FF2B5EF4-FFF2-40B4-BE49-F238E27FC236}">
                      <a16:creationId xmlns:a16="http://schemas.microsoft.com/office/drawing/2014/main" id="{EA04ABD7-7D12-8B49-B207-AFB51C09EA81}"/>
                    </a:ext>
                  </a:extLst>
                </p:cNvPr>
                <p:cNvSpPr txBox="1">
                  <a:spLocks noRot="1" noChangeAspect="1" noMove="1" noResize="1" noEditPoints="1" noAdjustHandles="1" noChangeArrowheads="1" noChangeShapeType="1" noTextEdit="1"/>
                </p:cNvSpPr>
                <p:nvPr/>
              </p:nvSpPr>
              <p:spPr>
                <a:xfrm>
                  <a:off x="11443945" y="5754060"/>
                  <a:ext cx="560558" cy="369332"/>
                </a:xfrm>
                <a:prstGeom prst="rect">
                  <a:avLst/>
                </a:prstGeom>
                <a:blipFill>
                  <a:blip r:embed="rId21"/>
                  <a:stretch>
                    <a:fillRect/>
                  </a:stretch>
                </a:blipFill>
              </p:spPr>
              <p:txBody>
                <a:bodyPr/>
                <a:lstStyle/>
                <a:p>
                  <a:r>
                    <a:rPr lang="en-US">
                      <a:noFill/>
                    </a:rPr>
                    <a:t> </a:t>
                  </a:r>
                </a:p>
              </p:txBody>
            </p:sp>
          </mc:Fallback>
        </mc:AlternateContent>
        <p:grpSp>
          <p:nvGrpSpPr>
            <p:cNvPr id="261" name="Group 13">
              <a:extLst>
                <a:ext uri="{FF2B5EF4-FFF2-40B4-BE49-F238E27FC236}">
                  <a16:creationId xmlns:a16="http://schemas.microsoft.com/office/drawing/2014/main" id="{2D840E31-B1D8-0A42-92CF-8A25DD3D49A0}"/>
                </a:ext>
              </a:extLst>
            </p:cNvPr>
            <p:cNvGrpSpPr>
              <a:grpSpLocks/>
            </p:cNvGrpSpPr>
            <p:nvPr/>
          </p:nvGrpSpPr>
          <p:grpSpPr bwMode="auto">
            <a:xfrm>
              <a:off x="9308067" y="5207011"/>
              <a:ext cx="182880" cy="185350"/>
              <a:chOff x="1344" y="2064"/>
              <a:chExt cx="192" cy="192"/>
            </a:xfrm>
          </p:grpSpPr>
          <p:sp>
            <p:nvSpPr>
              <p:cNvPr id="281" name="Oval 14">
                <a:extLst>
                  <a:ext uri="{FF2B5EF4-FFF2-40B4-BE49-F238E27FC236}">
                    <a16:creationId xmlns:a16="http://schemas.microsoft.com/office/drawing/2014/main" id="{E5C9CFF8-9718-A243-8650-723CE676DA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2" name="Rectangle 15">
                <a:extLst>
                  <a:ext uri="{FF2B5EF4-FFF2-40B4-BE49-F238E27FC236}">
                    <a16:creationId xmlns:a16="http://schemas.microsoft.com/office/drawing/2014/main" id="{E0C8D452-9D89-AD43-A063-999E27F8C7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3" name="Group 13">
              <a:extLst>
                <a:ext uri="{FF2B5EF4-FFF2-40B4-BE49-F238E27FC236}">
                  <a16:creationId xmlns:a16="http://schemas.microsoft.com/office/drawing/2014/main" id="{DC7C6130-E9CE-F04C-B267-EC407A1DAD3C}"/>
                </a:ext>
              </a:extLst>
            </p:cNvPr>
            <p:cNvGrpSpPr>
              <a:grpSpLocks/>
            </p:cNvGrpSpPr>
            <p:nvPr/>
          </p:nvGrpSpPr>
          <p:grpSpPr bwMode="auto">
            <a:xfrm>
              <a:off x="11299701" y="5346067"/>
              <a:ext cx="182880" cy="185350"/>
              <a:chOff x="1344" y="2064"/>
              <a:chExt cx="192" cy="192"/>
            </a:xfrm>
          </p:grpSpPr>
          <p:sp>
            <p:nvSpPr>
              <p:cNvPr id="284" name="Oval 14">
                <a:extLst>
                  <a:ext uri="{FF2B5EF4-FFF2-40B4-BE49-F238E27FC236}">
                    <a16:creationId xmlns:a16="http://schemas.microsoft.com/office/drawing/2014/main" id="{1F1BF0FC-1981-2D45-B777-0A91B234F73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5" name="Rectangle 15">
                <a:extLst>
                  <a:ext uri="{FF2B5EF4-FFF2-40B4-BE49-F238E27FC236}">
                    <a16:creationId xmlns:a16="http://schemas.microsoft.com/office/drawing/2014/main" id="{99AE2CA8-99C5-3040-B44C-DFB03814908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5E75A635-BA42-5249-B5AA-72A93CFE3590}"/>
                </a:ext>
              </a:extLst>
            </p:cNvPr>
            <p:cNvGrpSpPr>
              <a:grpSpLocks/>
            </p:cNvGrpSpPr>
            <p:nvPr/>
          </p:nvGrpSpPr>
          <p:grpSpPr bwMode="auto">
            <a:xfrm>
              <a:off x="9999085" y="5209099"/>
              <a:ext cx="182880" cy="185350"/>
              <a:chOff x="1344" y="2064"/>
              <a:chExt cx="192" cy="192"/>
            </a:xfrm>
          </p:grpSpPr>
          <p:sp>
            <p:nvSpPr>
              <p:cNvPr id="292" name="Oval 14">
                <a:extLst>
                  <a:ext uri="{FF2B5EF4-FFF2-40B4-BE49-F238E27FC236}">
                    <a16:creationId xmlns:a16="http://schemas.microsoft.com/office/drawing/2014/main" id="{609F2085-E37D-3B43-8D7D-54B02E6F16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9668BF0F-10A2-0342-B9A3-D32A9D70D50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4" name="Freeform 12">
              <a:extLst>
                <a:ext uri="{FF2B5EF4-FFF2-40B4-BE49-F238E27FC236}">
                  <a16:creationId xmlns:a16="http://schemas.microsoft.com/office/drawing/2014/main" id="{A5017C79-6F54-C540-8C3C-8F348A85CE01}"/>
                </a:ext>
              </a:extLst>
            </p:cNvPr>
            <p:cNvSpPr>
              <a:spLocks noChangeAspect="1"/>
            </p:cNvSpPr>
            <p:nvPr/>
          </p:nvSpPr>
          <p:spPr bwMode="auto">
            <a:xfrm>
              <a:off x="10027193" y="4673029"/>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95" name="TextBox 294">
                  <a:extLst>
                    <a:ext uri="{FF2B5EF4-FFF2-40B4-BE49-F238E27FC236}">
                      <a16:creationId xmlns:a16="http://schemas.microsoft.com/office/drawing/2014/main" id="{306AF4AF-36C4-B44B-A0B2-67627665941B}"/>
                    </a:ext>
                  </a:extLst>
                </p:cNvPr>
                <p:cNvSpPr txBox="1"/>
                <p:nvPr/>
              </p:nvSpPr>
              <p:spPr>
                <a:xfrm>
                  <a:off x="9639802" y="465943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95" name="TextBox 294">
                  <a:extLst>
                    <a:ext uri="{FF2B5EF4-FFF2-40B4-BE49-F238E27FC236}">
                      <a16:creationId xmlns:a16="http://schemas.microsoft.com/office/drawing/2014/main" id="{306AF4AF-36C4-B44B-A0B2-67627665941B}"/>
                    </a:ext>
                  </a:extLst>
                </p:cNvPr>
                <p:cNvSpPr txBox="1">
                  <a:spLocks noRot="1" noChangeAspect="1" noMove="1" noResize="1" noEditPoints="1" noAdjustHandles="1" noChangeArrowheads="1" noChangeShapeType="1" noTextEdit="1"/>
                </p:cNvSpPr>
                <p:nvPr/>
              </p:nvSpPr>
              <p:spPr>
                <a:xfrm>
                  <a:off x="9639802" y="4659438"/>
                  <a:ext cx="560558" cy="369332"/>
                </a:xfrm>
                <a:prstGeom prst="rect">
                  <a:avLst/>
                </a:prstGeom>
                <a:blipFill>
                  <a:blip r:embed="rId22"/>
                  <a:stretch>
                    <a:fillRect/>
                  </a:stretch>
                </a:blipFill>
              </p:spPr>
              <p:txBody>
                <a:bodyPr/>
                <a:lstStyle/>
                <a:p>
                  <a:r>
                    <a:rPr lang="en-US">
                      <a:noFill/>
                    </a:rPr>
                    <a:t> </a:t>
                  </a:r>
                </a:p>
              </p:txBody>
            </p:sp>
          </mc:Fallback>
        </mc:AlternateContent>
        <p:cxnSp>
          <p:nvCxnSpPr>
            <p:cNvPr id="296" name="Straight Connector 295">
              <a:extLst>
                <a:ext uri="{FF2B5EF4-FFF2-40B4-BE49-F238E27FC236}">
                  <a16:creationId xmlns:a16="http://schemas.microsoft.com/office/drawing/2014/main" id="{405D5847-38F9-0D4F-B244-6ECBC864DE18}"/>
                </a:ext>
              </a:extLst>
            </p:cNvPr>
            <p:cNvCxnSpPr/>
            <p:nvPr/>
          </p:nvCxnSpPr>
          <p:spPr>
            <a:xfrm>
              <a:off x="10090525" y="4182467"/>
              <a:ext cx="0" cy="5669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64D45EEE-5F32-ED47-9392-72D9734D47BB}"/>
                </a:ext>
              </a:extLst>
            </p:cNvPr>
            <p:cNvCxnSpPr>
              <a:cxnSpLocks/>
            </p:cNvCxnSpPr>
            <p:nvPr/>
          </p:nvCxnSpPr>
          <p:spPr>
            <a:xfrm flipH="1">
              <a:off x="10077105" y="4169496"/>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35027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4132" y="2128563"/>
                <a:ext cx="7935242" cy="424311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4132" y="2128563"/>
                <a:ext cx="7935242" cy="4243114"/>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66</a:t>
            </a:fld>
            <a:endParaRPr lang="en-US" dirty="0"/>
          </a:p>
        </p:txBody>
      </p:sp>
      <p:grpSp>
        <p:nvGrpSpPr>
          <p:cNvPr id="31" name="Group 30">
            <a:extLst>
              <a:ext uri="{FF2B5EF4-FFF2-40B4-BE49-F238E27FC236}">
                <a16:creationId xmlns:a16="http://schemas.microsoft.com/office/drawing/2014/main" id="{47B446B1-2985-7153-D1D6-4D9AA19156B3}"/>
              </a:ext>
            </a:extLst>
          </p:cNvPr>
          <p:cNvGrpSpPr/>
          <p:nvPr/>
        </p:nvGrpSpPr>
        <p:grpSpPr>
          <a:xfrm>
            <a:off x="399399" y="2802801"/>
            <a:ext cx="2529494" cy="1969161"/>
            <a:chOff x="925148" y="2716740"/>
            <a:chExt cx="2529494" cy="1969161"/>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2091008" y="428891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746931" y="3681122"/>
              <a:ext cx="909966" cy="662702"/>
              <a:chOff x="4764938" y="2702223"/>
              <a:chExt cx="909966" cy="662702"/>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426941" y="2774887"/>
                <a:ext cx="247963"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2441706" y="2947452"/>
              <a:ext cx="100800"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2315077" y="2960898"/>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417671" y="304169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1201530" y="3392725"/>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667492" y="4406203"/>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668791" y="3726690"/>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766005" y="338416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3212074" y="3271982"/>
              <a:ext cx="24256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925148" y="384904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694682" y="315191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1072388" y="320857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1295801" y="402059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3193767" y="4386799"/>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3195067" y="3718044"/>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802869" y="4022915"/>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84948" y="27167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7" name="Oval 14">
              <a:extLst>
                <a:ext uri="{FF2B5EF4-FFF2-40B4-BE49-F238E27FC236}">
                  <a16:creationId xmlns:a16="http://schemas.microsoft.com/office/drawing/2014/main" id="{BA8D2669-CC84-60AE-AABC-215D2DC7F8EF}"/>
                </a:ext>
              </a:extLst>
            </p:cNvPr>
            <p:cNvSpPr>
              <a:spLocks noChangeAspect="1" noChangeArrowheads="1"/>
            </p:cNvSpPr>
            <p:nvPr/>
          </p:nvSpPr>
          <p:spPr bwMode="auto">
            <a:xfrm flipH="1">
              <a:off x="2434532" y="3682561"/>
              <a:ext cx="100800"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Oval 14">
              <a:extLst>
                <a:ext uri="{FF2B5EF4-FFF2-40B4-BE49-F238E27FC236}">
                  <a16:creationId xmlns:a16="http://schemas.microsoft.com/office/drawing/2014/main" id="{B4E45615-1338-6EDF-2C8C-A107AE43ABF0}"/>
                </a:ext>
              </a:extLst>
            </p:cNvPr>
            <p:cNvSpPr>
              <a:spLocks noChangeAspect="1" noChangeArrowheads="1"/>
            </p:cNvSpPr>
            <p:nvPr/>
          </p:nvSpPr>
          <p:spPr bwMode="auto">
            <a:xfrm flipH="1">
              <a:off x="1683289" y="3695112"/>
              <a:ext cx="100800"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7" name="Oval 14">
              <a:extLst>
                <a:ext uri="{FF2B5EF4-FFF2-40B4-BE49-F238E27FC236}">
                  <a16:creationId xmlns:a16="http://schemas.microsoft.com/office/drawing/2014/main" id="{FDE008C8-0AC2-5C03-9606-D101D7D53EC4}"/>
                </a:ext>
              </a:extLst>
            </p:cNvPr>
            <p:cNvSpPr>
              <a:spLocks noChangeAspect="1" noChangeArrowheads="1"/>
            </p:cNvSpPr>
            <p:nvPr/>
          </p:nvSpPr>
          <p:spPr bwMode="auto">
            <a:xfrm flipH="1">
              <a:off x="964318" y="3696900"/>
              <a:ext cx="100800"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Tree>
    <p:extLst>
      <p:ext uri="{BB962C8B-B14F-4D97-AF65-F5344CB8AC3E}">
        <p14:creationId xmlns:p14="http://schemas.microsoft.com/office/powerpoint/2010/main" val="1374583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err="1">
                <a:latin typeface="+mj-lt"/>
              </a:rPr>
              <a:t>Mosfet</a:t>
            </a:r>
            <a:endParaRPr lang="en-US" sz="4400" dirty="0">
              <a:latin typeface="+mj-lt"/>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pic>
        <p:nvPicPr>
          <p:cNvPr id="1026" name="Picture 2" descr="N-Channel MOSFET Basics">
            <a:extLst>
              <a:ext uri="{FF2B5EF4-FFF2-40B4-BE49-F238E27FC236}">
                <a16:creationId xmlns:a16="http://schemas.microsoft.com/office/drawing/2014/main" id="{774399D3-66AF-A246-A11A-A58AC04508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6126" y="2068785"/>
            <a:ext cx="3581630" cy="217010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19BB7D2-8170-9042-A046-ECC2A213216C}"/>
                  </a:ext>
                </a:extLst>
              </p:cNvPr>
              <p:cNvSpPr txBox="1"/>
              <p:nvPr/>
            </p:nvSpPr>
            <p:spPr>
              <a:xfrm>
                <a:off x="784244" y="1616022"/>
                <a:ext cx="8368161" cy="4097419"/>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𝑜𝑢𝑡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𝜆</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𝑠</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𝑠</m:t>
                            </m:r>
                          </m:sub>
                        </m:sSub>
                      </m:den>
                    </m:f>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𝑔𝑠</m:t>
                            </m:r>
                          </m:sub>
                        </m:sSub>
                      </m:den>
                    </m:f>
                  </m:oMath>
                </a14:m>
                <a:endParaRPr lang="en-US" dirty="0"/>
              </a:p>
              <a:p>
                <a:endParaRPr lang="en-US" dirty="0"/>
              </a:p>
              <a:p>
                <a:pPr marL="285750" indent="-285750">
                  <a:buFont typeface="Arial" panose="020B0604020202020204" pitchFamily="34" charset="0"/>
                  <a:buChar char="•"/>
                </a:pPr>
                <a:r>
                  <a:rPr lang="en-US" dirty="0"/>
                  <a:t>Weak Inversion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0</m:t>
                        </m:r>
                      </m:sub>
                    </m:sSub>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num>
                      <m:den>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m:t>
                            </m:r>
                          </m:sub>
                        </m:sSub>
                      </m:den>
                    </m:f>
                    <m:r>
                      <a:rPr lang="en-US" b="0" i="1"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𝑛</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𝐶</m:t>
                            </m:r>
                          </m:e>
                          <m:sub>
                            <m:r>
                              <a:rPr lang="en-US" b="0" i="1" dirty="0" smtClean="0">
                                <a:latin typeface="Cambria Math" panose="02040503050406030204" pitchFamily="18" charset="0"/>
                              </a:rPr>
                              <m:t>𝑡h</m:t>
                            </m:r>
                          </m:sub>
                        </m:sSub>
                      </m:num>
                      <m:den>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𝐶</m:t>
                            </m:r>
                          </m:e>
                          <m:sub>
                            <m:r>
                              <a:rPr lang="en-US" b="0" i="1" dirty="0" smtClean="0">
                                <a:latin typeface="Cambria Math" panose="02040503050406030204" pitchFamily="18" charset="0"/>
                              </a:rPr>
                              <m:t>𝑜𝑥</m:t>
                            </m:r>
                          </m:sub>
                        </m:sSub>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Linear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r>
                      <a:rPr lang="en-US" b="0" i="1" smtClean="0">
                        <a:latin typeface="Cambria Math" panose="02040503050406030204" pitchFamily="18" charset="0"/>
                      </a:rPr>
                      <m:t>&lt;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𝑛</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𝑜𝑥</m:t>
                        </m:r>
                      </m:sub>
                    </m:sSub>
                    <m:f>
                      <m:fPr>
                        <m:ctrlPr>
                          <a:rPr lang="en-US" b="0" i="1" smtClean="0">
                            <a:latin typeface="Cambria Math" panose="02040503050406030204" pitchFamily="18" charset="0"/>
                          </a:rPr>
                        </m:ctrlPr>
                      </m:fPr>
                      <m:num>
                        <m:r>
                          <a:rPr lang="en-US" b="0" i="1" smtClean="0">
                            <a:latin typeface="Cambria Math" panose="02040503050406030204" pitchFamily="18" charset="0"/>
                          </a:rPr>
                          <m:t>𝑊</m:t>
                        </m:r>
                      </m:num>
                      <m:den>
                        <m:r>
                          <a:rPr lang="en-US" b="0" i="1" smtClean="0">
                            <a:latin typeface="Cambria Math" panose="02040503050406030204" pitchFamily="18" charset="0"/>
                          </a:rPr>
                          <m:t>𝐿</m:t>
                        </m:r>
                      </m:den>
                    </m:f>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e>
                          <m:sup>
                            <m:r>
                              <a:rPr lang="en-US" b="0" i="1" smtClean="0">
                                <a:latin typeface="Cambria Math" panose="02040503050406030204" pitchFamily="18" charset="0"/>
                              </a:rPr>
                              <m:t>2</m:t>
                            </m:r>
                          </m:sup>
                        </m:sSup>
                      </m:num>
                      <m:den>
                        <m:r>
                          <a:rPr lang="en-US" b="0" i="1" smtClean="0">
                            <a:latin typeface="Cambria Math" panose="02040503050406030204" pitchFamily="18" charset="0"/>
                          </a:rPr>
                          <m:t>1</m:t>
                        </m:r>
                      </m:den>
                    </m:f>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𝜆</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𝑑𝑠</m:t>
                        </m:r>
                      </m:sub>
                    </m:sSub>
                    <m:r>
                      <a:rPr lang="en-US" b="0" i="1" smtClean="0">
                        <a:latin typeface="Cambria Math" panose="02040503050406030204" pitchFamily="18" charset="0"/>
                        <a:ea typeface="Cambria Math" panose="02040503050406030204" pitchFamily="18" charset="0"/>
                      </a:rPr>
                      <m:t>)</m:t>
                    </m:r>
                  </m:oMath>
                </a14:m>
                <a:endParaRPr lang="en-US" b="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Saturation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&gt;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𝑑𝑠</m:t>
                        </m:r>
                      </m:sub>
                    </m:sSub>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r>
                      <a:rPr lang="en-US" i="1">
                        <a:latin typeface="Cambria Math" panose="02040503050406030204" pitchFamily="18" charset="0"/>
                      </a:rPr>
                      <m:t>)</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𝑜𝑥</m:t>
                        </m:r>
                      </m:sub>
                    </m:sSub>
                    <m:f>
                      <m:fPr>
                        <m:ctrlPr>
                          <a:rPr lang="en-US" i="1">
                            <a:latin typeface="Cambria Math" panose="02040503050406030204" pitchFamily="18" charset="0"/>
                          </a:rPr>
                        </m:ctrlPr>
                      </m:fPr>
                      <m:num>
                        <m:r>
                          <a:rPr lang="en-US" i="1">
                            <a:latin typeface="Cambria Math" panose="02040503050406030204" pitchFamily="18" charset="0"/>
                          </a:rPr>
                          <m:t>𝑊</m:t>
                        </m:r>
                      </m:num>
                      <m:den>
                        <m:r>
                          <a:rPr lang="en-US" b="0" i="1" smtClean="0">
                            <a:latin typeface="Cambria Math" panose="02040503050406030204" pitchFamily="18" charset="0"/>
                          </a:rPr>
                          <m:t>2</m:t>
                        </m:r>
                        <m:r>
                          <a:rPr lang="en-US" i="1">
                            <a:latin typeface="Cambria Math" panose="02040503050406030204" pitchFamily="18" charset="0"/>
                          </a:rPr>
                          <m:t>𝐿</m:t>
                        </m:r>
                      </m:den>
                    </m:f>
                    <m:sSup>
                      <m:sSupPr>
                        <m:ctrlPr>
                          <a:rPr lang="en-US" i="1" smtClean="0">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𝜆</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𝑑𝑠</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𝑑𝑠𝑎𝑡</m:t>
                        </m:r>
                      </m:sub>
                    </m:sSub>
                    <m:r>
                      <a:rPr lang="en-US" i="1">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m:t>
                    </m:r>
                  </m:oMath>
                </a14:m>
                <a:endParaRPr lang="en-US" dirty="0"/>
              </a:p>
              <a:p>
                <a:pPr lvl="1"/>
                <a:endParaRPr lang="en-US" dirty="0"/>
              </a:p>
              <a:p>
                <a:pPr marL="285750" indent="-285750">
                  <a:buFont typeface="Arial" panose="020B0604020202020204" pitchFamily="34" charset="0"/>
                  <a:buChar char="•"/>
                </a:pPr>
                <a:endParaRPr lang="en-US" dirty="0"/>
              </a:p>
            </p:txBody>
          </p:sp>
        </mc:Choice>
        <mc:Fallback xmlns="">
          <p:sp>
            <p:nvSpPr>
              <p:cNvPr id="4" name="TextBox 3">
                <a:extLst>
                  <a:ext uri="{FF2B5EF4-FFF2-40B4-BE49-F238E27FC236}">
                    <a16:creationId xmlns:a16="http://schemas.microsoft.com/office/drawing/2014/main" id="{D19BB7D2-8170-9042-A046-ECC2A213216C}"/>
                  </a:ext>
                </a:extLst>
              </p:cNvPr>
              <p:cNvSpPr txBox="1">
                <a:spLocks noRot="1" noChangeAspect="1" noMove="1" noResize="1" noEditPoints="1" noAdjustHandles="1" noChangeArrowheads="1" noChangeShapeType="1" noTextEdit="1"/>
              </p:cNvSpPr>
              <p:nvPr/>
            </p:nvSpPr>
            <p:spPr>
              <a:xfrm>
                <a:off x="784244" y="1616022"/>
                <a:ext cx="8368161" cy="4097419"/>
              </a:xfrm>
              <a:prstGeom prst="rect">
                <a:avLst/>
              </a:prstGeom>
              <a:blipFill>
                <a:blip r:embed="rId4"/>
                <a:stretch>
                  <a:fillRect l="-455"/>
                </a:stretch>
              </a:blipFill>
            </p:spPr>
            <p:txBody>
              <a:bodyPr/>
              <a:lstStyle/>
              <a:p>
                <a:r>
                  <a:rPr lang="en-US">
                    <a:noFill/>
                  </a:rPr>
                  <a:t> </a:t>
                </a:r>
              </a:p>
            </p:txBody>
          </p:sp>
        </mc:Fallback>
      </mc:AlternateContent>
    </p:spTree>
    <p:extLst>
      <p:ext uri="{BB962C8B-B14F-4D97-AF65-F5344CB8AC3E}">
        <p14:creationId xmlns:p14="http://schemas.microsoft.com/office/powerpoint/2010/main" val="36838490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err="1">
                <a:latin typeface="+mj-lt"/>
              </a:rPr>
              <a:t>Mosfet</a:t>
            </a:r>
            <a:r>
              <a:rPr lang="en-US" sz="4400" dirty="0">
                <a:latin typeface="+mj-lt"/>
              </a:rPr>
              <a:t> amps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1029" name="Group 1028">
            <a:extLst>
              <a:ext uri="{FF2B5EF4-FFF2-40B4-BE49-F238E27FC236}">
                <a16:creationId xmlns:a16="http://schemas.microsoft.com/office/drawing/2014/main" id="{7F4CB665-A350-3445-BBF2-70F2D85F1DD1}"/>
              </a:ext>
            </a:extLst>
          </p:cNvPr>
          <p:cNvGrpSpPr/>
          <p:nvPr/>
        </p:nvGrpSpPr>
        <p:grpSpPr>
          <a:xfrm>
            <a:off x="693067" y="1827235"/>
            <a:ext cx="3213781" cy="3416466"/>
            <a:chOff x="1444519" y="1376830"/>
            <a:chExt cx="3213781" cy="3416466"/>
          </a:xfrm>
        </p:grpSpPr>
        <p:grpSp>
          <p:nvGrpSpPr>
            <p:cNvPr id="13" name="Group 220">
              <a:extLst>
                <a:ext uri="{FF2B5EF4-FFF2-40B4-BE49-F238E27FC236}">
                  <a16:creationId xmlns:a16="http://schemas.microsoft.com/office/drawing/2014/main" id="{4E9FD99F-C7EC-7944-824E-020C34573FC1}"/>
                </a:ext>
              </a:extLst>
            </p:cNvPr>
            <p:cNvGrpSpPr>
              <a:grpSpLocks/>
            </p:cNvGrpSpPr>
            <p:nvPr/>
          </p:nvGrpSpPr>
          <p:grpSpPr bwMode="auto">
            <a:xfrm>
              <a:off x="1524008" y="4488496"/>
              <a:ext cx="152400" cy="304800"/>
              <a:chOff x="3264" y="3072"/>
              <a:chExt cx="96" cy="192"/>
            </a:xfrm>
          </p:grpSpPr>
          <p:sp>
            <p:nvSpPr>
              <p:cNvPr id="14" name="Line 17">
                <a:extLst>
                  <a:ext uri="{FF2B5EF4-FFF2-40B4-BE49-F238E27FC236}">
                    <a16:creationId xmlns:a16="http://schemas.microsoft.com/office/drawing/2014/main" id="{32247DA0-2DAE-DA4A-A1E0-694228A59473}"/>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5" name="Freeform 18">
                <a:extLst>
                  <a:ext uri="{FF2B5EF4-FFF2-40B4-BE49-F238E27FC236}">
                    <a16:creationId xmlns:a16="http://schemas.microsoft.com/office/drawing/2014/main" id="{66F4CCD5-11FC-0B42-A17F-1B4EFF641C8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6" name="Group 249">
              <a:extLst>
                <a:ext uri="{FF2B5EF4-FFF2-40B4-BE49-F238E27FC236}">
                  <a16:creationId xmlns:a16="http://schemas.microsoft.com/office/drawing/2014/main" id="{D422CBE4-667B-074A-B234-A8A33680499D}"/>
                </a:ext>
              </a:extLst>
            </p:cNvPr>
            <p:cNvGrpSpPr>
              <a:grpSpLocks/>
            </p:cNvGrpSpPr>
            <p:nvPr/>
          </p:nvGrpSpPr>
          <p:grpSpPr bwMode="auto">
            <a:xfrm>
              <a:off x="3074269" y="1702001"/>
              <a:ext cx="228600" cy="228600"/>
              <a:chOff x="1248" y="720"/>
              <a:chExt cx="96" cy="96"/>
            </a:xfrm>
          </p:grpSpPr>
          <p:sp>
            <p:nvSpPr>
              <p:cNvPr id="17" name="Oval 250">
                <a:extLst>
                  <a:ext uri="{FF2B5EF4-FFF2-40B4-BE49-F238E27FC236}">
                    <a16:creationId xmlns:a16="http://schemas.microsoft.com/office/drawing/2014/main" id="{D3948A51-5E82-BD4C-89FA-96E91571A251}"/>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 name="Rectangle 251">
                <a:extLst>
                  <a:ext uri="{FF2B5EF4-FFF2-40B4-BE49-F238E27FC236}">
                    <a16:creationId xmlns:a16="http://schemas.microsoft.com/office/drawing/2014/main" id="{88E3EC56-F175-EA48-B9EF-526BD1FBC2B9}"/>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24" name="Freeform 12">
              <a:extLst>
                <a:ext uri="{FF2B5EF4-FFF2-40B4-BE49-F238E27FC236}">
                  <a16:creationId xmlns:a16="http://schemas.microsoft.com/office/drawing/2014/main" id="{E4DCF3A7-BE32-5B42-A372-4A120CF5A80B}"/>
                </a:ext>
              </a:extLst>
            </p:cNvPr>
            <p:cNvSpPr>
              <a:spLocks noChangeAspect="1"/>
            </p:cNvSpPr>
            <p:nvPr/>
          </p:nvSpPr>
          <p:spPr bwMode="auto">
            <a:xfrm>
              <a:off x="3853844" y="28862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 name="Group 31">
              <a:extLst>
                <a:ext uri="{FF2B5EF4-FFF2-40B4-BE49-F238E27FC236}">
                  <a16:creationId xmlns:a16="http://schemas.microsoft.com/office/drawing/2014/main" id="{1810E4A9-C647-6D46-863D-F0E956EB73B0}"/>
                </a:ext>
              </a:extLst>
            </p:cNvPr>
            <p:cNvGrpSpPr/>
            <p:nvPr/>
          </p:nvGrpSpPr>
          <p:grpSpPr>
            <a:xfrm>
              <a:off x="2274692" y="2442554"/>
              <a:ext cx="929638" cy="1222177"/>
              <a:chOff x="5257801" y="2438400"/>
              <a:chExt cx="929638" cy="1222177"/>
            </a:xfrm>
          </p:grpSpPr>
          <p:cxnSp>
            <p:nvCxnSpPr>
              <p:cNvPr id="33" name="Straight Connector 32">
                <a:extLst>
                  <a:ext uri="{FF2B5EF4-FFF2-40B4-BE49-F238E27FC236}">
                    <a16:creationId xmlns:a16="http://schemas.microsoft.com/office/drawing/2014/main" id="{3CE51F11-2498-014D-BCA9-166CF5E26799}"/>
                  </a:ext>
                </a:extLst>
              </p:cNvPr>
              <p:cNvCxnSpPr/>
              <p:nvPr/>
            </p:nvCxnSpPr>
            <p:spPr bwMode="auto">
              <a:xfrm>
                <a:off x="5715000" y="278892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063895FC-B2FA-3C47-B38F-FBA162DC4205}"/>
                  </a:ext>
                </a:extLst>
              </p:cNvPr>
              <p:cNvCxnSpPr/>
              <p:nvPr/>
            </p:nvCxnSpPr>
            <p:spPr bwMode="auto">
              <a:xfrm>
                <a:off x="6172200" y="24384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5" name="Straight Connector 34">
                <a:extLst>
                  <a:ext uri="{FF2B5EF4-FFF2-40B4-BE49-F238E27FC236}">
                    <a16:creationId xmlns:a16="http://schemas.microsoft.com/office/drawing/2014/main" id="{5330F515-6710-8F4D-A166-3D0847F7690D}"/>
                  </a:ext>
                </a:extLst>
              </p:cNvPr>
              <p:cNvCxnSpPr>
                <a:cxnSpLocks/>
              </p:cNvCxnSpPr>
              <p:nvPr/>
            </p:nvCxnSpPr>
            <p:spPr bwMode="auto">
              <a:xfrm>
                <a:off x="5867400" y="28956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6" name="Straight Connector 35">
                <a:extLst>
                  <a:ext uri="{FF2B5EF4-FFF2-40B4-BE49-F238E27FC236}">
                    <a16:creationId xmlns:a16="http://schemas.microsoft.com/office/drawing/2014/main" id="{6292722E-F71B-334F-BBF8-6AB801981F62}"/>
                  </a:ext>
                </a:extLst>
              </p:cNvPr>
              <p:cNvCxnSpPr>
                <a:cxnSpLocks/>
              </p:cNvCxnSpPr>
              <p:nvPr/>
            </p:nvCxnSpPr>
            <p:spPr bwMode="auto">
              <a:xfrm>
                <a:off x="5867400" y="33528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132E476A-2CD5-F944-831E-719B64B777D2}"/>
                  </a:ext>
                </a:extLst>
              </p:cNvPr>
              <p:cNvCxnSpPr/>
              <p:nvPr/>
            </p:nvCxnSpPr>
            <p:spPr bwMode="auto">
              <a:xfrm>
                <a:off x="6172200" y="31242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8" name="Straight Arrow Connector 37">
                <a:extLst>
                  <a:ext uri="{FF2B5EF4-FFF2-40B4-BE49-F238E27FC236}">
                    <a16:creationId xmlns:a16="http://schemas.microsoft.com/office/drawing/2014/main" id="{4538D12A-FD25-974A-A4E9-59B9123D353C}"/>
                  </a:ext>
                </a:extLst>
              </p:cNvPr>
              <p:cNvCxnSpPr>
                <a:cxnSpLocks/>
              </p:cNvCxnSpPr>
              <p:nvPr/>
            </p:nvCxnSpPr>
            <p:spPr bwMode="auto">
              <a:xfrm>
                <a:off x="5257801" y="31242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39" name="TextBox 38">
                <a:extLst>
                  <a:ext uri="{FF2B5EF4-FFF2-40B4-BE49-F238E27FC236}">
                    <a16:creationId xmlns:a16="http://schemas.microsoft.com/office/drawing/2014/main" id="{06877C9D-B26D-F441-9A06-4497D13916AF}"/>
                  </a:ext>
                </a:extLst>
              </p:cNvPr>
              <p:cNvSpPr txBox="1"/>
              <p:nvPr/>
            </p:nvSpPr>
            <p:spPr>
              <a:xfrm>
                <a:off x="5867400" y="2587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40" name="TextBox 39">
                <a:extLst>
                  <a:ext uri="{FF2B5EF4-FFF2-40B4-BE49-F238E27FC236}">
                    <a16:creationId xmlns:a16="http://schemas.microsoft.com/office/drawing/2014/main" id="{52DC4E94-6B5F-FD42-B997-72772163B383}"/>
                  </a:ext>
                </a:extLst>
              </p:cNvPr>
              <p:cNvSpPr txBox="1"/>
              <p:nvPr/>
            </p:nvSpPr>
            <p:spPr>
              <a:xfrm>
                <a:off x="5943600" y="33528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41" name="TextBox 40">
                <a:extLst>
                  <a:ext uri="{FF2B5EF4-FFF2-40B4-BE49-F238E27FC236}">
                    <a16:creationId xmlns:a16="http://schemas.microsoft.com/office/drawing/2014/main" id="{B0A3380F-69A2-1143-83EB-EA5633AA0502}"/>
                  </a:ext>
                </a:extLst>
              </p:cNvPr>
              <p:cNvSpPr txBox="1"/>
              <p:nvPr/>
            </p:nvSpPr>
            <p:spPr>
              <a:xfrm>
                <a:off x="5334001" y="28164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cxnSp>
            <p:nvCxnSpPr>
              <p:cNvPr id="42" name="Straight Connector 41">
                <a:extLst>
                  <a:ext uri="{FF2B5EF4-FFF2-40B4-BE49-F238E27FC236}">
                    <a16:creationId xmlns:a16="http://schemas.microsoft.com/office/drawing/2014/main" id="{CEBE9F96-24A1-1C45-8264-678DBBEC0E21}"/>
                  </a:ext>
                </a:extLst>
              </p:cNvPr>
              <p:cNvCxnSpPr>
                <a:cxnSpLocks/>
              </p:cNvCxnSpPr>
              <p:nvPr/>
            </p:nvCxnSpPr>
            <p:spPr bwMode="auto">
              <a:xfrm>
                <a:off x="5867400" y="28223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FDA70EAE-C899-294B-B17E-0A5C343CFEFB}"/>
                  </a:ext>
                </a:extLst>
              </p:cNvPr>
              <p:cNvCxnSpPr>
                <a:cxnSpLocks/>
              </p:cNvCxnSpPr>
              <p:nvPr/>
            </p:nvCxnSpPr>
            <p:spPr bwMode="auto">
              <a:xfrm>
                <a:off x="5867400" y="30509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4" name="Straight Connector 43">
                <a:extLst>
                  <a:ext uri="{FF2B5EF4-FFF2-40B4-BE49-F238E27FC236}">
                    <a16:creationId xmlns:a16="http://schemas.microsoft.com/office/drawing/2014/main" id="{0D20D14A-7312-5141-A11E-6F2C5343B5FA}"/>
                  </a:ext>
                </a:extLst>
              </p:cNvPr>
              <p:cNvCxnSpPr>
                <a:cxnSpLocks/>
              </p:cNvCxnSpPr>
              <p:nvPr/>
            </p:nvCxnSpPr>
            <p:spPr bwMode="auto">
              <a:xfrm>
                <a:off x="5867400" y="32795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5" name="Straight Arrow Connector 44">
                <a:extLst>
                  <a:ext uri="{FF2B5EF4-FFF2-40B4-BE49-F238E27FC236}">
                    <a16:creationId xmlns:a16="http://schemas.microsoft.com/office/drawing/2014/main" id="{49A5D84D-B070-5C40-BDB0-59D6E9421508}"/>
                  </a:ext>
                </a:extLst>
              </p:cNvPr>
              <p:cNvCxnSpPr>
                <a:cxnSpLocks/>
              </p:cNvCxnSpPr>
              <p:nvPr/>
            </p:nvCxnSpPr>
            <p:spPr bwMode="auto">
              <a:xfrm flipH="1">
                <a:off x="5867399" y="3135923"/>
                <a:ext cx="32004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grpSp>
        <p:grpSp>
          <p:nvGrpSpPr>
            <p:cNvPr id="53" name="Group 210">
              <a:extLst>
                <a:ext uri="{FF2B5EF4-FFF2-40B4-BE49-F238E27FC236}">
                  <a16:creationId xmlns:a16="http://schemas.microsoft.com/office/drawing/2014/main" id="{6C322DD0-B762-054D-A50D-FEC4511B8151}"/>
                </a:ext>
              </a:extLst>
            </p:cNvPr>
            <p:cNvGrpSpPr>
              <a:grpSpLocks/>
            </p:cNvGrpSpPr>
            <p:nvPr/>
          </p:nvGrpSpPr>
          <p:grpSpPr bwMode="auto">
            <a:xfrm rot="5400000">
              <a:off x="1806469" y="2741379"/>
              <a:ext cx="304800" cy="762000"/>
              <a:chOff x="3216" y="1728"/>
              <a:chExt cx="192" cy="480"/>
            </a:xfrm>
          </p:grpSpPr>
          <p:sp>
            <p:nvSpPr>
              <p:cNvPr id="54" name="Line 8">
                <a:extLst>
                  <a:ext uri="{FF2B5EF4-FFF2-40B4-BE49-F238E27FC236}">
                    <a16:creationId xmlns:a16="http://schemas.microsoft.com/office/drawing/2014/main" id="{EC37239C-39FC-2A49-9906-44142E881C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9">
                <a:extLst>
                  <a:ext uri="{FF2B5EF4-FFF2-40B4-BE49-F238E27FC236}">
                    <a16:creationId xmlns:a16="http://schemas.microsoft.com/office/drawing/2014/main" id="{AE874B19-87A6-A547-B375-6FD07FE24FE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
                <a:extLst>
                  <a:ext uri="{FF2B5EF4-FFF2-40B4-BE49-F238E27FC236}">
                    <a16:creationId xmlns:a16="http://schemas.microsoft.com/office/drawing/2014/main" id="{56E77FB5-CE9E-6441-A95C-A7B6B9BB1C4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1">
                <a:extLst>
                  <a:ext uri="{FF2B5EF4-FFF2-40B4-BE49-F238E27FC236}">
                    <a16:creationId xmlns:a16="http://schemas.microsoft.com/office/drawing/2014/main" id="{FD66A693-28A3-B840-A070-04D82F14A9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8" name="Group 206">
              <a:extLst>
                <a:ext uri="{FF2B5EF4-FFF2-40B4-BE49-F238E27FC236}">
                  <a16:creationId xmlns:a16="http://schemas.microsoft.com/office/drawing/2014/main" id="{FCBADEF4-BD1C-7A42-AD96-C041F61959C8}"/>
                </a:ext>
              </a:extLst>
            </p:cNvPr>
            <p:cNvGrpSpPr>
              <a:grpSpLocks/>
            </p:cNvGrpSpPr>
            <p:nvPr/>
          </p:nvGrpSpPr>
          <p:grpSpPr bwMode="auto">
            <a:xfrm>
              <a:off x="1444519" y="3140077"/>
              <a:ext cx="304800" cy="762000"/>
              <a:chOff x="4224" y="2400"/>
              <a:chExt cx="192" cy="480"/>
            </a:xfrm>
          </p:grpSpPr>
          <p:sp>
            <p:nvSpPr>
              <p:cNvPr id="59" name="Oval 20">
                <a:extLst>
                  <a:ext uri="{FF2B5EF4-FFF2-40B4-BE49-F238E27FC236}">
                    <a16:creationId xmlns:a16="http://schemas.microsoft.com/office/drawing/2014/main" id="{CA52DEDD-5D57-5545-973C-8E3C6123FBA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0" name="Line 21">
                <a:extLst>
                  <a:ext uri="{FF2B5EF4-FFF2-40B4-BE49-F238E27FC236}">
                    <a16:creationId xmlns:a16="http://schemas.microsoft.com/office/drawing/2014/main" id="{06C0C725-31DA-0F4A-B925-C83D732BF4C4}"/>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22">
                <a:extLst>
                  <a:ext uri="{FF2B5EF4-FFF2-40B4-BE49-F238E27FC236}">
                    <a16:creationId xmlns:a16="http://schemas.microsoft.com/office/drawing/2014/main" id="{1930E9D2-1271-6347-8D52-AE38CAB29BE2}"/>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3">
                <a:extLst>
                  <a:ext uri="{FF2B5EF4-FFF2-40B4-BE49-F238E27FC236}">
                    <a16:creationId xmlns:a16="http://schemas.microsoft.com/office/drawing/2014/main" id="{5387F433-A144-B74E-9B42-BE0E6EB77159}"/>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24">
                <a:extLst>
                  <a:ext uri="{FF2B5EF4-FFF2-40B4-BE49-F238E27FC236}">
                    <a16:creationId xmlns:a16="http://schemas.microsoft.com/office/drawing/2014/main" id="{04A22485-A4D8-7C40-B21F-8E2B26774EEE}"/>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5">
                <a:extLst>
                  <a:ext uri="{FF2B5EF4-FFF2-40B4-BE49-F238E27FC236}">
                    <a16:creationId xmlns:a16="http://schemas.microsoft.com/office/drawing/2014/main" id="{91C0598E-D781-1C4E-84BD-1926CE14AACE}"/>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E35CADC5-B0D9-8A47-9B6D-3700CDEF57B9}"/>
                </a:ext>
              </a:extLst>
            </p:cNvPr>
            <p:cNvSpPr>
              <a:spLocks noChangeAspect="1"/>
            </p:cNvSpPr>
            <p:nvPr/>
          </p:nvSpPr>
          <p:spPr bwMode="auto">
            <a:xfrm>
              <a:off x="1526096" y="3752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7" name="Freeform 12">
              <a:extLst>
                <a:ext uri="{FF2B5EF4-FFF2-40B4-BE49-F238E27FC236}">
                  <a16:creationId xmlns:a16="http://schemas.microsoft.com/office/drawing/2014/main" id="{062B080C-BA78-EE44-9548-81DF9021E0BE}"/>
                </a:ext>
              </a:extLst>
            </p:cNvPr>
            <p:cNvSpPr>
              <a:spLocks noChangeAspect="1"/>
            </p:cNvSpPr>
            <p:nvPr/>
          </p:nvSpPr>
          <p:spPr bwMode="auto">
            <a:xfrm>
              <a:off x="3116898" y="18235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220">
              <a:extLst>
                <a:ext uri="{FF2B5EF4-FFF2-40B4-BE49-F238E27FC236}">
                  <a16:creationId xmlns:a16="http://schemas.microsoft.com/office/drawing/2014/main" id="{D55D9B98-6F54-B64B-B199-0EE5425DA689}"/>
                </a:ext>
              </a:extLst>
            </p:cNvPr>
            <p:cNvGrpSpPr>
              <a:grpSpLocks/>
            </p:cNvGrpSpPr>
            <p:nvPr/>
          </p:nvGrpSpPr>
          <p:grpSpPr bwMode="auto">
            <a:xfrm>
              <a:off x="3116898" y="3576186"/>
              <a:ext cx="152400" cy="304800"/>
              <a:chOff x="3264" y="3072"/>
              <a:chExt cx="96" cy="192"/>
            </a:xfrm>
          </p:grpSpPr>
          <p:sp>
            <p:nvSpPr>
              <p:cNvPr id="69" name="Line 17">
                <a:extLst>
                  <a:ext uri="{FF2B5EF4-FFF2-40B4-BE49-F238E27FC236}">
                    <a16:creationId xmlns:a16="http://schemas.microsoft.com/office/drawing/2014/main" id="{61484E59-2958-7F46-822F-DA28739EB8FE}"/>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70" name="Freeform 18">
                <a:extLst>
                  <a:ext uri="{FF2B5EF4-FFF2-40B4-BE49-F238E27FC236}">
                    <a16:creationId xmlns:a16="http://schemas.microsoft.com/office/drawing/2014/main" id="{50AEEAFE-11CD-324F-84E9-80B4BA7E9B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71" name="Group 210">
              <a:extLst>
                <a:ext uri="{FF2B5EF4-FFF2-40B4-BE49-F238E27FC236}">
                  <a16:creationId xmlns:a16="http://schemas.microsoft.com/office/drawing/2014/main" id="{12DEC5C5-C67E-5F46-ADDD-AD2B54D6C186}"/>
                </a:ext>
              </a:extLst>
            </p:cNvPr>
            <p:cNvGrpSpPr>
              <a:grpSpLocks/>
            </p:cNvGrpSpPr>
            <p:nvPr/>
          </p:nvGrpSpPr>
          <p:grpSpPr bwMode="auto">
            <a:xfrm rot="5400000">
              <a:off x="3399359" y="2517999"/>
              <a:ext cx="304800" cy="762000"/>
              <a:chOff x="3216" y="1728"/>
              <a:chExt cx="192" cy="480"/>
            </a:xfrm>
          </p:grpSpPr>
          <p:sp>
            <p:nvSpPr>
              <p:cNvPr id="72" name="Line 8">
                <a:extLst>
                  <a:ext uri="{FF2B5EF4-FFF2-40B4-BE49-F238E27FC236}">
                    <a16:creationId xmlns:a16="http://schemas.microsoft.com/office/drawing/2014/main" id="{995A4FFD-C544-754A-B110-3E3A655EC2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9">
                <a:extLst>
                  <a:ext uri="{FF2B5EF4-FFF2-40B4-BE49-F238E27FC236}">
                    <a16:creationId xmlns:a16="http://schemas.microsoft.com/office/drawing/2014/main" id="{AF29764E-67B7-7A43-BD3A-95B2BCD590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
                <a:extLst>
                  <a:ext uri="{FF2B5EF4-FFF2-40B4-BE49-F238E27FC236}">
                    <a16:creationId xmlns:a16="http://schemas.microsoft.com/office/drawing/2014/main" id="{6D5C3FDC-E3FD-064A-A603-69493AE19F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1">
                <a:extLst>
                  <a:ext uri="{FF2B5EF4-FFF2-40B4-BE49-F238E27FC236}">
                    <a16:creationId xmlns:a16="http://schemas.microsoft.com/office/drawing/2014/main" id="{3C07FC3C-B111-1C43-8305-F60AF60D8B0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6" name="Group 220">
              <a:extLst>
                <a:ext uri="{FF2B5EF4-FFF2-40B4-BE49-F238E27FC236}">
                  <a16:creationId xmlns:a16="http://schemas.microsoft.com/office/drawing/2014/main" id="{ED322A6E-08B7-AB47-ABAE-45DB1FABBA29}"/>
                </a:ext>
              </a:extLst>
            </p:cNvPr>
            <p:cNvGrpSpPr>
              <a:grpSpLocks/>
            </p:cNvGrpSpPr>
            <p:nvPr/>
          </p:nvGrpSpPr>
          <p:grpSpPr bwMode="auto">
            <a:xfrm>
              <a:off x="3858020" y="3553222"/>
              <a:ext cx="152400" cy="304800"/>
              <a:chOff x="3264" y="3072"/>
              <a:chExt cx="96" cy="192"/>
            </a:xfrm>
          </p:grpSpPr>
          <p:sp>
            <p:nvSpPr>
              <p:cNvPr id="77" name="Line 17">
                <a:extLst>
                  <a:ext uri="{FF2B5EF4-FFF2-40B4-BE49-F238E27FC236}">
                    <a16:creationId xmlns:a16="http://schemas.microsoft.com/office/drawing/2014/main" id="{D9B89BEB-ED83-2646-9AB2-2D0F2E36116D}"/>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78" name="Freeform 18">
                <a:extLst>
                  <a:ext uri="{FF2B5EF4-FFF2-40B4-BE49-F238E27FC236}">
                    <a16:creationId xmlns:a16="http://schemas.microsoft.com/office/drawing/2014/main" id="{8F2178D5-FF8A-624B-A426-2A797BF2D7E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6" name="TextBox 5">
              <a:extLst>
                <a:ext uri="{FF2B5EF4-FFF2-40B4-BE49-F238E27FC236}">
                  <a16:creationId xmlns:a16="http://schemas.microsoft.com/office/drawing/2014/main" id="{9D39DD22-B733-B944-9902-FE5772E7AE2D}"/>
                </a:ext>
              </a:extLst>
            </p:cNvPr>
            <p:cNvSpPr txBox="1"/>
            <p:nvPr/>
          </p:nvSpPr>
          <p:spPr>
            <a:xfrm>
              <a:off x="3292105" y="2041746"/>
              <a:ext cx="664036" cy="338554"/>
            </a:xfrm>
            <a:prstGeom prst="rect">
              <a:avLst/>
            </a:prstGeom>
            <a:noFill/>
          </p:spPr>
          <p:txBody>
            <a:bodyPr wrap="square" rtlCol="0">
              <a:spAutoFit/>
            </a:bodyPr>
            <a:lstStyle/>
            <a:p>
              <a:r>
                <a:rPr lang="en-US" sz="1600" dirty="0"/>
                <a:t>15K</a:t>
              </a:r>
              <a:endParaRPr lang="en-US" dirty="0"/>
            </a:p>
          </p:txBody>
        </p:sp>
        <p:sp>
          <p:nvSpPr>
            <p:cNvPr id="80" name="TextBox 79">
              <a:extLst>
                <a:ext uri="{FF2B5EF4-FFF2-40B4-BE49-F238E27FC236}">
                  <a16:creationId xmlns:a16="http://schemas.microsoft.com/office/drawing/2014/main" id="{96018AEA-EE52-B948-AF2E-CE5A09A6C79E}"/>
                </a:ext>
              </a:extLst>
            </p:cNvPr>
            <p:cNvSpPr txBox="1"/>
            <p:nvPr/>
          </p:nvSpPr>
          <p:spPr>
            <a:xfrm>
              <a:off x="3994264" y="3082840"/>
              <a:ext cx="664036" cy="338554"/>
            </a:xfrm>
            <a:prstGeom prst="rect">
              <a:avLst/>
            </a:prstGeom>
            <a:noFill/>
          </p:spPr>
          <p:txBody>
            <a:bodyPr wrap="square" rtlCol="0">
              <a:spAutoFit/>
            </a:bodyPr>
            <a:lstStyle/>
            <a:p>
              <a:r>
                <a:rPr lang="en-US" sz="1600" dirty="0"/>
                <a:t>20K</a:t>
              </a:r>
              <a:endParaRPr lang="en-US" dirty="0"/>
            </a:p>
          </p:txBody>
        </p:sp>
        <p:sp>
          <p:nvSpPr>
            <p:cNvPr id="81" name="TextBox 80">
              <a:extLst>
                <a:ext uri="{FF2B5EF4-FFF2-40B4-BE49-F238E27FC236}">
                  <a16:creationId xmlns:a16="http://schemas.microsoft.com/office/drawing/2014/main" id="{992B9815-6C7C-A14B-99E5-09F3B5F0CAF6}"/>
                </a:ext>
              </a:extLst>
            </p:cNvPr>
            <p:cNvSpPr txBox="1"/>
            <p:nvPr/>
          </p:nvSpPr>
          <p:spPr>
            <a:xfrm>
              <a:off x="1643621" y="4004850"/>
              <a:ext cx="664036" cy="338554"/>
            </a:xfrm>
            <a:prstGeom prst="rect">
              <a:avLst/>
            </a:prstGeom>
            <a:noFill/>
          </p:spPr>
          <p:txBody>
            <a:bodyPr wrap="square" rtlCol="0">
              <a:spAutoFit/>
            </a:bodyPr>
            <a:lstStyle/>
            <a:p>
              <a:r>
                <a:rPr lang="en-US" sz="1600" dirty="0"/>
                <a:t>100K</a:t>
              </a:r>
              <a:endParaRPr lang="en-US" dirty="0"/>
            </a:p>
          </p:txBody>
        </p:sp>
        <p:sp>
          <p:nvSpPr>
            <p:cNvPr id="82" name="TextBox 81">
              <a:extLst>
                <a:ext uri="{FF2B5EF4-FFF2-40B4-BE49-F238E27FC236}">
                  <a16:creationId xmlns:a16="http://schemas.microsoft.com/office/drawing/2014/main" id="{73832FB0-A9DB-3343-BA5E-24D683CF808A}"/>
                </a:ext>
              </a:extLst>
            </p:cNvPr>
            <p:cNvSpPr txBox="1"/>
            <p:nvPr/>
          </p:nvSpPr>
          <p:spPr>
            <a:xfrm>
              <a:off x="1758443" y="2578974"/>
              <a:ext cx="664036" cy="338554"/>
            </a:xfrm>
            <a:prstGeom prst="rect">
              <a:avLst/>
            </a:prstGeom>
            <a:noFill/>
          </p:spPr>
          <p:txBody>
            <a:bodyPr wrap="square" rtlCol="0">
              <a:spAutoFit/>
            </a:bodyPr>
            <a:lstStyle/>
            <a:p>
              <a:r>
                <a:rPr lang="en-US" sz="1600" dirty="0"/>
                <a:t>C</a:t>
              </a:r>
              <a:r>
                <a:rPr lang="en-US" sz="1600" baseline="-25000" dirty="0"/>
                <a:t>1</a:t>
              </a:r>
              <a:endParaRPr lang="en-US" baseline="-25000" dirty="0"/>
            </a:p>
          </p:txBody>
        </p:sp>
        <p:sp>
          <p:nvSpPr>
            <p:cNvPr id="83" name="TextBox 82">
              <a:extLst>
                <a:ext uri="{FF2B5EF4-FFF2-40B4-BE49-F238E27FC236}">
                  <a16:creationId xmlns:a16="http://schemas.microsoft.com/office/drawing/2014/main" id="{402026AE-9124-5644-B0CB-12F2C07D0AC0}"/>
                </a:ext>
              </a:extLst>
            </p:cNvPr>
            <p:cNvSpPr txBox="1"/>
            <p:nvPr/>
          </p:nvSpPr>
          <p:spPr>
            <a:xfrm>
              <a:off x="3429291" y="2405009"/>
              <a:ext cx="664036" cy="338554"/>
            </a:xfrm>
            <a:prstGeom prst="rect">
              <a:avLst/>
            </a:prstGeom>
            <a:noFill/>
          </p:spPr>
          <p:txBody>
            <a:bodyPr wrap="square" rtlCol="0">
              <a:spAutoFit/>
            </a:bodyPr>
            <a:lstStyle/>
            <a:p>
              <a:r>
                <a:rPr lang="en-US" sz="1600" dirty="0"/>
                <a:t>C</a:t>
              </a:r>
              <a:r>
                <a:rPr lang="en-US" sz="1600" baseline="-25000" dirty="0"/>
                <a:t>2</a:t>
              </a:r>
              <a:endParaRPr lang="en-US" baseline="-25000" dirty="0"/>
            </a:p>
          </p:txBody>
        </p:sp>
        <p:sp>
          <p:nvSpPr>
            <p:cNvPr id="84" name="TextBox 83">
              <a:extLst>
                <a:ext uri="{FF2B5EF4-FFF2-40B4-BE49-F238E27FC236}">
                  <a16:creationId xmlns:a16="http://schemas.microsoft.com/office/drawing/2014/main" id="{00C83640-CAAF-A948-B1DF-B221A1DD37A2}"/>
                </a:ext>
              </a:extLst>
            </p:cNvPr>
            <p:cNvSpPr txBox="1"/>
            <p:nvPr/>
          </p:nvSpPr>
          <p:spPr>
            <a:xfrm>
              <a:off x="3036846" y="1376830"/>
              <a:ext cx="664036" cy="338554"/>
            </a:xfrm>
            <a:prstGeom prst="rect">
              <a:avLst/>
            </a:prstGeom>
            <a:noFill/>
          </p:spPr>
          <p:txBody>
            <a:bodyPr wrap="square" rtlCol="0">
              <a:spAutoFit/>
            </a:bodyPr>
            <a:lstStyle/>
            <a:p>
              <a:r>
                <a:rPr lang="en-US" sz="1600" dirty="0"/>
                <a:t>12V</a:t>
              </a:r>
              <a:endParaRPr lang="en-US" baseline="-25000" dirty="0"/>
            </a:p>
          </p:txBody>
        </p:sp>
      </p:grpSp>
      <p:grpSp>
        <p:nvGrpSpPr>
          <p:cNvPr id="2" name="Group 1">
            <a:extLst>
              <a:ext uri="{FF2B5EF4-FFF2-40B4-BE49-F238E27FC236}">
                <a16:creationId xmlns:a16="http://schemas.microsoft.com/office/drawing/2014/main" id="{97BD1463-8BA0-72FB-710F-7035AED89B2B}"/>
              </a:ext>
            </a:extLst>
          </p:cNvPr>
          <p:cNvGrpSpPr/>
          <p:nvPr/>
        </p:nvGrpSpPr>
        <p:grpSpPr>
          <a:xfrm>
            <a:off x="4477472" y="1690874"/>
            <a:ext cx="3680792" cy="3748586"/>
            <a:chOff x="7493995" y="1875445"/>
            <a:chExt cx="3680792" cy="3748586"/>
          </a:xfrm>
        </p:grpSpPr>
        <p:grpSp>
          <p:nvGrpSpPr>
            <p:cNvPr id="19" name="Group 210">
              <a:extLst>
                <a:ext uri="{FF2B5EF4-FFF2-40B4-BE49-F238E27FC236}">
                  <a16:creationId xmlns:a16="http://schemas.microsoft.com/office/drawing/2014/main" id="{4DC9476E-D52C-0C49-9562-E03AC712DC25}"/>
                </a:ext>
              </a:extLst>
            </p:cNvPr>
            <p:cNvGrpSpPr>
              <a:grpSpLocks/>
            </p:cNvGrpSpPr>
            <p:nvPr/>
          </p:nvGrpSpPr>
          <p:grpSpPr bwMode="auto">
            <a:xfrm>
              <a:off x="10246491" y="3239913"/>
              <a:ext cx="304800" cy="762000"/>
              <a:chOff x="3216" y="1728"/>
              <a:chExt cx="192" cy="480"/>
            </a:xfrm>
          </p:grpSpPr>
          <p:sp>
            <p:nvSpPr>
              <p:cNvPr id="20" name="Line 8">
                <a:extLst>
                  <a:ext uri="{FF2B5EF4-FFF2-40B4-BE49-F238E27FC236}">
                    <a16:creationId xmlns:a16="http://schemas.microsoft.com/office/drawing/2014/main" id="{D5C73383-602A-7048-BFF8-B541D705A3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1" name="Line 9">
                <a:extLst>
                  <a:ext uri="{FF2B5EF4-FFF2-40B4-BE49-F238E27FC236}">
                    <a16:creationId xmlns:a16="http://schemas.microsoft.com/office/drawing/2014/main" id="{42484082-33B9-D74F-B3F8-324EE5960E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2" name="Line 10">
                <a:extLst>
                  <a:ext uri="{FF2B5EF4-FFF2-40B4-BE49-F238E27FC236}">
                    <a16:creationId xmlns:a16="http://schemas.microsoft.com/office/drawing/2014/main" id="{447E6307-881D-3F42-A3A7-43A98AD172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3" name="Line 11">
                <a:extLst>
                  <a:ext uri="{FF2B5EF4-FFF2-40B4-BE49-F238E27FC236}">
                    <a16:creationId xmlns:a16="http://schemas.microsoft.com/office/drawing/2014/main" id="{F6559FB6-98DA-744E-B1F3-95D729C85B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cxnSp>
          <p:nvCxnSpPr>
            <p:cNvPr id="5" name="Straight Connector 4">
              <a:extLst>
                <a:ext uri="{FF2B5EF4-FFF2-40B4-BE49-F238E27FC236}">
                  <a16:creationId xmlns:a16="http://schemas.microsoft.com/office/drawing/2014/main" id="{02085C5B-3C8C-D140-939E-576E448446E5}"/>
                </a:ext>
              </a:extLst>
            </p:cNvPr>
            <p:cNvCxnSpPr/>
            <p:nvPr/>
          </p:nvCxnSpPr>
          <p:spPr>
            <a:xfrm>
              <a:off x="9634642" y="3387089"/>
              <a:ext cx="76199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6" name="Group 220">
              <a:extLst>
                <a:ext uri="{FF2B5EF4-FFF2-40B4-BE49-F238E27FC236}">
                  <a16:creationId xmlns:a16="http://schemas.microsoft.com/office/drawing/2014/main" id="{2A9BB9E2-034F-C64D-9E8D-624218BB7895}"/>
                </a:ext>
              </a:extLst>
            </p:cNvPr>
            <p:cNvGrpSpPr>
              <a:grpSpLocks/>
            </p:cNvGrpSpPr>
            <p:nvPr/>
          </p:nvGrpSpPr>
          <p:grpSpPr bwMode="auto">
            <a:xfrm>
              <a:off x="7936657" y="4989379"/>
              <a:ext cx="152400" cy="304800"/>
              <a:chOff x="3264" y="3072"/>
              <a:chExt cx="96" cy="192"/>
            </a:xfrm>
          </p:grpSpPr>
          <p:sp>
            <p:nvSpPr>
              <p:cNvPr id="87" name="Line 17">
                <a:extLst>
                  <a:ext uri="{FF2B5EF4-FFF2-40B4-BE49-F238E27FC236}">
                    <a16:creationId xmlns:a16="http://schemas.microsoft.com/office/drawing/2014/main" id="{3F36A3F5-417E-C64D-A399-9E1FC870CDB6}"/>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8" name="Freeform 18">
                <a:extLst>
                  <a:ext uri="{FF2B5EF4-FFF2-40B4-BE49-F238E27FC236}">
                    <a16:creationId xmlns:a16="http://schemas.microsoft.com/office/drawing/2014/main" id="{9AEB3F37-1FDF-5F48-860A-65F942063DC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89" name="Group 249">
              <a:extLst>
                <a:ext uri="{FF2B5EF4-FFF2-40B4-BE49-F238E27FC236}">
                  <a16:creationId xmlns:a16="http://schemas.microsoft.com/office/drawing/2014/main" id="{5F953C50-9BD2-604A-808E-A2038534C254}"/>
                </a:ext>
              </a:extLst>
            </p:cNvPr>
            <p:cNvGrpSpPr>
              <a:grpSpLocks/>
            </p:cNvGrpSpPr>
            <p:nvPr/>
          </p:nvGrpSpPr>
          <p:grpSpPr bwMode="auto">
            <a:xfrm>
              <a:off x="9535006" y="2265514"/>
              <a:ext cx="228600" cy="228600"/>
              <a:chOff x="1248" y="720"/>
              <a:chExt cx="96" cy="96"/>
            </a:xfrm>
          </p:grpSpPr>
          <p:sp>
            <p:nvSpPr>
              <p:cNvPr id="90" name="Oval 250">
                <a:extLst>
                  <a:ext uri="{FF2B5EF4-FFF2-40B4-BE49-F238E27FC236}">
                    <a16:creationId xmlns:a16="http://schemas.microsoft.com/office/drawing/2014/main" id="{26B9CE8C-5CB9-364F-AEF2-95111BCCBBBE}"/>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1" name="Rectangle 251">
                <a:extLst>
                  <a:ext uri="{FF2B5EF4-FFF2-40B4-BE49-F238E27FC236}">
                    <a16:creationId xmlns:a16="http://schemas.microsoft.com/office/drawing/2014/main" id="{F2A0F7A4-355E-1242-9C08-B918629EF5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92" name="Freeform 12">
              <a:extLst>
                <a:ext uri="{FF2B5EF4-FFF2-40B4-BE49-F238E27FC236}">
                  <a16:creationId xmlns:a16="http://schemas.microsoft.com/office/drawing/2014/main" id="{E2580514-A9C4-484D-BB0D-E76EB3076C7D}"/>
                </a:ext>
              </a:extLst>
            </p:cNvPr>
            <p:cNvSpPr>
              <a:spLocks noChangeAspect="1"/>
            </p:cNvSpPr>
            <p:nvPr/>
          </p:nvSpPr>
          <p:spPr bwMode="auto">
            <a:xfrm>
              <a:off x="9577563" y="46522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93" name="Group 92">
              <a:extLst>
                <a:ext uri="{FF2B5EF4-FFF2-40B4-BE49-F238E27FC236}">
                  <a16:creationId xmlns:a16="http://schemas.microsoft.com/office/drawing/2014/main" id="{B5836D62-9C78-7144-9A71-92D90767987A}"/>
                </a:ext>
              </a:extLst>
            </p:cNvPr>
            <p:cNvGrpSpPr/>
            <p:nvPr/>
          </p:nvGrpSpPr>
          <p:grpSpPr>
            <a:xfrm>
              <a:off x="8724919" y="2930911"/>
              <a:ext cx="929638" cy="1222177"/>
              <a:chOff x="5257801" y="2438400"/>
              <a:chExt cx="929638" cy="1222177"/>
            </a:xfrm>
          </p:grpSpPr>
          <p:cxnSp>
            <p:nvCxnSpPr>
              <p:cNvPr id="94" name="Straight Connector 93">
                <a:extLst>
                  <a:ext uri="{FF2B5EF4-FFF2-40B4-BE49-F238E27FC236}">
                    <a16:creationId xmlns:a16="http://schemas.microsoft.com/office/drawing/2014/main" id="{EA45B30B-CFB9-9A41-867C-D0A5EEA2A81F}"/>
                  </a:ext>
                </a:extLst>
              </p:cNvPr>
              <p:cNvCxnSpPr/>
              <p:nvPr/>
            </p:nvCxnSpPr>
            <p:spPr bwMode="auto">
              <a:xfrm>
                <a:off x="5715000" y="278892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4A13699B-27F4-7441-81F4-0090F9BE1213}"/>
                  </a:ext>
                </a:extLst>
              </p:cNvPr>
              <p:cNvCxnSpPr/>
              <p:nvPr/>
            </p:nvCxnSpPr>
            <p:spPr bwMode="auto">
              <a:xfrm>
                <a:off x="6172200" y="24384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D4510CF2-6F4D-484B-8A99-B286D07D464B}"/>
                  </a:ext>
                </a:extLst>
              </p:cNvPr>
              <p:cNvCxnSpPr>
                <a:cxnSpLocks/>
              </p:cNvCxnSpPr>
              <p:nvPr/>
            </p:nvCxnSpPr>
            <p:spPr bwMode="auto">
              <a:xfrm>
                <a:off x="5867400" y="28956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Connector 96">
                <a:extLst>
                  <a:ext uri="{FF2B5EF4-FFF2-40B4-BE49-F238E27FC236}">
                    <a16:creationId xmlns:a16="http://schemas.microsoft.com/office/drawing/2014/main" id="{A962471B-9E9D-BC44-964F-C302A4E8194F}"/>
                  </a:ext>
                </a:extLst>
              </p:cNvPr>
              <p:cNvCxnSpPr>
                <a:cxnSpLocks/>
              </p:cNvCxnSpPr>
              <p:nvPr/>
            </p:nvCxnSpPr>
            <p:spPr bwMode="auto">
              <a:xfrm>
                <a:off x="5867400" y="33528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8" name="Straight Connector 97">
                <a:extLst>
                  <a:ext uri="{FF2B5EF4-FFF2-40B4-BE49-F238E27FC236}">
                    <a16:creationId xmlns:a16="http://schemas.microsoft.com/office/drawing/2014/main" id="{DACCAD77-041D-2349-9320-5DB330034B01}"/>
                  </a:ext>
                </a:extLst>
              </p:cNvPr>
              <p:cNvCxnSpPr/>
              <p:nvPr/>
            </p:nvCxnSpPr>
            <p:spPr bwMode="auto">
              <a:xfrm>
                <a:off x="6172200" y="31242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9" name="Straight Arrow Connector 98">
                <a:extLst>
                  <a:ext uri="{FF2B5EF4-FFF2-40B4-BE49-F238E27FC236}">
                    <a16:creationId xmlns:a16="http://schemas.microsoft.com/office/drawing/2014/main" id="{6FB2C0A4-F085-9C47-84A6-AD597BC44C3D}"/>
                  </a:ext>
                </a:extLst>
              </p:cNvPr>
              <p:cNvCxnSpPr>
                <a:cxnSpLocks/>
              </p:cNvCxnSpPr>
              <p:nvPr/>
            </p:nvCxnSpPr>
            <p:spPr bwMode="auto">
              <a:xfrm>
                <a:off x="5257801" y="31242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0" name="TextBox 99">
                <a:extLst>
                  <a:ext uri="{FF2B5EF4-FFF2-40B4-BE49-F238E27FC236}">
                    <a16:creationId xmlns:a16="http://schemas.microsoft.com/office/drawing/2014/main" id="{4CE0771B-87BC-984B-874B-B29A72250F92}"/>
                  </a:ext>
                </a:extLst>
              </p:cNvPr>
              <p:cNvSpPr txBox="1"/>
              <p:nvPr/>
            </p:nvSpPr>
            <p:spPr>
              <a:xfrm>
                <a:off x="5867400" y="2587823"/>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D</a:t>
                </a:r>
              </a:p>
            </p:txBody>
          </p:sp>
          <p:sp>
            <p:nvSpPr>
              <p:cNvPr id="101" name="TextBox 100">
                <a:extLst>
                  <a:ext uri="{FF2B5EF4-FFF2-40B4-BE49-F238E27FC236}">
                    <a16:creationId xmlns:a16="http://schemas.microsoft.com/office/drawing/2014/main" id="{F417B11C-27FF-684C-AED5-AFCC4DFDFB84}"/>
                  </a:ext>
                </a:extLst>
              </p:cNvPr>
              <p:cNvSpPr txBox="1"/>
              <p:nvPr/>
            </p:nvSpPr>
            <p:spPr>
              <a:xfrm>
                <a:off x="5943600" y="3352800"/>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S</a:t>
                </a:r>
              </a:p>
            </p:txBody>
          </p:sp>
          <p:sp>
            <p:nvSpPr>
              <p:cNvPr id="102" name="TextBox 101">
                <a:extLst>
                  <a:ext uri="{FF2B5EF4-FFF2-40B4-BE49-F238E27FC236}">
                    <a16:creationId xmlns:a16="http://schemas.microsoft.com/office/drawing/2014/main" id="{236DBCE1-646A-F74D-A8D8-0556FCF67302}"/>
                  </a:ext>
                </a:extLst>
              </p:cNvPr>
              <p:cNvSpPr txBox="1"/>
              <p:nvPr/>
            </p:nvSpPr>
            <p:spPr>
              <a:xfrm>
                <a:off x="5334001" y="2816423"/>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G</a:t>
                </a:r>
              </a:p>
            </p:txBody>
          </p:sp>
          <p:cxnSp>
            <p:nvCxnSpPr>
              <p:cNvPr id="103" name="Straight Connector 102">
                <a:extLst>
                  <a:ext uri="{FF2B5EF4-FFF2-40B4-BE49-F238E27FC236}">
                    <a16:creationId xmlns:a16="http://schemas.microsoft.com/office/drawing/2014/main" id="{87189BE0-9BF0-2A4D-B3DF-DA1034A4E9B7}"/>
                  </a:ext>
                </a:extLst>
              </p:cNvPr>
              <p:cNvCxnSpPr>
                <a:cxnSpLocks/>
              </p:cNvCxnSpPr>
              <p:nvPr/>
            </p:nvCxnSpPr>
            <p:spPr bwMode="auto">
              <a:xfrm>
                <a:off x="5867400" y="28223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13F76D74-16C5-6B41-8D79-5C22E5A1B66B}"/>
                  </a:ext>
                </a:extLst>
              </p:cNvPr>
              <p:cNvCxnSpPr>
                <a:cxnSpLocks/>
              </p:cNvCxnSpPr>
              <p:nvPr/>
            </p:nvCxnSpPr>
            <p:spPr bwMode="auto">
              <a:xfrm>
                <a:off x="5867400" y="30509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E0E0E665-4C19-8842-A159-01D6EF7B381C}"/>
                  </a:ext>
                </a:extLst>
              </p:cNvPr>
              <p:cNvCxnSpPr>
                <a:cxnSpLocks/>
              </p:cNvCxnSpPr>
              <p:nvPr/>
            </p:nvCxnSpPr>
            <p:spPr bwMode="auto">
              <a:xfrm>
                <a:off x="5867400" y="32795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Arrow Connector 105">
                <a:extLst>
                  <a:ext uri="{FF2B5EF4-FFF2-40B4-BE49-F238E27FC236}">
                    <a16:creationId xmlns:a16="http://schemas.microsoft.com/office/drawing/2014/main" id="{6FA8EE12-FBD8-204A-BDCD-700A64B8B326}"/>
                  </a:ext>
                </a:extLst>
              </p:cNvPr>
              <p:cNvCxnSpPr>
                <a:cxnSpLocks/>
              </p:cNvCxnSpPr>
              <p:nvPr/>
            </p:nvCxnSpPr>
            <p:spPr bwMode="auto">
              <a:xfrm flipH="1">
                <a:off x="5867399" y="3135923"/>
                <a:ext cx="32004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grpSp>
        <p:grpSp>
          <p:nvGrpSpPr>
            <p:cNvPr id="107" name="Group 210">
              <a:extLst>
                <a:ext uri="{FF2B5EF4-FFF2-40B4-BE49-F238E27FC236}">
                  <a16:creationId xmlns:a16="http://schemas.microsoft.com/office/drawing/2014/main" id="{369A576F-9E63-1847-8998-5DD0BF048624}"/>
                </a:ext>
              </a:extLst>
            </p:cNvPr>
            <p:cNvGrpSpPr>
              <a:grpSpLocks/>
            </p:cNvGrpSpPr>
            <p:nvPr/>
          </p:nvGrpSpPr>
          <p:grpSpPr bwMode="auto">
            <a:xfrm rot="5400000">
              <a:off x="8256696" y="3229736"/>
              <a:ext cx="304800" cy="762000"/>
              <a:chOff x="3216" y="1728"/>
              <a:chExt cx="192" cy="480"/>
            </a:xfrm>
          </p:grpSpPr>
          <p:sp>
            <p:nvSpPr>
              <p:cNvPr id="108" name="Line 8">
                <a:extLst>
                  <a:ext uri="{FF2B5EF4-FFF2-40B4-BE49-F238E27FC236}">
                    <a16:creationId xmlns:a16="http://schemas.microsoft.com/office/drawing/2014/main" id="{75F838C9-FEEB-A341-836C-166C5E11EEE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9" name="Line 9">
                <a:extLst>
                  <a:ext uri="{FF2B5EF4-FFF2-40B4-BE49-F238E27FC236}">
                    <a16:creationId xmlns:a16="http://schemas.microsoft.com/office/drawing/2014/main" id="{A8928894-B94E-904F-BB39-3FD411F0F9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0" name="Line 10">
                <a:extLst>
                  <a:ext uri="{FF2B5EF4-FFF2-40B4-BE49-F238E27FC236}">
                    <a16:creationId xmlns:a16="http://schemas.microsoft.com/office/drawing/2014/main" id="{6B2BF425-EA1C-FA4B-82EF-6C79686B86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1" name="Line 11">
                <a:extLst>
                  <a:ext uri="{FF2B5EF4-FFF2-40B4-BE49-F238E27FC236}">
                    <a16:creationId xmlns:a16="http://schemas.microsoft.com/office/drawing/2014/main" id="{EB5A492B-E3B4-C445-95C7-3B859BE744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grpSp>
          <p:nvGrpSpPr>
            <p:cNvPr id="112" name="Group 206">
              <a:extLst>
                <a:ext uri="{FF2B5EF4-FFF2-40B4-BE49-F238E27FC236}">
                  <a16:creationId xmlns:a16="http://schemas.microsoft.com/office/drawing/2014/main" id="{69089D07-01DE-3540-A903-E0442CAE0B1D}"/>
                </a:ext>
              </a:extLst>
            </p:cNvPr>
            <p:cNvGrpSpPr>
              <a:grpSpLocks/>
            </p:cNvGrpSpPr>
            <p:nvPr/>
          </p:nvGrpSpPr>
          <p:grpSpPr bwMode="auto">
            <a:xfrm>
              <a:off x="7869694" y="4317364"/>
              <a:ext cx="304800" cy="762000"/>
              <a:chOff x="4224" y="2400"/>
              <a:chExt cx="192" cy="480"/>
            </a:xfrm>
          </p:grpSpPr>
          <p:sp>
            <p:nvSpPr>
              <p:cNvPr id="113" name="Oval 20">
                <a:extLst>
                  <a:ext uri="{FF2B5EF4-FFF2-40B4-BE49-F238E27FC236}">
                    <a16:creationId xmlns:a16="http://schemas.microsoft.com/office/drawing/2014/main" id="{32106A6A-A364-4C43-B227-21C729B96360}"/>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14" name="Line 21">
                <a:extLst>
                  <a:ext uri="{FF2B5EF4-FFF2-40B4-BE49-F238E27FC236}">
                    <a16:creationId xmlns:a16="http://schemas.microsoft.com/office/drawing/2014/main" id="{F50F6319-3411-5545-A996-B230A9AD26CA}"/>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5" name="Line 22">
                <a:extLst>
                  <a:ext uri="{FF2B5EF4-FFF2-40B4-BE49-F238E27FC236}">
                    <a16:creationId xmlns:a16="http://schemas.microsoft.com/office/drawing/2014/main" id="{CBBDC2E0-23C2-9546-BFF2-7A5E5F60FD3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6" name="Line 23">
                <a:extLst>
                  <a:ext uri="{FF2B5EF4-FFF2-40B4-BE49-F238E27FC236}">
                    <a16:creationId xmlns:a16="http://schemas.microsoft.com/office/drawing/2014/main" id="{1D2E3EEE-5B71-3B4D-B82C-305B268B8B12}"/>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7" name="Line 24">
                <a:extLst>
                  <a:ext uri="{FF2B5EF4-FFF2-40B4-BE49-F238E27FC236}">
                    <a16:creationId xmlns:a16="http://schemas.microsoft.com/office/drawing/2014/main" id="{9D7627D8-DBED-2E47-AA7E-F8042563812F}"/>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8" name="Line 25">
                <a:extLst>
                  <a:ext uri="{FF2B5EF4-FFF2-40B4-BE49-F238E27FC236}">
                    <a16:creationId xmlns:a16="http://schemas.microsoft.com/office/drawing/2014/main" id="{1C3DCCBE-8FB7-0A48-AFB9-533F5A8D508B}"/>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sp>
          <p:nvSpPr>
            <p:cNvPr id="119" name="Freeform 12">
              <a:extLst>
                <a:ext uri="{FF2B5EF4-FFF2-40B4-BE49-F238E27FC236}">
                  <a16:creationId xmlns:a16="http://schemas.microsoft.com/office/drawing/2014/main" id="{134B05A7-F9C9-A14F-BE4F-BB42ECF59833}"/>
                </a:ext>
              </a:extLst>
            </p:cNvPr>
            <p:cNvSpPr>
              <a:spLocks noChangeAspect="1"/>
            </p:cNvSpPr>
            <p:nvPr/>
          </p:nvSpPr>
          <p:spPr bwMode="auto">
            <a:xfrm>
              <a:off x="7951271" y="360211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20" name="Freeform 12">
              <a:extLst>
                <a:ext uri="{FF2B5EF4-FFF2-40B4-BE49-F238E27FC236}">
                  <a16:creationId xmlns:a16="http://schemas.microsoft.com/office/drawing/2014/main" id="{BF55EE82-AA4C-554E-9B8C-53ED502F0C50}"/>
                </a:ext>
              </a:extLst>
            </p:cNvPr>
            <p:cNvSpPr>
              <a:spLocks noChangeAspect="1"/>
            </p:cNvSpPr>
            <p:nvPr/>
          </p:nvSpPr>
          <p:spPr bwMode="auto">
            <a:xfrm>
              <a:off x="9567125" y="231194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121" name="Group 220">
              <a:extLst>
                <a:ext uri="{FF2B5EF4-FFF2-40B4-BE49-F238E27FC236}">
                  <a16:creationId xmlns:a16="http://schemas.microsoft.com/office/drawing/2014/main" id="{2F1E064F-2C41-AA40-9665-4A16A49B9115}"/>
                </a:ext>
              </a:extLst>
            </p:cNvPr>
            <p:cNvGrpSpPr>
              <a:grpSpLocks/>
            </p:cNvGrpSpPr>
            <p:nvPr/>
          </p:nvGrpSpPr>
          <p:grpSpPr bwMode="auto">
            <a:xfrm>
              <a:off x="10309996" y="4961637"/>
              <a:ext cx="152400" cy="304800"/>
              <a:chOff x="3264" y="3072"/>
              <a:chExt cx="96" cy="192"/>
            </a:xfrm>
          </p:grpSpPr>
          <p:sp>
            <p:nvSpPr>
              <p:cNvPr id="122" name="Line 17">
                <a:extLst>
                  <a:ext uri="{FF2B5EF4-FFF2-40B4-BE49-F238E27FC236}">
                    <a16:creationId xmlns:a16="http://schemas.microsoft.com/office/drawing/2014/main" id="{E0A89930-6FAE-1949-9F76-E466E4A06292}"/>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23" name="Freeform 18">
                <a:extLst>
                  <a:ext uri="{FF2B5EF4-FFF2-40B4-BE49-F238E27FC236}">
                    <a16:creationId xmlns:a16="http://schemas.microsoft.com/office/drawing/2014/main" id="{444AFEEE-010B-C34D-AA2F-EAD00E5D101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24" name="Group 210">
              <a:extLst>
                <a:ext uri="{FF2B5EF4-FFF2-40B4-BE49-F238E27FC236}">
                  <a16:creationId xmlns:a16="http://schemas.microsoft.com/office/drawing/2014/main" id="{62F71870-6BD6-174A-8B3A-8D9C0C42C46D}"/>
                </a:ext>
              </a:extLst>
            </p:cNvPr>
            <p:cNvGrpSpPr>
              <a:grpSpLocks/>
            </p:cNvGrpSpPr>
            <p:nvPr/>
          </p:nvGrpSpPr>
          <p:grpSpPr bwMode="auto">
            <a:xfrm rot="5400000">
              <a:off x="9871925" y="3915649"/>
              <a:ext cx="304800" cy="762000"/>
              <a:chOff x="3216" y="1728"/>
              <a:chExt cx="192" cy="480"/>
            </a:xfrm>
          </p:grpSpPr>
          <p:sp>
            <p:nvSpPr>
              <p:cNvPr id="125" name="Line 8">
                <a:extLst>
                  <a:ext uri="{FF2B5EF4-FFF2-40B4-BE49-F238E27FC236}">
                    <a16:creationId xmlns:a16="http://schemas.microsoft.com/office/drawing/2014/main" id="{1A98330D-A4CD-804A-A808-7E8FC3881F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26" name="Line 9">
                <a:extLst>
                  <a:ext uri="{FF2B5EF4-FFF2-40B4-BE49-F238E27FC236}">
                    <a16:creationId xmlns:a16="http://schemas.microsoft.com/office/drawing/2014/main" id="{FE03EFAB-3AEF-CF4A-847F-0A13A2E233E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27" name="Line 10">
                <a:extLst>
                  <a:ext uri="{FF2B5EF4-FFF2-40B4-BE49-F238E27FC236}">
                    <a16:creationId xmlns:a16="http://schemas.microsoft.com/office/drawing/2014/main" id="{722197AB-2014-514E-90B4-458262A0419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28" name="Line 11">
                <a:extLst>
                  <a:ext uri="{FF2B5EF4-FFF2-40B4-BE49-F238E27FC236}">
                    <a16:creationId xmlns:a16="http://schemas.microsoft.com/office/drawing/2014/main" id="{8238D5F5-ED0D-3443-B01F-361D0918F50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grpSp>
          <p:nvGrpSpPr>
            <p:cNvPr id="129" name="Group 220">
              <a:extLst>
                <a:ext uri="{FF2B5EF4-FFF2-40B4-BE49-F238E27FC236}">
                  <a16:creationId xmlns:a16="http://schemas.microsoft.com/office/drawing/2014/main" id="{D4517576-68D5-F744-B691-5C3E8D34BA3B}"/>
                </a:ext>
              </a:extLst>
            </p:cNvPr>
            <p:cNvGrpSpPr>
              <a:grpSpLocks/>
            </p:cNvGrpSpPr>
            <p:nvPr/>
          </p:nvGrpSpPr>
          <p:grpSpPr bwMode="auto">
            <a:xfrm>
              <a:off x="9581739" y="5319231"/>
              <a:ext cx="152400" cy="304800"/>
              <a:chOff x="3264" y="3072"/>
              <a:chExt cx="96" cy="192"/>
            </a:xfrm>
          </p:grpSpPr>
          <p:sp>
            <p:nvSpPr>
              <p:cNvPr id="130" name="Line 17">
                <a:extLst>
                  <a:ext uri="{FF2B5EF4-FFF2-40B4-BE49-F238E27FC236}">
                    <a16:creationId xmlns:a16="http://schemas.microsoft.com/office/drawing/2014/main" id="{7B7A918B-675A-5E4C-9849-EA6C3A6773FB}"/>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1" name="Freeform 18">
                <a:extLst>
                  <a:ext uri="{FF2B5EF4-FFF2-40B4-BE49-F238E27FC236}">
                    <a16:creationId xmlns:a16="http://schemas.microsoft.com/office/drawing/2014/main" id="{766F0B64-D138-0F4A-9E5C-92A25E98E82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32" name="TextBox 131">
              <a:extLst>
                <a:ext uri="{FF2B5EF4-FFF2-40B4-BE49-F238E27FC236}">
                  <a16:creationId xmlns:a16="http://schemas.microsoft.com/office/drawing/2014/main" id="{0A0C001E-EFF0-E44C-9E4C-D8BC3C407CA6}"/>
                </a:ext>
              </a:extLst>
            </p:cNvPr>
            <p:cNvSpPr txBox="1"/>
            <p:nvPr/>
          </p:nvSpPr>
          <p:spPr>
            <a:xfrm>
              <a:off x="9742332" y="2530103"/>
              <a:ext cx="664036" cy="338554"/>
            </a:xfrm>
            <a:prstGeom prst="rect">
              <a:avLst/>
            </a:prstGeom>
            <a:noFill/>
          </p:spPr>
          <p:txBody>
            <a:bodyPr wrap="square" rtlCol="0">
              <a:spAutoFit/>
            </a:bodyPr>
            <a:lstStyle/>
            <a:p>
              <a:r>
                <a:rPr lang="en-US" sz="1600" b="1" dirty="0"/>
                <a:t>15K</a:t>
              </a:r>
              <a:endParaRPr lang="en-US" b="1" dirty="0"/>
            </a:p>
          </p:txBody>
        </p:sp>
        <p:sp>
          <p:nvSpPr>
            <p:cNvPr id="133" name="TextBox 132">
              <a:extLst>
                <a:ext uri="{FF2B5EF4-FFF2-40B4-BE49-F238E27FC236}">
                  <a16:creationId xmlns:a16="http://schemas.microsoft.com/office/drawing/2014/main" id="{EE540A80-E426-EF45-B563-5FEF0265D201}"/>
                </a:ext>
              </a:extLst>
            </p:cNvPr>
            <p:cNvSpPr txBox="1"/>
            <p:nvPr/>
          </p:nvSpPr>
          <p:spPr>
            <a:xfrm>
              <a:off x="9713235" y="4918182"/>
              <a:ext cx="664036" cy="338554"/>
            </a:xfrm>
            <a:prstGeom prst="rect">
              <a:avLst/>
            </a:prstGeom>
            <a:noFill/>
          </p:spPr>
          <p:txBody>
            <a:bodyPr wrap="square" rtlCol="0">
              <a:spAutoFit/>
            </a:bodyPr>
            <a:lstStyle/>
            <a:p>
              <a:r>
                <a:rPr lang="en-US" sz="1600" b="1" dirty="0"/>
                <a:t>12K</a:t>
              </a:r>
              <a:endParaRPr lang="en-US" b="1" dirty="0"/>
            </a:p>
          </p:txBody>
        </p:sp>
        <p:sp>
          <p:nvSpPr>
            <p:cNvPr id="134" name="TextBox 133">
              <a:extLst>
                <a:ext uri="{FF2B5EF4-FFF2-40B4-BE49-F238E27FC236}">
                  <a16:creationId xmlns:a16="http://schemas.microsoft.com/office/drawing/2014/main" id="{E9A8F78E-7D0A-2D4C-8804-D7FB4046A689}"/>
                </a:ext>
              </a:extLst>
            </p:cNvPr>
            <p:cNvSpPr txBox="1"/>
            <p:nvPr/>
          </p:nvSpPr>
          <p:spPr>
            <a:xfrm>
              <a:off x="10458821" y="4474413"/>
              <a:ext cx="664036" cy="338554"/>
            </a:xfrm>
            <a:prstGeom prst="rect">
              <a:avLst/>
            </a:prstGeom>
            <a:noFill/>
          </p:spPr>
          <p:txBody>
            <a:bodyPr wrap="square" rtlCol="0">
              <a:spAutoFit/>
            </a:bodyPr>
            <a:lstStyle/>
            <a:p>
              <a:r>
                <a:rPr lang="en-US" sz="1600" b="1" dirty="0"/>
                <a:t>100K</a:t>
              </a:r>
              <a:endParaRPr lang="en-US" b="1" dirty="0"/>
            </a:p>
          </p:txBody>
        </p:sp>
        <p:sp>
          <p:nvSpPr>
            <p:cNvPr id="135" name="TextBox 134">
              <a:extLst>
                <a:ext uri="{FF2B5EF4-FFF2-40B4-BE49-F238E27FC236}">
                  <a16:creationId xmlns:a16="http://schemas.microsoft.com/office/drawing/2014/main" id="{880C31C3-7505-A442-B67D-A31CCF02079E}"/>
                </a:ext>
              </a:extLst>
            </p:cNvPr>
            <p:cNvSpPr txBox="1"/>
            <p:nvPr/>
          </p:nvSpPr>
          <p:spPr>
            <a:xfrm>
              <a:off x="8208670" y="3067331"/>
              <a:ext cx="664036" cy="338554"/>
            </a:xfrm>
            <a:prstGeom prst="rect">
              <a:avLst/>
            </a:prstGeom>
            <a:noFill/>
          </p:spPr>
          <p:txBody>
            <a:bodyPr wrap="square" rtlCol="0">
              <a:spAutoFit/>
            </a:bodyPr>
            <a:lstStyle/>
            <a:p>
              <a:r>
                <a:rPr lang="en-US" sz="1600" b="1" dirty="0"/>
                <a:t>C</a:t>
              </a:r>
              <a:r>
                <a:rPr lang="en-US" sz="1600" b="1" baseline="-25000" dirty="0"/>
                <a:t>1</a:t>
              </a:r>
              <a:endParaRPr lang="en-US" b="1" baseline="-25000" dirty="0"/>
            </a:p>
          </p:txBody>
        </p:sp>
        <p:sp>
          <p:nvSpPr>
            <p:cNvPr id="136" name="TextBox 135">
              <a:extLst>
                <a:ext uri="{FF2B5EF4-FFF2-40B4-BE49-F238E27FC236}">
                  <a16:creationId xmlns:a16="http://schemas.microsoft.com/office/drawing/2014/main" id="{A7861A3A-A74B-0A46-9709-64B4A4EBB7B1}"/>
                </a:ext>
              </a:extLst>
            </p:cNvPr>
            <p:cNvSpPr txBox="1"/>
            <p:nvPr/>
          </p:nvSpPr>
          <p:spPr>
            <a:xfrm>
              <a:off x="10510751" y="3523634"/>
              <a:ext cx="664036" cy="338554"/>
            </a:xfrm>
            <a:prstGeom prst="rect">
              <a:avLst/>
            </a:prstGeom>
            <a:noFill/>
          </p:spPr>
          <p:txBody>
            <a:bodyPr wrap="square" rtlCol="0">
              <a:spAutoFit/>
            </a:bodyPr>
            <a:lstStyle/>
            <a:p>
              <a:r>
                <a:rPr lang="en-US" sz="1600" b="1" dirty="0"/>
                <a:t>C</a:t>
              </a:r>
              <a:r>
                <a:rPr lang="en-US" sz="1600" b="1" baseline="-25000" dirty="0"/>
                <a:t>2</a:t>
              </a:r>
              <a:endParaRPr lang="en-US" b="1" baseline="-25000" dirty="0"/>
            </a:p>
          </p:txBody>
        </p:sp>
        <p:sp>
          <p:nvSpPr>
            <p:cNvPr id="137" name="TextBox 136">
              <a:extLst>
                <a:ext uri="{FF2B5EF4-FFF2-40B4-BE49-F238E27FC236}">
                  <a16:creationId xmlns:a16="http://schemas.microsoft.com/office/drawing/2014/main" id="{82FA968F-6394-7C48-8025-4CBEAAB9DEAC}"/>
                </a:ext>
              </a:extLst>
            </p:cNvPr>
            <p:cNvSpPr txBox="1"/>
            <p:nvPr/>
          </p:nvSpPr>
          <p:spPr>
            <a:xfrm>
              <a:off x="9683623" y="1875445"/>
              <a:ext cx="664036" cy="338554"/>
            </a:xfrm>
            <a:prstGeom prst="rect">
              <a:avLst/>
            </a:prstGeom>
            <a:noFill/>
          </p:spPr>
          <p:txBody>
            <a:bodyPr wrap="square" rtlCol="0">
              <a:spAutoFit/>
            </a:bodyPr>
            <a:lstStyle/>
            <a:p>
              <a:r>
                <a:rPr lang="en-US" sz="1600" b="1" dirty="0"/>
                <a:t>12V</a:t>
              </a:r>
              <a:endParaRPr lang="en-US" b="1" baseline="-25000" dirty="0"/>
            </a:p>
          </p:txBody>
        </p:sp>
        <p:sp>
          <p:nvSpPr>
            <p:cNvPr id="138" name="Freeform 12">
              <a:extLst>
                <a:ext uri="{FF2B5EF4-FFF2-40B4-BE49-F238E27FC236}">
                  <a16:creationId xmlns:a16="http://schemas.microsoft.com/office/drawing/2014/main" id="{DE310432-27B5-DB44-9EC4-A5210B2E2231}"/>
                </a:ext>
              </a:extLst>
            </p:cNvPr>
            <p:cNvSpPr>
              <a:spLocks noChangeAspect="1"/>
            </p:cNvSpPr>
            <p:nvPr/>
          </p:nvSpPr>
          <p:spPr bwMode="auto">
            <a:xfrm>
              <a:off x="8642289" y="35916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39" name="Freeform 12">
              <a:extLst>
                <a:ext uri="{FF2B5EF4-FFF2-40B4-BE49-F238E27FC236}">
                  <a16:creationId xmlns:a16="http://schemas.microsoft.com/office/drawing/2014/main" id="{032370C8-95AE-9545-8E79-9B36B34DF071}"/>
                </a:ext>
              </a:extLst>
            </p:cNvPr>
            <p:cNvSpPr>
              <a:spLocks noChangeAspect="1"/>
            </p:cNvSpPr>
            <p:nvPr/>
          </p:nvSpPr>
          <p:spPr bwMode="auto">
            <a:xfrm>
              <a:off x="8644377" y="28422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140" name="Group 249">
              <a:extLst>
                <a:ext uri="{FF2B5EF4-FFF2-40B4-BE49-F238E27FC236}">
                  <a16:creationId xmlns:a16="http://schemas.microsoft.com/office/drawing/2014/main" id="{49FE8C5A-4E33-C94C-B646-8B3F01B57713}"/>
                </a:ext>
              </a:extLst>
            </p:cNvPr>
            <p:cNvGrpSpPr>
              <a:grpSpLocks/>
            </p:cNvGrpSpPr>
            <p:nvPr/>
          </p:nvGrpSpPr>
          <p:grpSpPr bwMode="auto">
            <a:xfrm>
              <a:off x="8613560" y="3494369"/>
              <a:ext cx="228600" cy="228600"/>
              <a:chOff x="1248" y="720"/>
              <a:chExt cx="96" cy="96"/>
            </a:xfrm>
          </p:grpSpPr>
          <p:sp>
            <p:nvSpPr>
              <p:cNvPr id="141" name="Oval 250">
                <a:extLst>
                  <a:ext uri="{FF2B5EF4-FFF2-40B4-BE49-F238E27FC236}">
                    <a16:creationId xmlns:a16="http://schemas.microsoft.com/office/drawing/2014/main" id="{9A5C6BCF-FFD3-E342-BEF0-B6F9BAB94E9C}"/>
                  </a:ext>
                </a:extLst>
              </p:cNvPr>
              <p:cNvSpPr>
                <a:spLocks noChangeAspect="1" noChangeArrowheads="1"/>
              </p:cNvSpPr>
              <p:nvPr/>
            </p:nvSpPr>
            <p:spPr bwMode="auto">
              <a:xfrm>
                <a:off x="1274"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42" name="Rectangle 251">
                <a:extLst>
                  <a:ext uri="{FF2B5EF4-FFF2-40B4-BE49-F238E27FC236}">
                    <a16:creationId xmlns:a16="http://schemas.microsoft.com/office/drawing/2014/main" id="{239826A5-147B-B747-AB8A-3535382ADF4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43" name="Straight Connector 142">
              <a:extLst>
                <a:ext uri="{FF2B5EF4-FFF2-40B4-BE49-F238E27FC236}">
                  <a16:creationId xmlns:a16="http://schemas.microsoft.com/office/drawing/2014/main" id="{F4887DFE-068C-F347-BDCD-D9C8AA83662B}"/>
                </a:ext>
              </a:extLst>
            </p:cNvPr>
            <p:cNvCxnSpPr>
              <a:cxnSpLocks/>
            </p:cNvCxnSpPr>
            <p:nvPr/>
          </p:nvCxnSpPr>
          <p:spPr>
            <a:xfrm>
              <a:off x="8712566" y="2393279"/>
              <a:ext cx="16824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FF9A003-5F96-4349-B9BC-1ADE7A5B4A32}"/>
                </a:ext>
              </a:extLst>
            </p:cNvPr>
            <p:cNvCxnSpPr>
              <a:cxnSpLocks/>
            </p:cNvCxnSpPr>
            <p:nvPr/>
          </p:nvCxnSpPr>
          <p:spPr>
            <a:xfrm flipV="1">
              <a:off x="8720577" y="2373741"/>
              <a:ext cx="0" cy="4684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7" name="Group 220">
              <a:extLst>
                <a:ext uri="{FF2B5EF4-FFF2-40B4-BE49-F238E27FC236}">
                  <a16:creationId xmlns:a16="http://schemas.microsoft.com/office/drawing/2014/main" id="{890B4235-554A-A342-A2ED-E2BED3DABF04}"/>
                </a:ext>
              </a:extLst>
            </p:cNvPr>
            <p:cNvGrpSpPr>
              <a:grpSpLocks/>
            </p:cNvGrpSpPr>
            <p:nvPr/>
          </p:nvGrpSpPr>
          <p:grpSpPr bwMode="auto">
            <a:xfrm>
              <a:off x="8642289" y="4254521"/>
              <a:ext cx="152400" cy="304800"/>
              <a:chOff x="3264" y="3072"/>
              <a:chExt cx="96" cy="192"/>
            </a:xfrm>
          </p:grpSpPr>
          <p:sp>
            <p:nvSpPr>
              <p:cNvPr id="148" name="Line 17">
                <a:extLst>
                  <a:ext uri="{FF2B5EF4-FFF2-40B4-BE49-F238E27FC236}">
                    <a16:creationId xmlns:a16="http://schemas.microsoft.com/office/drawing/2014/main" id="{68D0AC82-DB99-2D43-881D-889C1BD27327}"/>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49" name="Freeform 18">
                <a:extLst>
                  <a:ext uri="{FF2B5EF4-FFF2-40B4-BE49-F238E27FC236}">
                    <a16:creationId xmlns:a16="http://schemas.microsoft.com/office/drawing/2014/main" id="{9A8C4C54-F4E0-8D4A-B1F1-6CB33ACD20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50" name="Freeform 12">
              <a:extLst>
                <a:ext uri="{FF2B5EF4-FFF2-40B4-BE49-F238E27FC236}">
                  <a16:creationId xmlns:a16="http://schemas.microsoft.com/office/drawing/2014/main" id="{1E7264B4-BC57-764B-B1D8-71861DC5AD9C}"/>
                </a:ext>
              </a:extLst>
            </p:cNvPr>
            <p:cNvSpPr>
              <a:spLocks noChangeAspect="1"/>
            </p:cNvSpPr>
            <p:nvPr/>
          </p:nvSpPr>
          <p:spPr bwMode="auto">
            <a:xfrm>
              <a:off x="10324949" y="26313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cxnSp>
          <p:nvCxnSpPr>
            <p:cNvPr id="153" name="Straight Connector 152">
              <a:extLst>
                <a:ext uri="{FF2B5EF4-FFF2-40B4-BE49-F238E27FC236}">
                  <a16:creationId xmlns:a16="http://schemas.microsoft.com/office/drawing/2014/main" id="{B45F98B0-81E8-AB4B-8285-B693B5ABFDC3}"/>
                </a:ext>
              </a:extLst>
            </p:cNvPr>
            <p:cNvCxnSpPr>
              <a:cxnSpLocks/>
            </p:cNvCxnSpPr>
            <p:nvPr/>
          </p:nvCxnSpPr>
          <p:spPr>
            <a:xfrm flipV="1">
              <a:off x="10401149" y="2373813"/>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5C120EE-3FEB-D34E-9E95-780933AF4ABA}"/>
                </a:ext>
              </a:extLst>
            </p:cNvPr>
            <p:cNvCxnSpPr>
              <a:cxnSpLocks/>
            </p:cNvCxnSpPr>
            <p:nvPr/>
          </p:nvCxnSpPr>
          <p:spPr>
            <a:xfrm flipV="1">
              <a:off x="9639151" y="2039715"/>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5" name="Group 249">
              <a:extLst>
                <a:ext uri="{FF2B5EF4-FFF2-40B4-BE49-F238E27FC236}">
                  <a16:creationId xmlns:a16="http://schemas.microsoft.com/office/drawing/2014/main" id="{6149A495-8F8F-4744-9811-2DC5FB243C81}"/>
                </a:ext>
              </a:extLst>
            </p:cNvPr>
            <p:cNvGrpSpPr>
              <a:grpSpLocks/>
            </p:cNvGrpSpPr>
            <p:nvPr/>
          </p:nvGrpSpPr>
          <p:grpSpPr bwMode="auto">
            <a:xfrm>
              <a:off x="9526584" y="1954452"/>
              <a:ext cx="228600" cy="228600"/>
              <a:chOff x="1248" y="720"/>
              <a:chExt cx="96" cy="96"/>
            </a:xfrm>
          </p:grpSpPr>
          <p:sp>
            <p:nvSpPr>
              <p:cNvPr id="156" name="Oval 250">
                <a:extLst>
                  <a:ext uri="{FF2B5EF4-FFF2-40B4-BE49-F238E27FC236}">
                    <a16:creationId xmlns:a16="http://schemas.microsoft.com/office/drawing/2014/main" id="{2C0D316D-16CC-0D44-8061-60B4E3CDCBA2}"/>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57" name="Rectangle 251">
                <a:extLst>
                  <a:ext uri="{FF2B5EF4-FFF2-40B4-BE49-F238E27FC236}">
                    <a16:creationId xmlns:a16="http://schemas.microsoft.com/office/drawing/2014/main" id="{B13AFE43-21DB-F442-A0E7-607616FA102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58" name="Straight Connector 157">
              <a:extLst>
                <a:ext uri="{FF2B5EF4-FFF2-40B4-BE49-F238E27FC236}">
                  <a16:creationId xmlns:a16="http://schemas.microsoft.com/office/drawing/2014/main" id="{15A3F28F-B6CF-DA4E-A6BA-CC6574403F43}"/>
                </a:ext>
              </a:extLst>
            </p:cNvPr>
            <p:cNvCxnSpPr>
              <a:cxnSpLocks/>
            </p:cNvCxnSpPr>
            <p:nvPr/>
          </p:nvCxnSpPr>
          <p:spPr>
            <a:xfrm flipV="1">
              <a:off x="9648675" y="3954105"/>
              <a:ext cx="0" cy="7315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9" name="Freeform 12">
              <a:extLst>
                <a:ext uri="{FF2B5EF4-FFF2-40B4-BE49-F238E27FC236}">
                  <a16:creationId xmlns:a16="http://schemas.microsoft.com/office/drawing/2014/main" id="{674E8419-9860-B84E-B046-483E3C8C444B}"/>
                </a:ext>
              </a:extLst>
            </p:cNvPr>
            <p:cNvSpPr>
              <a:spLocks noChangeAspect="1"/>
            </p:cNvSpPr>
            <p:nvPr/>
          </p:nvSpPr>
          <p:spPr bwMode="auto">
            <a:xfrm>
              <a:off x="10318685" y="42910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160" name="Group 220">
              <a:extLst>
                <a:ext uri="{FF2B5EF4-FFF2-40B4-BE49-F238E27FC236}">
                  <a16:creationId xmlns:a16="http://schemas.microsoft.com/office/drawing/2014/main" id="{7A6660C0-E0C2-5749-8E50-92EF9C80DCF8}"/>
                </a:ext>
              </a:extLst>
            </p:cNvPr>
            <p:cNvGrpSpPr>
              <a:grpSpLocks/>
            </p:cNvGrpSpPr>
            <p:nvPr/>
          </p:nvGrpSpPr>
          <p:grpSpPr bwMode="auto">
            <a:xfrm>
              <a:off x="10322861" y="3768095"/>
              <a:ext cx="152400" cy="304800"/>
              <a:chOff x="3264" y="3072"/>
              <a:chExt cx="96" cy="192"/>
            </a:xfrm>
          </p:grpSpPr>
          <p:sp>
            <p:nvSpPr>
              <p:cNvPr id="161" name="Line 17">
                <a:extLst>
                  <a:ext uri="{FF2B5EF4-FFF2-40B4-BE49-F238E27FC236}">
                    <a16:creationId xmlns:a16="http://schemas.microsoft.com/office/drawing/2014/main" id="{AD1403ED-B424-DF4C-A208-CE220CBD4F3A}"/>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62" name="Freeform 18">
                <a:extLst>
                  <a:ext uri="{FF2B5EF4-FFF2-40B4-BE49-F238E27FC236}">
                    <a16:creationId xmlns:a16="http://schemas.microsoft.com/office/drawing/2014/main" id="{16ABB27B-DC96-2844-A202-86FAB994F0B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63" name="TextBox 162">
              <a:extLst>
                <a:ext uri="{FF2B5EF4-FFF2-40B4-BE49-F238E27FC236}">
                  <a16:creationId xmlns:a16="http://schemas.microsoft.com/office/drawing/2014/main" id="{9075B7B4-02A3-A24E-B0DC-305FD35D47E9}"/>
                </a:ext>
              </a:extLst>
            </p:cNvPr>
            <p:cNvSpPr txBox="1"/>
            <p:nvPr/>
          </p:nvSpPr>
          <p:spPr>
            <a:xfrm>
              <a:off x="10483454" y="2732607"/>
              <a:ext cx="664036" cy="338554"/>
            </a:xfrm>
            <a:prstGeom prst="rect">
              <a:avLst/>
            </a:prstGeom>
            <a:noFill/>
          </p:spPr>
          <p:txBody>
            <a:bodyPr wrap="square" rtlCol="0">
              <a:spAutoFit/>
            </a:bodyPr>
            <a:lstStyle/>
            <a:p>
              <a:r>
                <a:rPr lang="en-US" sz="1600" b="1" dirty="0"/>
                <a:t>22K</a:t>
              </a:r>
              <a:endParaRPr lang="en-US" b="1" dirty="0"/>
            </a:p>
          </p:txBody>
        </p:sp>
        <p:sp>
          <p:nvSpPr>
            <p:cNvPr id="164" name="TextBox 163">
              <a:extLst>
                <a:ext uri="{FF2B5EF4-FFF2-40B4-BE49-F238E27FC236}">
                  <a16:creationId xmlns:a16="http://schemas.microsoft.com/office/drawing/2014/main" id="{52ACBDF9-7092-EA45-95F2-5B732396E688}"/>
                </a:ext>
              </a:extLst>
            </p:cNvPr>
            <p:cNvSpPr txBox="1"/>
            <p:nvPr/>
          </p:nvSpPr>
          <p:spPr>
            <a:xfrm>
              <a:off x="8767471" y="2872121"/>
              <a:ext cx="664036" cy="338554"/>
            </a:xfrm>
            <a:prstGeom prst="rect">
              <a:avLst/>
            </a:prstGeom>
            <a:noFill/>
          </p:spPr>
          <p:txBody>
            <a:bodyPr wrap="square" rtlCol="0">
              <a:spAutoFit/>
            </a:bodyPr>
            <a:lstStyle/>
            <a:p>
              <a:r>
                <a:rPr lang="en-US" sz="1600" b="1" dirty="0"/>
                <a:t>2.2M</a:t>
              </a:r>
              <a:endParaRPr lang="en-US" b="1" dirty="0"/>
            </a:p>
          </p:txBody>
        </p:sp>
        <p:sp>
          <p:nvSpPr>
            <p:cNvPr id="165" name="TextBox 164">
              <a:extLst>
                <a:ext uri="{FF2B5EF4-FFF2-40B4-BE49-F238E27FC236}">
                  <a16:creationId xmlns:a16="http://schemas.microsoft.com/office/drawing/2014/main" id="{B7CFA4C3-4E2F-F04B-804B-8F8E648A935D}"/>
                </a:ext>
              </a:extLst>
            </p:cNvPr>
            <p:cNvSpPr txBox="1"/>
            <p:nvPr/>
          </p:nvSpPr>
          <p:spPr>
            <a:xfrm>
              <a:off x="8744507" y="4001549"/>
              <a:ext cx="664036" cy="338554"/>
            </a:xfrm>
            <a:prstGeom prst="rect">
              <a:avLst/>
            </a:prstGeom>
            <a:noFill/>
          </p:spPr>
          <p:txBody>
            <a:bodyPr wrap="square" rtlCol="0">
              <a:spAutoFit/>
            </a:bodyPr>
            <a:lstStyle/>
            <a:p>
              <a:r>
                <a:rPr lang="en-US" sz="1600" b="1" dirty="0"/>
                <a:t>1.5M</a:t>
              </a:r>
              <a:endParaRPr lang="en-US" b="1" dirty="0"/>
            </a:p>
          </p:txBody>
        </p:sp>
        <p:sp>
          <p:nvSpPr>
            <p:cNvPr id="166" name="TextBox 165">
              <a:extLst>
                <a:ext uri="{FF2B5EF4-FFF2-40B4-BE49-F238E27FC236}">
                  <a16:creationId xmlns:a16="http://schemas.microsoft.com/office/drawing/2014/main" id="{4AD43C36-8DE9-2A41-8725-77D847F3E56E}"/>
                </a:ext>
              </a:extLst>
            </p:cNvPr>
            <p:cNvSpPr txBox="1"/>
            <p:nvPr/>
          </p:nvSpPr>
          <p:spPr>
            <a:xfrm>
              <a:off x="7493995" y="3878377"/>
              <a:ext cx="664036" cy="338554"/>
            </a:xfrm>
            <a:prstGeom prst="rect">
              <a:avLst/>
            </a:prstGeom>
            <a:noFill/>
          </p:spPr>
          <p:txBody>
            <a:bodyPr wrap="square" rtlCol="0">
              <a:spAutoFit/>
            </a:bodyPr>
            <a:lstStyle/>
            <a:p>
              <a:r>
                <a:rPr lang="en-US" sz="1600" b="1" dirty="0"/>
                <a:t>2K</a:t>
              </a:r>
              <a:endParaRPr lang="en-US" b="1" dirty="0"/>
            </a:p>
          </p:txBody>
        </p:sp>
        <p:grpSp>
          <p:nvGrpSpPr>
            <p:cNvPr id="167" name="Group 249">
              <a:extLst>
                <a:ext uri="{FF2B5EF4-FFF2-40B4-BE49-F238E27FC236}">
                  <a16:creationId xmlns:a16="http://schemas.microsoft.com/office/drawing/2014/main" id="{03F683E8-0210-D94D-8C15-708E0342FB5E}"/>
                </a:ext>
              </a:extLst>
            </p:cNvPr>
            <p:cNvGrpSpPr>
              <a:grpSpLocks/>
            </p:cNvGrpSpPr>
            <p:nvPr/>
          </p:nvGrpSpPr>
          <p:grpSpPr bwMode="auto">
            <a:xfrm>
              <a:off x="10731168" y="4186168"/>
              <a:ext cx="228600" cy="228600"/>
              <a:chOff x="1248" y="720"/>
              <a:chExt cx="96" cy="96"/>
            </a:xfrm>
          </p:grpSpPr>
          <p:sp>
            <p:nvSpPr>
              <p:cNvPr id="168" name="Oval 250">
                <a:extLst>
                  <a:ext uri="{FF2B5EF4-FFF2-40B4-BE49-F238E27FC236}">
                    <a16:creationId xmlns:a16="http://schemas.microsoft.com/office/drawing/2014/main" id="{708057B9-06BF-534B-9CFA-9615FAF94A13}"/>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69" name="Rectangle 251">
                <a:extLst>
                  <a:ext uri="{FF2B5EF4-FFF2-40B4-BE49-F238E27FC236}">
                    <a16:creationId xmlns:a16="http://schemas.microsoft.com/office/drawing/2014/main" id="{C48AAA31-81C5-C74C-8274-EEA9673CAAD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70" name="Straight Connector 169">
              <a:extLst>
                <a:ext uri="{FF2B5EF4-FFF2-40B4-BE49-F238E27FC236}">
                  <a16:creationId xmlns:a16="http://schemas.microsoft.com/office/drawing/2014/main" id="{126FBAE5-87F1-4F44-B0E2-B431D6DCE8A2}"/>
                </a:ext>
              </a:extLst>
            </p:cNvPr>
            <p:cNvCxnSpPr>
              <a:cxnSpLocks/>
            </p:cNvCxnSpPr>
            <p:nvPr/>
          </p:nvCxnSpPr>
          <p:spPr>
            <a:xfrm>
              <a:off x="10358613" y="4289528"/>
              <a:ext cx="472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2" name="Group 249">
              <a:extLst>
                <a:ext uri="{FF2B5EF4-FFF2-40B4-BE49-F238E27FC236}">
                  <a16:creationId xmlns:a16="http://schemas.microsoft.com/office/drawing/2014/main" id="{5E246079-9012-0C4C-9D79-C9E291BA4D47}"/>
                </a:ext>
              </a:extLst>
            </p:cNvPr>
            <p:cNvGrpSpPr>
              <a:grpSpLocks/>
            </p:cNvGrpSpPr>
            <p:nvPr/>
          </p:nvGrpSpPr>
          <p:grpSpPr bwMode="auto">
            <a:xfrm>
              <a:off x="10282320" y="4188256"/>
              <a:ext cx="228600" cy="228600"/>
              <a:chOff x="1248" y="720"/>
              <a:chExt cx="96" cy="96"/>
            </a:xfrm>
          </p:grpSpPr>
          <p:sp>
            <p:nvSpPr>
              <p:cNvPr id="173" name="Oval 250">
                <a:extLst>
                  <a:ext uri="{FF2B5EF4-FFF2-40B4-BE49-F238E27FC236}">
                    <a16:creationId xmlns:a16="http://schemas.microsoft.com/office/drawing/2014/main" id="{0A43B2DF-19A3-B547-84E2-B610602F77C9}"/>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4" name="Rectangle 251">
                <a:extLst>
                  <a:ext uri="{FF2B5EF4-FFF2-40B4-BE49-F238E27FC236}">
                    <a16:creationId xmlns:a16="http://schemas.microsoft.com/office/drawing/2014/main" id="{63482B58-9359-0243-891D-70AC76F1368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75" name="Group 249">
              <a:extLst>
                <a:ext uri="{FF2B5EF4-FFF2-40B4-BE49-F238E27FC236}">
                  <a16:creationId xmlns:a16="http://schemas.microsoft.com/office/drawing/2014/main" id="{AB941EDD-B528-3442-97C7-6E02270BF73D}"/>
                </a:ext>
              </a:extLst>
            </p:cNvPr>
            <p:cNvGrpSpPr>
              <a:grpSpLocks/>
            </p:cNvGrpSpPr>
            <p:nvPr/>
          </p:nvGrpSpPr>
          <p:grpSpPr bwMode="auto">
            <a:xfrm>
              <a:off x="9532848" y="4177818"/>
              <a:ext cx="228600" cy="228600"/>
              <a:chOff x="1248" y="720"/>
              <a:chExt cx="96" cy="96"/>
            </a:xfrm>
          </p:grpSpPr>
          <p:sp>
            <p:nvSpPr>
              <p:cNvPr id="176" name="Oval 250">
                <a:extLst>
                  <a:ext uri="{FF2B5EF4-FFF2-40B4-BE49-F238E27FC236}">
                    <a16:creationId xmlns:a16="http://schemas.microsoft.com/office/drawing/2014/main" id="{B0D95AA1-19E1-FF49-B436-094C27BAC461}"/>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7" name="Rectangle 251">
                <a:extLst>
                  <a:ext uri="{FF2B5EF4-FFF2-40B4-BE49-F238E27FC236}">
                    <a16:creationId xmlns:a16="http://schemas.microsoft.com/office/drawing/2014/main" id="{85BD8E44-03D7-C64C-B195-D7E91A24EE0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78" name="Group 249">
              <a:extLst>
                <a:ext uri="{FF2B5EF4-FFF2-40B4-BE49-F238E27FC236}">
                  <a16:creationId xmlns:a16="http://schemas.microsoft.com/office/drawing/2014/main" id="{A0AA60E3-32E7-FF48-AF24-6D4595E2BFE3}"/>
                </a:ext>
              </a:extLst>
            </p:cNvPr>
            <p:cNvGrpSpPr>
              <a:grpSpLocks/>
            </p:cNvGrpSpPr>
            <p:nvPr/>
          </p:nvGrpSpPr>
          <p:grpSpPr bwMode="auto">
            <a:xfrm>
              <a:off x="10282320" y="3273858"/>
              <a:ext cx="228600" cy="228600"/>
              <a:chOff x="1248" y="720"/>
              <a:chExt cx="96" cy="96"/>
            </a:xfrm>
          </p:grpSpPr>
          <p:sp>
            <p:nvSpPr>
              <p:cNvPr id="179" name="Oval 250">
                <a:extLst>
                  <a:ext uri="{FF2B5EF4-FFF2-40B4-BE49-F238E27FC236}">
                    <a16:creationId xmlns:a16="http://schemas.microsoft.com/office/drawing/2014/main" id="{3E713D23-A0CC-5848-B2D0-14B5334C464F}"/>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0" name="Rectangle 251">
                <a:extLst>
                  <a:ext uri="{FF2B5EF4-FFF2-40B4-BE49-F238E27FC236}">
                    <a16:creationId xmlns:a16="http://schemas.microsoft.com/office/drawing/2014/main" id="{C7399483-1986-8B46-9898-C81AF03784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grpSp>
        <p:nvGrpSpPr>
          <p:cNvPr id="4" name="Group 3">
            <a:extLst>
              <a:ext uri="{FF2B5EF4-FFF2-40B4-BE49-F238E27FC236}">
                <a16:creationId xmlns:a16="http://schemas.microsoft.com/office/drawing/2014/main" id="{B6B743CA-876E-04A5-216D-D4FD5A0F711A}"/>
              </a:ext>
            </a:extLst>
          </p:cNvPr>
          <p:cNvGrpSpPr/>
          <p:nvPr/>
        </p:nvGrpSpPr>
        <p:grpSpPr>
          <a:xfrm>
            <a:off x="8716421" y="1836403"/>
            <a:ext cx="3338270" cy="3748586"/>
            <a:chOff x="7883002" y="1199038"/>
            <a:chExt cx="3338270" cy="3748586"/>
          </a:xfrm>
        </p:grpSpPr>
        <p:grpSp>
          <p:nvGrpSpPr>
            <p:cNvPr id="8" name="Group 210">
              <a:extLst>
                <a:ext uri="{FF2B5EF4-FFF2-40B4-BE49-F238E27FC236}">
                  <a16:creationId xmlns:a16="http://schemas.microsoft.com/office/drawing/2014/main" id="{E039AD43-3AC1-0398-718D-63144EB3465B}"/>
                </a:ext>
              </a:extLst>
            </p:cNvPr>
            <p:cNvGrpSpPr>
              <a:grpSpLocks/>
            </p:cNvGrpSpPr>
            <p:nvPr/>
          </p:nvGrpSpPr>
          <p:grpSpPr bwMode="auto">
            <a:xfrm rot="5400000">
              <a:off x="9874401" y="2326433"/>
              <a:ext cx="304800" cy="762000"/>
              <a:chOff x="3216" y="1728"/>
              <a:chExt cx="192" cy="480"/>
            </a:xfrm>
          </p:grpSpPr>
          <p:sp>
            <p:nvSpPr>
              <p:cNvPr id="185" name="Line 8">
                <a:extLst>
                  <a:ext uri="{FF2B5EF4-FFF2-40B4-BE49-F238E27FC236}">
                    <a16:creationId xmlns:a16="http://schemas.microsoft.com/office/drawing/2014/main" id="{8C340E7B-F8D6-9F78-8E92-16BC315CF94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86" name="Line 9">
                <a:extLst>
                  <a:ext uri="{FF2B5EF4-FFF2-40B4-BE49-F238E27FC236}">
                    <a16:creationId xmlns:a16="http://schemas.microsoft.com/office/drawing/2014/main" id="{0F7A291B-85A4-A213-6D3C-8559B0539DE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87" name="Line 10">
                <a:extLst>
                  <a:ext uri="{FF2B5EF4-FFF2-40B4-BE49-F238E27FC236}">
                    <a16:creationId xmlns:a16="http://schemas.microsoft.com/office/drawing/2014/main" id="{564E0E23-2125-A96B-59ED-59DDA4EDC3D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88" name="Line 11">
                <a:extLst>
                  <a:ext uri="{FF2B5EF4-FFF2-40B4-BE49-F238E27FC236}">
                    <a16:creationId xmlns:a16="http://schemas.microsoft.com/office/drawing/2014/main" id="{82DB3FAE-A31F-70F7-14CF-479162C01B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grpSp>
          <p:nvGrpSpPr>
            <p:cNvPr id="10" name="Group 220">
              <a:extLst>
                <a:ext uri="{FF2B5EF4-FFF2-40B4-BE49-F238E27FC236}">
                  <a16:creationId xmlns:a16="http://schemas.microsoft.com/office/drawing/2014/main" id="{DDC92F8B-ADA0-D561-ECF4-D04866D5A7EB}"/>
                </a:ext>
              </a:extLst>
            </p:cNvPr>
            <p:cNvGrpSpPr>
              <a:grpSpLocks/>
            </p:cNvGrpSpPr>
            <p:nvPr/>
          </p:nvGrpSpPr>
          <p:grpSpPr bwMode="auto">
            <a:xfrm>
              <a:off x="7961840" y="3600455"/>
              <a:ext cx="152400" cy="304800"/>
              <a:chOff x="3264" y="3072"/>
              <a:chExt cx="96" cy="192"/>
            </a:xfrm>
          </p:grpSpPr>
          <p:sp>
            <p:nvSpPr>
              <p:cNvPr id="183" name="Line 17">
                <a:extLst>
                  <a:ext uri="{FF2B5EF4-FFF2-40B4-BE49-F238E27FC236}">
                    <a16:creationId xmlns:a16="http://schemas.microsoft.com/office/drawing/2014/main" id="{B5231BED-DE53-854C-335D-05347B15469C}"/>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4" name="Freeform 18">
                <a:extLst>
                  <a:ext uri="{FF2B5EF4-FFF2-40B4-BE49-F238E27FC236}">
                    <a16:creationId xmlns:a16="http://schemas.microsoft.com/office/drawing/2014/main" id="{169E5F3F-433D-78CD-E867-8BF234E6FE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1" name="Group 249">
              <a:extLst>
                <a:ext uri="{FF2B5EF4-FFF2-40B4-BE49-F238E27FC236}">
                  <a16:creationId xmlns:a16="http://schemas.microsoft.com/office/drawing/2014/main" id="{CFFC478F-5DA1-5206-4029-DA685EB21CE5}"/>
                </a:ext>
              </a:extLst>
            </p:cNvPr>
            <p:cNvGrpSpPr>
              <a:grpSpLocks/>
            </p:cNvGrpSpPr>
            <p:nvPr/>
          </p:nvGrpSpPr>
          <p:grpSpPr bwMode="auto">
            <a:xfrm>
              <a:off x="9536439" y="1589107"/>
              <a:ext cx="228600" cy="228600"/>
              <a:chOff x="1248" y="720"/>
              <a:chExt cx="96" cy="96"/>
            </a:xfrm>
          </p:grpSpPr>
          <p:sp>
            <p:nvSpPr>
              <p:cNvPr id="181" name="Oval 250">
                <a:extLst>
                  <a:ext uri="{FF2B5EF4-FFF2-40B4-BE49-F238E27FC236}">
                    <a16:creationId xmlns:a16="http://schemas.microsoft.com/office/drawing/2014/main" id="{B742DE1D-FA05-CE55-A803-2CE5E4EB5BCA}"/>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2" name="Rectangle 251">
                <a:extLst>
                  <a:ext uri="{FF2B5EF4-FFF2-40B4-BE49-F238E27FC236}">
                    <a16:creationId xmlns:a16="http://schemas.microsoft.com/office/drawing/2014/main" id="{968AA398-271F-ED29-E40D-55F49DF2BB6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2" name="Freeform 12">
              <a:extLst>
                <a:ext uri="{FF2B5EF4-FFF2-40B4-BE49-F238E27FC236}">
                  <a16:creationId xmlns:a16="http://schemas.microsoft.com/office/drawing/2014/main" id="{B3EE22A1-5AF3-13A4-E1CA-AD9D1EB2CBD9}"/>
                </a:ext>
              </a:extLst>
            </p:cNvPr>
            <p:cNvSpPr>
              <a:spLocks noChangeAspect="1"/>
            </p:cNvSpPr>
            <p:nvPr/>
          </p:nvSpPr>
          <p:spPr bwMode="auto">
            <a:xfrm>
              <a:off x="9578996" y="39758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25" name="Group 24">
              <a:extLst>
                <a:ext uri="{FF2B5EF4-FFF2-40B4-BE49-F238E27FC236}">
                  <a16:creationId xmlns:a16="http://schemas.microsoft.com/office/drawing/2014/main" id="{A6C75A61-68C0-143D-349B-4D6B796FA892}"/>
                </a:ext>
              </a:extLst>
            </p:cNvPr>
            <p:cNvGrpSpPr/>
            <p:nvPr/>
          </p:nvGrpSpPr>
          <p:grpSpPr>
            <a:xfrm>
              <a:off x="8726352" y="2213938"/>
              <a:ext cx="929638" cy="1222177"/>
              <a:chOff x="5257801" y="2438400"/>
              <a:chExt cx="929638" cy="1222177"/>
            </a:xfrm>
          </p:grpSpPr>
          <p:cxnSp>
            <p:nvCxnSpPr>
              <p:cNvPr id="1080" name="Straight Connector 1079">
                <a:extLst>
                  <a:ext uri="{FF2B5EF4-FFF2-40B4-BE49-F238E27FC236}">
                    <a16:creationId xmlns:a16="http://schemas.microsoft.com/office/drawing/2014/main" id="{9D6CAD95-C27C-478E-0CD0-91D83C67C055}"/>
                  </a:ext>
                </a:extLst>
              </p:cNvPr>
              <p:cNvCxnSpPr/>
              <p:nvPr/>
            </p:nvCxnSpPr>
            <p:spPr bwMode="auto">
              <a:xfrm>
                <a:off x="5715000" y="278892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81" name="Straight Connector 1080">
                <a:extLst>
                  <a:ext uri="{FF2B5EF4-FFF2-40B4-BE49-F238E27FC236}">
                    <a16:creationId xmlns:a16="http://schemas.microsoft.com/office/drawing/2014/main" id="{D42C7F2C-0F6E-C306-9886-608EFB9B72E0}"/>
                  </a:ext>
                </a:extLst>
              </p:cNvPr>
              <p:cNvCxnSpPr/>
              <p:nvPr/>
            </p:nvCxnSpPr>
            <p:spPr bwMode="auto">
              <a:xfrm>
                <a:off x="6172200" y="24384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82" name="Straight Connector 1081">
                <a:extLst>
                  <a:ext uri="{FF2B5EF4-FFF2-40B4-BE49-F238E27FC236}">
                    <a16:creationId xmlns:a16="http://schemas.microsoft.com/office/drawing/2014/main" id="{39DB20FA-0E08-7101-4FCC-E641167A4DB3}"/>
                  </a:ext>
                </a:extLst>
              </p:cNvPr>
              <p:cNvCxnSpPr>
                <a:cxnSpLocks/>
              </p:cNvCxnSpPr>
              <p:nvPr/>
            </p:nvCxnSpPr>
            <p:spPr bwMode="auto">
              <a:xfrm>
                <a:off x="5867400" y="28956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83" name="Straight Connector 1082">
                <a:extLst>
                  <a:ext uri="{FF2B5EF4-FFF2-40B4-BE49-F238E27FC236}">
                    <a16:creationId xmlns:a16="http://schemas.microsoft.com/office/drawing/2014/main" id="{507BA572-E0E5-B57A-80F3-8C3EB1DAFE8A}"/>
                  </a:ext>
                </a:extLst>
              </p:cNvPr>
              <p:cNvCxnSpPr>
                <a:cxnSpLocks/>
              </p:cNvCxnSpPr>
              <p:nvPr/>
            </p:nvCxnSpPr>
            <p:spPr bwMode="auto">
              <a:xfrm>
                <a:off x="5867400" y="33528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84" name="Straight Connector 1083">
                <a:extLst>
                  <a:ext uri="{FF2B5EF4-FFF2-40B4-BE49-F238E27FC236}">
                    <a16:creationId xmlns:a16="http://schemas.microsoft.com/office/drawing/2014/main" id="{14915841-0BF5-E96C-6469-E3AED31197A5}"/>
                  </a:ext>
                </a:extLst>
              </p:cNvPr>
              <p:cNvCxnSpPr/>
              <p:nvPr/>
            </p:nvCxnSpPr>
            <p:spPr bwMode="auto">
              <a:xfrm>
                <a:off x="6172200" y="31242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85" name="Straight Arrow Connector 1084">
                <a:extLst>
                  <a:ext uri="{FF2B5EF4-FFF2-40B4-BE49-F238E27FC236}">
                    <a16:creationId xmlns:a16="http://schemas.microsoft.com/office/drawing/2014/main" id="{C06A31F8-B546-51FA-CE26-84A40ADE5A25}"/>
                  </a:ext>
                </a:extLst>
              </p:cNvPr>
              <p:cNvCxnSpPr>
                <a:cxnSpLocks/>
              </p:cNvCxnSpPr>
              <p:nvPr/>
            </p:nvCxnSpPr>
            <p:spPr bwMode="auto">
              <a:xfrm>
                <a:off x="5257801" y="31242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6" name="TextBox 1085">
                <a:extLst>
                  <a:ext uri="{FF2B5EF4-FFF2-40B4-BE49-F238E27FC236}">
                    <a16:creationId xmlns:a16="http://schemas.microsoft.com/office/drawing/2014/main" id="{C5842743-F11D-3FBC-0A21-EC1A741B6673}"/>
                  </a:ext>
                </a:extLst>
              </p:cNvPr>
              <p:cNvSpPr txBox="1"/>
              <p:nvPr/>
            </p:nvSpPr>
            <p:spPr>
              <a:xfrm>
                <a:off x="5867400" y="2587823"/>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D</a:t>
                </a:r>
              </a:p>
            </p:txBody>
          </p:sp>
          <p:sp>
            <p:nvSpPr>
              <p:cNvPr id="1087" name="TextBox 1086">
                <a:extLst>
                  <a:ext uri="{FF2B5EF4-FFF2-40B4-BE49-F238E27FC236}">
                    <a16:creationId xmlns:a16="http://schemas.microsoft.com/office/drawing/2014/main" id="{34CD811C-57E6-C999-E339-819A23775F6F}"/>
                  </a:ext>
                </a:extLst>
              </p:cNvPr>
              <p:cNvSpPr txBox="1"/>
              <p:nvPr/>
            </p:nvSpPr>
            <p:spPr>
              <a:xfrm>
                <a:off x="5943600" y="3352800"/>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S</a:t>
                </a:r>
              </a:p>
            </p:txBody>
          </p:sp>
          <p:sp>
            <p:nvSpPr>
              <p:cNvPr id="144" name="TextBox 143">
                <a:extLst>
                  <a:ext uri="{FF2B5EF4-FFF2-40B4-BE49-F238E27FC236}">
                    <a16:creationId xmlns:a16="http://schemas.microsoft.com/office/drawing/2014/main" id="{A6358252-0306-9CBF-1413-D5635E074FE6}"/>
                  </a:ext>
                </a:extLst>
              </p:cNvPr>
              <p:cNvSpPr txBox="1"/>
              <p:nvPr/>
            </p:nvSpPr>
            <p:spPr>
              <a:xfrm>
                <a:off x="5334001" y="2816423"/>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G</a:t>
                </a:r>
              </a:p>
            </p:txBody>
          </p:sp>
          <p:cxnSp>
            <p:nvCxnSpPr>
              <p:cNvPr id="146" name="Straight Connector 145">
                <a:extLst>
                  <a:ext uri="{FF2B5EF4-FFF2-40B4-BE49-F238E27FC236}">
                    <a16:creationId xmlns:a16="http://schemas.microsoft.com/office/drawing/2014/main" id="{6FDDF1C1-4C83-A00F-939A-88815A9A823F}"/>
                  </a:ext>
                </a:extLst>
              </p:cNvPr>
              <p:cNvCxnSpPr>
                <a:cxnSpLocks/>
              </p:cNvCxnSpPr>
              <p:nvPr/>
            </p:nvCxnSpPr>
            <p:spPr bwMode="auto">
              <a:xfrm>
                <a:off x="5867400" y="28223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51" name="Straight Connector 150">
                <a:extLst>
                  <a:ext uri="{FF2B5EF4-FFF2-40B4-BE49-F238E27FC236}">
                    <a16:creationId xmlns:a16="http://schemas.microsoft.com/office/drawing/2014/main" id="{82F9C11B-A411-6021-0921-639CB9D022B9}"/>
                  </a:ext>
                </a:extLst>
              </p:cNvPr>
              <p:cNvCxnSpPr>
                <a:cxnSpLocks/>
              </p:cNvCxnSpPr>
              <p:nvPr/>
            </p:nvCxnSpPr>
            <p:spPr bwMode="auto">
              <a:xfrm>
                <a:off x="5867400" y="30509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52" name="Straight Connector 151">
                <a:extLst>
                  <a:ext uri="{FF2B5EF4-FFF2-40B4-BE49-F238E27FC236}">
                    <a16:creationId xmlns:a16="http://schemas.microsoft.com/office/drawing/2014/main" id="{F2440AE3-9074-957A-5948-A36B65A4DF3D}"/>
                  </a:ext>
                </a:extLst>
              </p:cNvPr>
              <p:cNvCxnSpPr>
                <a:cxnSpLocks/>
              </p:cNvCxnSpPr>
              <p:nvPr/>
            </p:nvCxnSpPr>
            <p:spPr bwMode="auto">
              <a:xfrm>
                <a:off x="5867400" y="32795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1" name="Straight Arrow Connector 170">
                <a:extLst>
                  <a:ext uri="{FF2B5EF4-FFF2-40B4-BE49-F238E27FC236}">
                    <a16:creationId xmlns:a16="http://schemas.microsoft.com/office/drawing/2014/main" id="{A801C07B-7793-0A92-86B6-ED30C060A948}"/>
                  </a:ext>
                </a:extLst>
              </p:cNvPr>
              <p:cNvCxnSpPr>
                <a:cxnSpLocks/>
              </p:cNvCxnSpPr>
              <p:nvPr/>
            </p:nvCxnSpPr>
            <p:spPr bwMode="auto">
              <a:xfrm flipH="1">
                <a:off x="5867399" y="3135923"/>
                <a:ext cx="32004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grpSp>
        <p:grpSp>
          <p:nvGrpSpPr>
            <p:cNvPr id="26" name="Group 210">
              <a:extLst>
                <a:ext uri="{FF2B5EF4-FFF2-40B4-BE49-F238E27FC236}">
                  <a16:creationId xmlns:a16="http://schemas.microsoft.com/office/drawing/2014/main" id="{2BFBA218-AFF4-800E-C88A-7B00A1F7620E}"/>
                </a:ext>
              </a:extLst>
            </p:cNvPr>
            <p:cNvGrpSpPr>
              <a:grpSpLocks/>
            </p:cNvGrpSpPr>
            <p:nvPr/>
          </p:nvGrpSpPr>
          <p:grpSpPr bwMode="auto">
            <a:xfrm rot="5400000">
              <a:off x="8258129" y="2553329"/>
              <a:ext cx="304800" cy="762000"/>
              <a:chOff x="3216" y="1728"/>
              <a:chExt cx="192" cy="480"/>
            </a:xfrm>
          </p:grpSpPr>
          <p:sp>
            <p:nvSpPr>
              <p:cNvPr id="1076" name="Line 8">
                <a:extLst>
                  <a:ext uri="{FF2B5EF4-FFF2-40B4-BE49-F238E27FC236}">
                    <a16:creationId xmlns:a16="http://schemas.microsoft.com/office/drawing/2014/main" id="{BB373785-DF21-D965-F550-5E67057740E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7" name="Line 9">
                <a:extLst>
                  <a:ext uri="{FF2B5EF4-FFF2-40B4-BE49-F238E27FC236}">
                    <a16:creationId xmlns:a16="http://schemas.microsoft.com/office/drawing/2014/main" id="{EA1A8548-79C2-2EAC-35AF-B6DF7380E6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8" name="Line 10">
                <a:extLst>
                  <a:ext uri="{FF2B5EF4-FFF2-40B4-BE49-F238E27FC236}">
                    <a16:creationId xmlns:a16="http://schemas.microsoft.com/office/drawing/2014/main" id="{E049B270-FA47-B5BD-3A1F-049EDAD63AB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9" name="Line 11">
                <a:extLst>
                  <a:ext uri="{FF2B5EF4-FFF2-40B4-BE49-F238E27FC236}">
                    <a16:creationId xmlns:a16="http://schemas.microsoft.com/office/drawing/2014/main" id="{ACBBB966-D5D9-FA62-6AA3-EA874854849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grpSp>
          <p:nvGrpSpPr>
            <p:cNvPr id="27" name="Group 206">
              <a:extLst>
                <a:ext uri="{FF2B5EF4-FFF2-40B4-BE49-F238E27FC236}">
                  <a16:creationId xmlns:a16="http://schemas.microsoft.com/office/drawing/2014/main" id="{1B2A7ECF-E205-05C5-1F78-AF563B1C3F03}"/>
                </a:ext>
              </a:extLst>
            </p:cNvPr>
            <p:cNvGrpSpPr>
              <a:grpSpLocks/>
            </p:cNvGrpSpPr>
            <p:nvPr/>
          </p:nvGrpSpPr>
          <p:grpSpPr bwMode="auto">
            <a:xfrm>
              <a:off x="7883002" y="2928440"/>
              <a:ext cx="304800" cy="762000"/>
              <a:chOff x="4224" y="2400"/>
              <a:chExt cx="192" cy="480"/>
            </a:xfrm>
          </p:grpSpPr>
          <p:sp>
            <p:nvSpPr>
              <p:cNvPr id="1070" name="Oval 20">
                <a:extLst>
                  <a:ext uri="{FF2B5EF4-FFF2-40B4-BE49-F238E27FC236}">
                    <a16:creationId xmlns:a16="http://schemas.microsoft.com/office/drawing/2014/main" id="{61ABA892-6BD4-17FD-2302-B5EA552D43FD}"/>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071" name="Line 21">
                <a:extLst>
                  <a:ext uri="{FF2B5EF4-FFF2-40B4-BE49-F238E27FC236}">
                    <a16:creationId xmlns:a16="http://schemas.microsoft.com/office/drawing/2014/main" id="{9FF23B45-3FDB-2F42-36B7-E097047E495E}"/>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2" name="Line 22">
                <a:extLst>
                  <a:ext uri="{FF2B5EF4-FFF2-40B4-BE49-F238E27FC236}">
                    <a16:creationId xmlns:a16="http://schemas.microsoft.com/office/drawing/2014/main" id="{CF7E1CBB-AD6B-0758-3EA9-62A3F4FB76D8}"/>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3" name="Line 23">
                <a:extLst>
                  <a:ext uri="{FF2B5EF4-FFF2-40B4-BE49-F238E27FC236}">
                    <a16:creationId xmlns:a16="http://schemas.microsoft.com/office/drawing/2014/main" id="{E9003931-AE8D-11A8-95D1-A5E1B29EEE85}"/>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4" name="Line 24">
                <a:extLst>
                  <a:ext uri="{FF2B5EF4-FFF2-40B4-BE49-F238E27FC236}">
                    <a16:creationId xmlns:a16="http://schemas.microsoft.com/office/drawing/2014/main" id="{B76C5AFE-E531-C78C-5D01-8C2D6F64209C}"/>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5" name="Line 25">
                <a:extLst>
                  <a:ext uri="{FF2B5EF4-FFF2-40B4-BE49-F238E27FC236}">
                    <a16:creationId xmlns:a16="http://schemas.microsoft.com/office/drawing/2014/main" id="{900A5274-5A24-F2A4-C81A-BA9612FADA3C}"/>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sp>
          <p:nvSpPr>
            <p:cNvPr id="29" name="Freeform 12">
              <a:extLst>
                <a:ext uri="{FF2B5EF4-FFF2-40B4-BE49-F238E27FC236}">
                  <a16:creationId xmlns:a16="http://schemas.microsoft.com/office/drawing/2014/main" id="{B130A30B-62F9-29EE-02E8-D3877E5F6C41}"/>
                </a:ext>
              </a:extLst>
            </p:cNvPr>
            <p:cNvSpPr>
              <a:spLocks noChangeAspect="1"/>
            </p:cNvSpPr>
            <p:nvPr/>
          </p:nvSpPr>
          <p:spPr bwMode="auto">
            <a:xfrm>
              <a:off x="9568558" y="16355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30" name="Group 220">
              <a:extLst>
                <a:ext uri="{FF2B5EF4-FFF2-40B4-BE49-F238E27FC236}">
                  <a16:creationId xmlns:a16="http://schemas.microsoft.com/office/drawing/2014/main" id="{FDD93E56-2B13-7C95-BABB-AFF0B7FE17E5}"/>
                </a:ext>
              </a:extLst>
            </p:cNvPr>
            <p:cNvGrpSpPr>
              <a:grpSpLocks/>
            </p:cNvGrpSpPr>
            <p:nvPr/>
          </p:nvGrpSpPr>
          <p:grpSpPr bwMode="auto">
            <a:xfrm>
              <a:off x="10321324" y="3368843"/>
              <a:ext cx="152400" cy="304800"/>
              <a:chOff x="3264" y="3072"/>
              <a:chExt cx="96" cy="192"/>
            </a:xfrm>
          </p:grpSpPr>
          <p:sp>
            <p:nvSpPr>
              <p:cNvPr id="1068" name="Line 17">
                <a:extLst>
                  <a:ext uri="{FF2B5EF4-FFF2-40B4-BE49-F238E27FC236}">
                    <a16:creationId xmlns:a16="http://schemas.microsoft.com/office/drawing/2014/main" id="{AB0747A2-FEF5-13D5-B673-FCE6722A4AD4}"/>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69" name="Freeform 18">
                <a:extLst>
                  <a:ext uri="{FF2B5EF4-FFF2-40B4-BE49-F238E27FC236}">
                    <a16:creationId xmlns:a16="http://schemas.microsoft.com/office/drawing/2014/main" id="{1DCCC111-E69D-427E-BAA7-DD80260C520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46" name="Group 220">
              <a:extLst>
                <a:ext uri="{FF2B5EF4-FFF2-40B4-BE49-F238E27FC236}">
                  <a16:creationId xmlns:a16="http://schemas.microsoft.com/office/drawing/2014/main" id="{DC38ED3D-D8E9-5DCE-1065-A56E4153E882}"/>
                </a:ext>
              </a:extLst>
            </p:cNvPr>
            <p:cNvGrpSpPr>
              <a:grpSpLocks/>
            </p:cNvGrpSpPr>
            <p:nvPr/>
          </p:nvGrpSpPr>
          <p:grpSpPr bwMode="auto">
            <a:xfrm>
              <a:off x="9583172" y="4642824"/>
              <a:ext cx="152400" cy="304800"/>
              <a:chOff x="3264" y="3072"/>
              <a:chExt cx="96" cy="192"/>
            </a:xfrm>
          </p:grpSpPr>
          <p:sp>
            <p:nvSpPr>
              <p:cNvPr id="1062" name="Line 17">
                <a:extLst>
                  <a:ext uri="{FF2B5EF4-FFF2-40B4-BE49-F238E27FC236}">
                    <a16:creationId xmlns:a16="http://schemas.microsoft.com/office/drawing/2014/main" id="{C77AC511-41A1-2EA0-C4B1-0B4088F5A300}"/>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63" name="Freeform 18">
                <a:extLst>
                  <a:ext uri="{FF2B5EF4-FFF2-40B4-BE49-F238E27FC236}">
                    <a16:creationId xmlns:a16="http://schemas.microsoft.com/office/drawing/2014/main" id="{9EA6ED02-03F9-4CBE-BC4B-24AB6026824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47" name="TextBox 46">
              <a:extLst>
                <a:ext uri="{FF2B5EF4-FFF2-40B4-BE49-F238E27FC236}">
                  <a16:creationId xmlns:a16="http://schemas.microsoft.com/office/drawing/2014/main" id="{3B3326CD-DF4D-B7A3-B4C9-8A30646084DA}"/>
                </a:ext>
              </a:extLst>
            </p:cNvPr>
            <p:cNvSpPr txBox="1"/>
            <p:nvPr/>
          </p:nvSpPr>
          <p:spPr>
            <a:xfrm>
              <a:off x="9743765" y="1853696"/>
              <a:ext cx="664036" cy="338554"/>
            </a:xfrm>
            <a:prstGeom prst="rect">
              <a:avLst/>
            </a:prstGeom>
            <a:noFill/>
          </p:spPr>
          <p:txBody>
            <a:bodyPr wrap="square" rtlCol="0">
              <a:spAutoFit/>
            </a:bodyPr>
            <a:lstStyle/>
            <a:p>
              <a:r>
                <a:rPr lang="en-US" sz="1600" b="1" dirty="0"/>
                <a:t>3.3K</a:t>
              </a:r>
              <a:endParaRPr lang="en-US" b="1" dirty="0"/>
            </a:p>
          </p:txBody>
        </p:sp>
        <p:sp>
          <p:nvSpPr>
            <p:cNvPr id="48" name="TextBox 47">
              <a:extLst>
                <a:ext uri="{FF2B5EF4-FFF2-40B4-BE49-F238E27FC236}">
                  <a16:creationId xmlns:a16="http://schemas.microsoft.com/office/drawing/2014/main" id="{3F5CB757-7DB4-F809-C0AD-3F28F03B0FCE}"/>
                </a:ext>
              </a:extLst>
            </p:cNvPr>
            <p:cNvSpPr txBox="1"/>
            <p:nvPr/>
          </p:nvSpPr>
          <p:spPr>
            <a:xfrm>
              <a:off x="9714668" y="4241775"/>
              <a:ext cx="664036" cy="615553"/>
            </a:xfrm>
            <a:prstGeom prst="rect">
              <a:avLst/>
            </a:prstGeom>
            <a:noFill/>
          </p:spPr>
          <p:txBody>
            <a:bodyPr wrap="square" rtlCol="0">
              <a:spAutoFit/>
            </a:bodyPr>
            <a:lstStyle/>
            <a:p>
              <a:r>
                <a:rPr lang="en-US" sz="1600" b="1" dirty="0"/>
                <a:t>150</a:t>
              </a:r>
            </a:p>
            <a:p>
              <a:endParaRPr lang="en-US" b="1" dirty="0"/>
            </a:p>
          </p:txBody>
        </p:sp>
        <p:sp>
          <p:nvSpPr>
            <p:cNvPr id="49" name="TextBox 48">
              <a:extLst>
                <a:ext uri="{FF2B5EF4-FFF2-40B4-BE49-F238E27FC236}">
                  <a16:creationId xmlns:a16="http://schemas.microsoft.com/office/drawing/2014/main" id="{AED00668-8C6D-D076-5D58-C2CACDFFE463}"/>
                </a:ext>
              </a:extLst>
            </p:cNvPr>
            <p:cNvSpPr txBox="1"/>
            <p:nvPr/>
          </p:nvSpPr>
          <p:spPr>
            <a:xfrm>
              <a:off x="10557236" y="2898103"/>
              <a:ext cx="664036" cy="338554"/>
            </a:xfrm>
            <a:prstGeom prst="rect">
              <a:avLst/>
            </a:prstGeom>
            <a:noFill/>
          </p:spPr>
          <p:txBody>
            <a:bodyPr wrap="square" rtlCol="0">
              <a:spAutoFit/>
            </a:bodyPr>
            <a:lstStyle/>
            <a:p>
              <a:r>
                <a:rPr lang="en-US" sz="1600" b="1" dirty="0"/>
                <a:t>R</a:t>
              </a:r>
              <a:r>
                <a:rPr lang="en-US" sz="1600" b="1" baseline="-25000" dirty="0"/>
                <a:t>L</a:t>
              </a:r>
              <a:endParaRPr lang="en-US" b="1" baseline="-25000" dirty="0"/>
            </a:p>
          </p:txBody>
        </p:sp>
        <p:sp>
          <p:nvSpPr>
            <p:cNvPr id="51" name="TextBox 50">
              <a:extLst>
                <a:ext uri="{FF2B5EF4-FFF2-40B4-BE49-F238E27FC236}">
                  <a16:creationId xmlns:a16="http://schemas.microsoft.com/office/drawing/2014/main" id="{CEFAED4D-670A-CE26-94BD-B53EE5194039}"/>
                </a:ext>
              </a:extLst>
            </p:cNvPr>
            <p:cNvSpPr txBox="1"/>
            <p:nvPr/>
          </p:nvSpPr>
          <p:spPr>
            <a:xfrm>
              <a:off x="8210103" y="2390924"/>
              <a:ext cx="664036" cy="338554"/>
            </a:xfrm>
            <a:prstGeom prst="rect">
              <a:avLst/>
            </a:prstGeom>
            <a:noFill/>
          </p:spPr>
          <p:txBody>
            <a:bodyPr wrap="square" rtlCol="0">
              <a:spAutoFit/>
            </a:bodyPr>
            <a:lstStyle/>
            <a:p>
              <a:r>
                <a:rPr lang="en-US" sz="1600" b="1" dirty="0"/>
                <a:t>C</a:t>
              </a:r>
              <a:r>
                <a:rPr lang="en-US" sz="1600" b="1" baseline="-25000" dirty="0"/>
                <a:t>i</a:t>
              </a:r>
              <a:endParaRPr lang="en-US" b="1" baseline="-25000" dirty="0"/>
            </a:p>
          </p:txBody>
        </p:sp>
        <p:sp>
          <p:nvSpPr>
            <p:cNvPr id="79" name="TextBox 78">
              <a:extLst>
                <a:ext uri="{FF2B5EF4-FFF2-40B4-BE49-F238E27FC236}">
                  <a16:creationId xmlns:a16="http://schemas.microsoft.com/office/drawing/2014/main" id="{3E6D3643-FA2B-6463-BE0C-DAE285AD7F1B}"/>
                </a:ext>
              </a:extLst>
            </p:cNvPr>
            <p:cNvSpPr txBox="1"/>
            <p:nvPr/>
          </p:nvSpPr>
          <p:spPr>
            <a:xfrm>
              <a:off x="9685056" y="1199038"/>
              <a:ext cx="664036" cy="338554"/>
            </a:xfrm>
            <a:prstGeom prst="rect">
              <a:avLst/>
            </a:prstGeom>
            <a:noFill/>
          </p:spPr>
          <p:txBody>
            <a:bodyPr wrap="square" rtlCol="0">
              <a:spAutoFit/>
            </a:bodyPr>
            <a:lstStyle/>
            <a:p>
              <a:r>
                <a:rPr lang="en-US" sz="1600" b="1" dirty="0"/>
                <a:t>12V</a:t>
              </a:r>
              <a:endParaRPr lang="en-US" b="1" baseline="-25000" dirty="0"/>
            </a:p>
          </p:txBody>
        </p:sp>
        <p:sp>
          <p:nvSpPr>
            <p:cNvPr id="85" name="Freeform 12">
              <a:extLst>
                <a:ext uri="{FF2B5EF4-FFF2-40B4-BE49-F238E27FC236}">
                  <a16:creationId xmlns:a16="http://schemas.microsoft.com/office/drawing/2014/main" id="{E8231525-937C-3E70-2834-9300EDA4DB30}"/>
                </a:ext>
              </a:extLst>
            </p:cNvPr>
            <p:cNvSpPr>
              <a:spLocks noChangeAspect="1"/>
            </p:cNvSpPr>
            <p:nvPr/>
          </p:nvSpPr>
          <p:spPr bwMode="auto">
            <a:xfrm>
              <a:off x="8643722" y="29152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024" name="Freeform 12">
              <a:extLst>
                <a:ext uri="{FF2B5EF4-FFF2-40B4-BE49-F238E27FC236}">
                  <a16:creationId xmlns:a16="http://schemas.microsoft.com/office/drawing/2014/main" id="{C6DE3D1F-3E00-0944-251B-25A814748E99}"/>
                </a:ext>
              </a:extLst>
            </p:cNvPr>
            <p:cNvSpPr>
              <a:spLocks noChangeAspect="1"/>
            </p:cNvSpPr>
            <p:nvPr/>
          </p:nvSpPr>
          <p:spPr bwMode="auto">
            <a:xfrm>
              <a:off x="8645810" y="216580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1025" name="Group 249">
              <a:extLst>
                <a:ext uri="{FF2B5EF4-FFF2-40B4-BE49-F238E27FC236}">
                  <a16:creationId xmlns:a16="http://schemas.microsoft.com/office/drawing/2014/main" id="{89C95474-C243-D5E6-9C48-907EC27CE4C4}"/>
                </a:ext>
              </a:extLst>
            </p:cNvPr>
            <p:cNvGrpSpPr>
              <a:grpSpLocks/>
            </p:cNvGrpSpPr>
            <p:nvPr/>
          </p:nvGrpSpPr>
          <p:grpSpPr bwMode="auto">
            <a:xfrm>
              <a:off x="8614993" y="2817962"/>
              <a:ext cx="228600" cy="228600"/>
              <a:chOff x="1248" y="720"/>
              <a:chExt cx="96" cy="96"/>
            </a:xfrm>
          </p:grpSpPr>
          <p:sp>
            <p:nvSpPr>
              <p:cNvPr id="1060" name="Oval 250">
                <a:extLst>
                  <a:ext uri="{FF2B5EF4-FFF2-40B4-BE49-F238E27FC236}">
                    <a16:creationId xmlns:a16="http://schemas.microsoft.com/office/drawing/2014/main" id="{8A93FA6C-806F-312E-9DBE-BA5671A88CA5}"/>
                  </a:ext>
                </a:extLst>
              </p:cNvPr>
              <p:cNvSpPr>
                <a:spLocks noChangeAspect="1" noChangeArrowheads="1"/>
              </p:cNvSpPr>
              <p:nvPr/>
            </p:nvSpPr>
            <p:spPr bwMode="auto">
              <a:xfrm>
                <a:off x="1274"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61" name="Rectangle 251">
                <a:extLst>
                  <a:ext uri="{FF2B5EF4-FFF2-40B4-BE49-F238E27FC236}">
                    <a16:creationId xmlns:a16="http://schemas.microsoft.com/office/drawing/2014/main" id="{8F452B3E-1F57-32E1-930D-B5D90BD926E9}"/>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026" name="Straight Connector 1025">
              <a:extLst>
                <a:ext uri="{FF2B5EF4-FFF2-40B4-BE49-F238E27FC236}">
                  <a16:creationId xmlns:a16="http://schemas.microsoft.com/office/drawing/2014/main" id="{27AC0198-F2F1-6F3D-3BA0-DE8C8B5997F8}"/>
                </a:ext>
              </a:extLst>
            </p:cNvPr>
            <p:cNvCxnSpPr>
              <a:cxnSpLocks/>
            </p:cNvCxnSpPr>
            <p:nvPr/>
          </p:nvCxnSpPr>
          <p:spPr>
            <a:xfrm flipV="1">
              <a:off x="8713999" y="1697334"/>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7" name="Straight Connector 1026">
              <a:extLst>
                <a:ext uri="{FF2B5EF4-FFF2-40B4-BE49-F238E27FC236}">
                  <a16:creationId xmlns:a16="http://schemas.microsoft.com/office/drawing/2014/main" id="{7BAE5747-6B89-C4B6-51DF-277F3A4FEB60}"/>
                </a:ext>
              </a:extLst>
            </p:cNvPr>
            <p:cNvCxnSpPr>
              <a:cxnSpLocks/>
            </p:cNvCxnSpPr>
            <p:nvPr/>
          </p:nvCxnSpPr>
          <p:spPr>
            <a:xfrm flipV="1">
              <a:off x="8722010" y="1697334"/>
              <a:ext cx="0" cy="4684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28" name="Group 220">
              <a:extLst>
                <a:ext uri="{FF2B5EF4-FFF2-40B4-BE49-F238E27FC236}">
                  <a16:creationId xmlns:a16="http://schemas.microsoft.com/office/drawing/2014/main" id="{DECA3B70-2507-61C8-7EB9-DB305A2FA55A}"/>
                </a:ext>
              </a:extLst>
            </p:cNvPr>
            <p:cNvGrpSpPr>
              <a:grpSpLocks/>
            </p:cNvGrpSpPr>
            <p:nvPr/>
          </p:nvGrpSpPr>
          <p:grpSpPr bwMode="auto">
            <a:xfrm>
              <a:off x="8643722" y="3578114"/>
              <a:ext cx="152400" cy="304800"/>
              <a:chOff x="3264" y="3072"/>
              <a:chExt cx="96" cy="192"/>
            </a:xfrm>
          </p:grpSpPr>
          <p:sp>
            <p:nvSpPr>
              <p:cNvPr id="1058" name="Line 17">
                <a:extLst>
                  <a:ext uri="{FF2B5EF4-FFF2-40B4-BE49-F238E27FC236}">
                    <a16:creationId xmlns:a16="http://schemas.microsoft.com/office/drawing/2014/main" id="{78CA6398-D3A4-A032-EFDA-E1F8C667EF1D}"/>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59" name="Freeform 18">
                <a:extLst>
                  <a:ext uri="{FF2B5EF4-FFF2-40B4-BE49-F238E27FC236}">
                    <a16:creationId xmlns:a16="http://schemas.microsoft.com/office/drawing/2014/main" id="{97931E46-98EC-54EC-DB8E-1C6C72BC554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032" name="Straight Connector 1031">
              <a:extLst>
                <a:ext uri="{FF2B5EF4-FFF2-40B4-BE49-F238E27FC236}">
                  <a16:creationId xmlns:a16="http://schemas.microsoft.com/office/drawing/2014/main" id="{0C0CA588-6CE0-FD8B-B617-8B35F3474600}"/>
                </a:ext>
              </a:extLst>
            </p:cNvPr>
            <p:cNvCxnSpPr>
              <a:cxnSpLocks/>
            </p:cNvCxnSpPr>
            <p:nvPr/>
          </p:nvCxnSpPr>
          <p:spPr>
            <a:xfrm flipV="1">
              <a:off x="9640584" y="1363308"/>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33" name="Group 249">
              <a:extLst>
                <a:ext uri="{FF2B5EF4-FFF2-40B4-BE49-F238E27FC236}">
                  <a16:creationId xmlns:a16="http://schemas.microsoft.com/office/drawing/2014/main" id="{8547A761-D1AD-4396-1881-E42659E17B2B}"/>
                </a:ext>
              </a:extLst>
            </p:cNvPr>
            <p:cNvGrpSpPr>
              <a:grpSpLocks/>
            </p:cNvGrpSpPr>
            <p:nvPr/>
          </p:nvGrpSpPr>
          <p:grpSpPr bwMode="auto">
            <a:xfrm>
              <a:off x="9528017" y="1278045"/>
              <a:ext cx="228600" cy="228600"/>
              <a:chOff x="1248" y="720"/>
              <a:chExt cx="96" cy="96"/>
            </a:xfrm>
          </p:grpSpPr>
          <p:sp>
            <p:nvSpPr>
              <p:cNvPr id="1056" name="Oval 250">
                <a:extLst>
                  <a:ext uri="{FF2B5EF4-FFF2-40B4-BE49-F238E27FC236}">
                    <a16:creationId xmlns:a16="http://schemas.microsoft.com/office/drawing/2014/main" id="{F8127E9E-3865-17EA-5DD6-F789BA56718C}"/>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57" name="Rectangle 251">
                <a:extLst>
                  <a:ext uri="{FF2B5EF4-FFF2-40B4-BE49-F238E27FC236}">
                    <a16:creationId xmlns:a16="http://schemas.microsoft.com/office/drawing/2014/main" id="{F9F5BB73-D6FF-7AE6-4349-EBF3E5EFABE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034" name="Straight Connector 1033">
              <a:extLst>
                <a:ext uri="{FF2B5EF4-FFF2-40B4-BE49-F238E27FC236}">
                  <a16:creationId xmlns:a16="http://schemas.microsoft.com/office/drawing/2014/main" id="{D1A5895D-D5D2-2B17-058E-7CC646520DC1}"/>
                </a:ext>
              </a:extLst>
            </p:cNvPr>
            <p:cNvCxnSpPr>
              <a:cxnSpLocks/>
            </p:cNvCxnSpPr>
            <p:nvPr/>
          </p:nvCxnSpPr>
          <p:spPr>
            <a:xfrm flipV="1">
              <a:off x="9650108" y="3277698"/>
              <a:ext cx="0" cy="7315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35" name="Freeform 12">
              <a:extLst>
                <a:ext uri="{FF2B5EF4-FFF2-40B4-BE49-F238E27FC236}">
                  <a16:creationId xmlns:a16="http://schemas.microsoft.com/office/drawing/2014/main" id="{1FA5AA38-39E8-5306-8D42-610D9AA6EBF1}"/>
                </a:ext>
              </a:extLst>
            </p:cNvPr>
            <p:cNvSpPr>
              <a:spLocks noChangeAspect="1"/>
            </p:cNvSpPr>
            <p:nvPr/>
          </p:nvSpPr>
          <p:spPr bwMode="auto">
            <a:xfrm>
              <a:off x="10318138" y="26982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038" name="TextBox 1037">
              <a:extLst>
                <a:ext uri="{FF2B5EF4-FFF2-40B4-BE49-F238E27FC236}">
                  <a16:creationId xmlns:a16="http://schemas.microsoft.com/office/drawing/2014/main" id="{A1C2B5D4-6B34-2A71-72CC-2C3ACE88D1B7}"/>
                </a:ext>
              </a:extLst>
            </p:cNvPr>
            <p:cNvSpPr txBox="1"/>
            <p:nvPr/>
          </p:nvSpPr>
          <p:spPr>
            <a:xfrm>
              <a:off x="8768904" y="2195714"/>
              <a:ext cx="664036" cy="338554"/>
            </a:xfrm>
            <a:prstGeom prst="rect">
              <a:avLst/>
            </a:prstGeom>
            <a:noFill/>
          </p:spPr>
          <p:txBody>
            <a:bodyPr wrap="square" rtlCol="0">
              <a:spAutoFit/>
            </a:bodyPr>
            <a:lstStyle/>
            <a:p>
              <a:r>
                <a:rPr lang="en-US" sz="1600" b="1" dirty="0"/>
                <a:t>200K</a:t>
              </a:r>
              <a:endParaRPr lang="en-US" b="1" dirty="0"/>
            </a:p>
          </p:txBody>
        </p:sp>
        <p:sp>
          <p:nvSpPr>
            <p:cNvPr id="1039" name="TextBox 1038">
              <a:extLst>
                <a:ext uri="{FF2B5EF4-FFF2-40B4-BE49-F238E27FC236}">
                  <a16:creationId xmlns:a16="http://schemas.microsoft.com/office/drawing/2014/main" id="{49C9D191-DC36-8238-0A68-3F86AA29E10B}"/>
                </a:ext>
              </a:extLst>
            </p:cNvPr>
            <p:cNvSpPr txBox="1"/>
            <p:nvPr/>
          </p:nvSpPr>
          <p:spPr>
            <a:xfrm>
              <a:off x="8745940" y="3325142"/>
              <a:ext cx="664036" cy="338554"/>
            </a:xfrm>
            <a:prstGeom prst="rect">
              <a:avLst/>
            </a:prstGeom>
            <a:noFill/>
          </p:spPr>
          <p:txBody>
            <a:bodyPr wrap="square" rtlCol="0">
              <a:spAutoFit/>
            </a:bodyPr>
            <a:lstStyle/>
            <a:p>
              <a:r>
                <a:rPr lang="en-US" sz="1600" b="1" dirty="0"/>
                <a:t>100K</a:t>
              </a:r>
              <a:endParaRPr lang="en-US" b="1" dirty="0"/>
            </a:p>
          </p:txBody>
        </p:sp>
        <p:grpSp>
          <p:nvGrpSpPr>
            <p:cNvPr id="1044" name="Group 249">
              <a:extLst>
                <a:ext uri="{FF2B5EF4-FFF2-40B4-BE49-F238E27FC236}">
                  <a16:creationId xmlns:a16="http://schemas.microsoft.com/office/drawing/2014/main" id="{496DEA9C-1AAE-4A12-5864-AE79956D730D}"/>
                </a:ext>
              </a:extLst>
            </p:cNvPr>
            <p:cNvGrpSpPr>
              <a:grpSpLocks/>
            </p:cNvGrpSpPr>
            <p:nvPr/>
          </p:nvGrpSpPr>
          <p:grpSpPr bwMode="auto">
            <a:xfrm>
              <a:off x="9534281" y="3501411"/>
              <a:ext cx="228600" cy="228600"/>
              <a:chOff x="1248" y="720"/>
              <a:chExt cx="96" cy="96"/>
            </a:xfrm>
          </p:grpSpPr>
          <p:sp>
            <p:nvSpPr>
              <p:cNvPr id="1048" name="Oval 250">
                <a:extLst>
                  <a:ext uri="{FF2B5EF4-FFF2-40B4-BE49-F238E27FC236}">
                    <a16:creationId xmlns:a16="http://schemas.microsoft.com/office/drawing/2014/main" id="{244F6B40-AAED-48D5-3AEA-C240EE229004}"/>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49" name="Rectangle 251">
                <a:extLst>
                  <a:ext uri="{FF2B5EF4-FFF2-40B4-BE49-F238E27FC236}">
                    <a16:creationId xmlns:a16="http://schemas.microsoft.com/office/drawing/2014/main" id="{1405807B-F6EE-8B5E-4ABA-913F79472D4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91" name="TextBox 190">
              <a:extLst>
                <a:ext uri="{FF2B5EF4-FFF2-40B4-BE49-F238E27FC236}">
                  <a16:creationId xmlns:a16="http://schemas.microsoft.com/office/drawing/2014/main" id="{8FA95432-FE7A-8BE1-EF2E-26B464311B90}"/>
                </a:ext>
              </a:extLst>
            </p:cNvPr>
            <p:cNvSpPr txBox="1"/>
            <p:nvPr/>
          </p:nvSpPr>
          <p:spPr>
            <a:xfrm>
              <a:off x="9941923" y="2258317"/>
              <a:ext cx="664036" cy="338554"/>
            </a:xfrm>
            <a:prstGeom prst="rect">
              <a:avLst/>
            </a:prstGeom>
            <a:noFill/>
          </p:spPr>
          <p:txBody>
            <a:bodyPr wrap="square" rtlCol="0">
              <a:spAutoFit/>
            </a:bodyPr>
            <a:lstStyle/>
            <a:p>
              <a:r>
                <a:rPr lang="en-US" sz="1600" b="1" dirty="0"/>
                <a:t>C</a:t>
              </a:r>
              <a:r>
                <a:rPr lang="en-US" sz="1600" b="1" baseline="-25000" dirty="0"/>
                <a:t>o</a:t>
              </a:r>
              <a:endParaRPr lang="en-US" b="1" baseline="-25000" dirty="0"/>
            </a:p>
          </p:txBody>
        </p:sp>
      </p:grpSp>
    </p:spTree>
    <p:extLst>
      <p:ext uri="{BB962C8B-B14F-4D97-AF65-F5344CB8AC3E}">
        <p14:creationId xmlns:p14="http://schemas.microsoft.com/office/powerpoint/2010/main" val="34036338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72290" y="30516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5627702" y="1658808"/>
                <a:ext cx="6455611" cy="45274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For 2N7000,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𝑔</m:t>
                        </m:r>
                      </m:e>
                      <m:sub>
                        <m:r>
                          <a:rPr lang="en-US" b="0" i="1" smtClean="0">
                            <a:solidFill>
                              <a:srgbClr val="000000"/>
                            </a:solidFill>
                            <a:latin typeface="Cambria Math" panose="02040503050406030204" pitchFamily="18" charset="0"/>
                            <a:cs typeface="Calibri"/>
                            <a:sym typeface="Calibri"/>
                          </a:rPr>
                          <m:t>𝑚</m:t>
                        </m:r>
                      </m:sub>
                    </m:s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200</m:t>
                    </m:r>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5627702" y="1658808"/>
                <a:ext cx="6455611" cy="4527431"/>
              </a:xfrm>
              <a:prstGeom prst="rect">
                <a:avLst/>
              </a:prstGeom>
              <a:blipFill>
                <a:blip r:embed="rId3"/>
                <a:stretch>
                  <a:fillRect l="-1572" t="-55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70269"/>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69</a:t>
            </a:fld>
            <a:endParaRPr lang="en-US" dirty="0">
              <a:solidFill>
                <a:schemeClr val="tx1"/>
              </a:solidFill>
            </a:endParaRPr>
          </a:p>
        </p:txBody>
      </p:sp>
      <p:grpSp>
        <p:nvGrpSpPr>
          <p:cNvPr id="5" name="Group 4">
            <a:extLst>
              <a:ext uri="{FF2B5EF4-FFF2-40B4-BE49-F238E27FC236}">
                <a16:creationId xmlns:a16="http://schemas.microsoft.com/office/drawing/2014/main" id="{E9EAB8A6-0392-0347-9863-A6EB38B1204E}"/>
              </a:ext>
            </a:extLst>
          </p:cNvPr>
          <p:cNvGrpSpPr/>
          <p:nvPr/>
        </p:nvGrpSpPr>
        <p:grpSpPr>
          <a:xfrm>
            <a:off x="1631888" y="1982462"/>
            <a:ext cx="2389918" cy="3163601"/>
            <a:chOff x="649774" y="1473342"/>
            <a:chExt cx="2389918"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1448853" y="2783424"/>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1385620" y="342131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1385620" y="288283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1038473" y="341306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2418584" y="3685718"/>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864204" y="3137187"/>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1787945" y="2749810"/>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2004813" y="2123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2012768" y="36363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2403698" y="4103543"/>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1953416" y="4255943"/>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1325234" y="3939996"/>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2220936" y="2641189"/>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2220978" y="2302264"/>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1693157" y="3781659"/>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1076122" y="3588372"/>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1083558" y="2915586"/>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771323" y="2870978"/>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2217263" y="2967623"/>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2117003" y="3689013"/>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1465081" y="2138839"/>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1474117" y="2134416"/>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1785999" y="1897577"/>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2582653" y="286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1741955" y="18270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649774" y="33658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2097665" y="3284061"/>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1523835" y="1473342"/>
              <a:ext cx="505267" cy="369332"/>
            </a:xfrm>
            <a:prstGeom prst="rect">
              <a:avLst/>
            </a:prstGeom>
            <a:noFill/>
          </p:spPr>
          <p:txBody>
            <a:bodyPr wrap="none" rtlCol="0">
              <a:spAutoFit/>
            </a:bodyPr>
            <a:lstStyle/>
            <a:p>
              <a:r>
                <a:rPr lang="en-US" dirty="0"/>
                <a:t>V</a:t>
              </a:r>
              <a:r>
                <a:rPr lang="en-US" baseline="-25000" dirty="0"/>
                <a:t>DD</a:t>
              </a:r>
            </a:p>
          </p:txBody>
        </p:sp>
        <p:sp>
          <p:nvSpPr>
            <p:cNvPr id="75" name="Oval 74">
              <a:extLst>
                <a:ext uri="{FF2B5EF4-FFF2-40B4-BE49-F238E27FC236}">
                  <a16:creationId xmlns:a16="http://schemas.microsoft.com/office/drawing/2014/main" id="{A93998EA-1894-EB44-A5C0-CECCC626B579}"/>
                </a:ext>
              </a:extLst>
            </p:cNvPr>
            <p:cNvSpPr/>
            <p:nvPr/>
          </p:nvSpPr>
          <p:spPr>
            <a:xfrm>
              <a:off x="1425235" y="3366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E68923-5D32-F648-A2E1-A1E8ADA22BC1}"/>
                </a:ext>
              </a:extLst>
            </p:cNvPr>
            <p:cNvSpPr/>
            <p:nvPr/>
          </p:nvSpPr>
          <p:spPr>
            <a:xfrm>
              <a:off x="2055429" y="36380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85E19E2-260B-9345-8B81-164D865902DE}"/>
                </a:ext>
              </a:extLst>
            </p:cNvPr>
            <p:cNvSpPr/>
            <p:nvPr/>
          </p:nvSpPr>
          <p:spPr>
            <a:xfrm>
              <a:off x="2043072" y="2871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2694D-EDEF-754B-82DB-3DE82A75B8B0}"/>
                </a:ext>
              </a:extLst>
            </p:cNvPr>
            <p:cNvSpPr txBox="1"/>
            <p:nvPr/>
          </p:nvSpPr>
          <p:spPr>
            <a:xfrm>
              <a:off x="2604809" y="3672025"/>
              <a:ext cx="434883" cy="338554"/>
            </a:xfrm>
            <a:prstGeom prst="rect">
              <a:avLst/>
            </a:prstGeom>
            <a:noFill/>
          </p:spPr>
          <p:txBody>
            <a:bodyPr wrap="square" rtlCol="0">
              <a:spAutoFit/>
            </a:bodyPr>
            <a:lstStyle/>
            <a:p>
              <a:r>
                <a:rPr lang="en-US" sz="1600" dirty="0"/>
                <a:t>C</a:t>
              </a:r>
              <a:r>
                <a:rPr lang="en-US" sz="1600" baseline="-25000" dirty="0"/>
                <a:t>M</a:t>
              </a:r>
            </a:p>
          </p:txBody>
        </p:sp>
      </p:grpSp>
    </p:spTree>
    <p:extLst>
      <p:ext uri="{BB962C8B-B14F-4D97-AF65-F5344CB8AC3E}">
        <p14:creationId xmlns:p14="http://schemas.microsoft.com/office/powerpoint/2010/main" val="1117038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20689" y="1121683"/>
                <a:ext cx="5358568" cy="5379670"/>
              </a:xfrm>
            </p:spPr>
            <p:txBody>
              <a:bodyPr>
                <a:normAutofit/>
              </a:bodyPr>
              <a:lstStyle/>
              <a:p>
                <a:pPr>
                  <a:spcBef>
                    <a:spcPts val="400"/>
                  </a:spcBef>
                </a:pPr>
                <a:r>
                  <a:rPr lang="en-US" sz="1800" dirty="0"/>
                  <a:t>RC behavior: charging</a:t>
                </a:r>
              </a:p>
              <a:p>
                <a:pPr lvl="1">
                  <a:spcBef>
                    <a:spcPts val="2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2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2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2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a:t>
                </a:r>
              </a:p>
              <a:p>
                <a:pPr lvl="1">
                  <a:spcBef>
                    <a:spcPts val="200"/>
                  </a:spcBef>
                </a:pPr>
                <a:r>
                  <a:rPr lang="en-US" sz="1800" dirty="0"/>
                  <a:t>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2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2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2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2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2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2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20689" y="1121683"/>
                <a:ext cx="5358568" cy="5379670"/>
              </a:xfrm>
              <a:blipFill>
                <a:blip r:embed="rId2"/>
                <a:stretch>
                  <a:fillRect l="-709" t="-94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38563" y="4251004"/>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4" name="Group 3">
            <a:extLst>
              <a:ext uri="{FF2B5EF4-FFF2-40B4-BE49-F238E27FC236}">
                <a16:creationId xmlns:a16="http://schemas.microsoft.com/office/drawing/2014/main" id="{DCDBA665-E62C-CF13-05CA-1F6DDEFD12ED}"/>
              </a:ext>
            </a:extLst>
          </p:cNvPr>
          <p:cNvGrpSpPr/>
          <p:nvPr/>
        </p:nvGrpSpPr>
        <p:grpSpPr>
          <a:xfrm>
            <a:off x="340512" y="1684350"/>
            <a:ext cx="1904333" cy="1693498"/>
            <a:chOff x="364178" y="1458945"/>
            <a:chExt cx="1904333" cy="1693498"/>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618915" y="2356088"/>
              <a:ext cx="191688" cy="682589"/>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636215" y="2301710"/>
              <a:ext cx="159740" cy="189608"/>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636215" y="2962835"/>
              <a:ext cx="159740" cy="189608"/>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388217" y="2536951"/>
              <a:ext cx="379163" cy="382920"/>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756310" y="2195864"/>
              <a:ext cx="379163" cy="382920"/>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1883624" y="1814275"/>
              <a:ext cx="0" cy="39786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1885379" y="2578959"/>
              <a:ext cx="0" cy="39786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1889348" y="1809951"/>
              <a:ext cx="379163" cy="382920"/>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1849568" y="2520040"/>
              <a:ext cx="379163" cy="382920"/>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654567" y="171148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346962" y="1877720"/>
              <a:ext cx="379163" cy="382920"/>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639832" y="1588060"/>
              <a:ext cx="159740" cy="189608"/>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935690" y="1458945"/>
              <a:ext cx="790524" cy="421704"/>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496032" y="1875730"/>
              <a:ext cx="790522" cy="919642"/>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941983" y="2723152"/>
              <a:ext cx="0" cy="3312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938366" y="1795171"/>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631184" y="155284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364178" y="1518772"/>
              <a:ext cx="9661" cy="154531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373839" y="3064091"/>
              <a:ext cx="13418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364178" y="1529809"/>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842823"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945703"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70</a:t>
            </a:fld>
            <a:endParaRPr lang="en-US" dirty="0">
              <a:solidFill>
                <a:schemeClr val="tx1"/>
              </a:solidFill>
            </a:endParaRPr>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360687" y="1644402"/>
                <a:ext cx="4587009"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360687" y="1644402"/>
                <a:ext cx="4587009" cy="2841930"/>
              </a:xfrm>
              <a:prstGeom prst="rect">
                <a:avLst/>
              </a:prstGeom>
              <a:blipFill>
                <a:blip r:embed="rId3"/>
                <a:stretch>
                  <a:fillRect l="-1657" t="-444"/>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126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85665" y="1556848"/>
                <a:ext cx="10620669"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collector resistor.</a:t>
                </a:r>
              </a:p>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collector resistance).  </a:t>
                </a:r>
                <a:r>
                  <a:rPr lang="en-US" sz="2000" b="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85665" y="1556848"/>
                <a:ext cx="10620669" cy="4959945"/>
              </a:xfrm>
              <a:prstGeom prst="rect">
                <a:avLst/>
              </a:prstGeom>
              <a:blipFill>
                <a:blip r:embed="rId3"/>
                <a:stretch>
                  <a:fillRect l="-835" t="-51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71</a:t>
            </a:fld>
            <a:endParaRPr lang="en-US" dirty="0">
              <a:solidFill>
                <a:schemeClr val="tx1"/>
              </a:solidFill>
            </a:endParaRPr>
          </a:p>
        </p:txBody>
      </p:sp>
    </p:spTree>
    <p:extLst>
      <p:ext uri="{BB962C8B-B14F-4D97-AF65-F5344CB8AC3E}">
        <p14:creationId xmlns:p14="http://schemas.microsoft.com/office/powerpoint/2010/main" val="33462496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Amplifier gain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006859" y="1674198"/>
                <a:ext cx="9139683" cy="41480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006859" y="1674198"/>
                <a:ext cx="9139683" cy="4148095"/>
              </a:xfrm>
              <a:prstGeom prst="rect">
                <a:avLst/>
              </a:prstGeom>
              <a:blipFill>
                <a:blip r:embed="rId3"/>
                <a:stretch>
                  <a:fillRect l="-1111" t="-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72</a:t>
            </a:fld>
            <a:endParaRPr lang="en-US" dirty="0">
              <a:solidFill>
                <a:schemeClr val="tx1"/>
              </a:solidFill>
            </a:endParaRPr>
          </a:p>
        </p:txBody>
      </p:sp>
      <p:grpSp>
        <p:nvGrpSpPr>
          <p:cNvPr id="5" name="Group 4">
            <a:extLst>
              <a:ext uri="{FF2B5EF4-FFF2-40B4-BE49-F238E27FC236}">
                <a16:creationId xmlns:a16="http://schemas.microsoft.com/office/drawing/2014/main" id="{7576A290-B15D-3142-8363-62EB8704C3F6}"/>
              </a:ext>
            </a:extLst>
          </p:cNvPr>
          <p:cNvGrpSpPr/>
          <p:nvPr/>
        </p:nvGrpSpPr>
        <p:grpSpPr>
          <a:xfrm>
            <a:off x="9532171" y="3216334"/>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76" y="2128"/>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i</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Tree>
    <p:extLst>
      <p:ext uri="{BB962C8B-B14F-4D97-AF65-F5344CB8AC3E}">
        <p14:creationId xmlns:p14="http://schemas.microsoft.com/office/powerpoint/2010/main" val="32200553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74493" y="1881289"/>
                <a:ext cx="8882631" cy="39998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dirty="0">
                    <a:solidFill>
                      <a:srgbClr val="000000"/>
                    </a:solidFill>
                    <a:latin typeface="Calibri"/>
                    <a:cs typeface="Calibri"/>
                    <a:sym typeface="Calibri"/>
                  </a:rPr>
                  <a:t>T</a:t>
                </a:r>
                <a:r>
                  <a:rPr lang="en-US" b="0" dirty="0">
                    <a:solidFill>
                      <a:srgbClr val="000000"/>
                    </a:solidFill>
                    <a:latin typeface="Calibri"/>
                    <a:cs typeface="Calibri"/>
                    <a:sym typeface="Calibri"/>
                  </a:rPr>
                  <a:t>he gain is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74493" y="1881289"/>
                <a:ext cx="8882631" cy="3999875"/>
              </a:xfrm>
              <a:prstGeom prst="rect">
                <a:avLst/>
              </a:prstGeom>
              <a:blipFill>
                <a:blip r:embed="rId3"/>
                <a:stretch>
                  <a:fillRect l="-856" t="-94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73</a:t>
            </a:fld>
            <a:endParaRPr lang="en-US" dirty="0">
              <a:solidFill>
                <a:schemeClr val="tx1"/>
              </a:solidFill>
            </a:endParaRPr>
          </a:p>
        </p:txBody>
      </p:sp>
      <p:sp>
        <p:nvSpPr>
          <p:cNvPr id="123" name="TextBox 122">
            <a:extLst>
              <a:ext uri="{FF2B5EF4-FFF2-40B4-BE49-F238E27FC236}">
                <a16:creationId xmlns:a16="http://schemas.microsoft.com/office/drawing/2014/main" id="{19E6E774-FBF9-4045-ACB7-A0EE316AE953}"/>
              </a:ext>
            </a:extLst>
          </p:cNvPr>
          <p:cNvSpPr txBox="1"/>
          <p:nvPr/>
        </p:nvSpPr>
        <p:spPr>
          <a:xfrm>
            <a:off x="9877103" y="902527"/>
            <a:ext cx="474366" cy="369332"/>
          </a:xfrm>
          <a:prstGeom prst="rect">
            <a:avLst/>
          </a:prstGeom>
          <a:noFill/>
        </p:spPr>
        <p:txBody>
          <a:bodyPr wrap="square" rtlCol="0">
            <a:spAutoFit/>
          </a:bodyPr>
          <a:lstStyle/>
          <a:p>
            <a:r>
              <a:rPr lang="en-US" dirty="0"/>
              <a:t>A</a:t>
            </a:r>
          </a:p>
        </p:txBody>
      </p:sp>
      <p:grpSp>
        <p:nvGrpSpPr>
          <p:cNvPr id="9" name="Group 8">
            <a:extLst>
              <a:ext uri="{FF2B5EF4-FFF2-40B4-BE49-F238E27FC236}">
                <a16:creationId xmlns:a16="http://schemas.microsoft.com/office/drawing/2014/main" id="{8D00CA08-FABE-DA46-88A6-837ABAD580DC}"/>
              </a:ext>
            </a:extLst>
          </p:cNvPr>
          <p:cNvGrpSpPr/>
          <p:nvPr/>
        </p:nvGrpSpPr>
        <p:grpSpPr>
          <a:xfrm>
            <a:off x="6203102" y="3891984"/>
            <a:ext cx="2290029" cy="2623878"/>
            <a:chOff x="9659205" y="3807404"/>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10539198" y="4224890"/>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10426559" y="5112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9669878" y="5363270"/>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10979033" y="380740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10932288" y="416199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10875471" y="545734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10757854" y="5384458"/>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11022964" y="5427643"/>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11009543" y="5456487"/>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9749040" y="5499484"/>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9800391" y="5351324"/>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9843520" y="4935612"/>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10313971" y="5525333"/>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10585592" y="473178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10585592" y="4731785"/>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10875678" y="422689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11522288" y="4222545"/>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10818847" y="575961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11504035" y="4772296"/>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10807349" y="6126482"/>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11442074" y="4104878"/>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9659205" y="5506026"/>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11431400" y="3842687"/>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10901041" y="5841301"/>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11171008" y="4360842"/>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sp>
        <p:nvSpPr>
          <p:cNvPr id="169" name="TextBox 168">
            <a:extLst>
              <a:ext uri="{FF2B5EF4-FFF2-40B4-BE49-F238E27FC236}">
                <a16:creationId xmlns:a16="http://schemas.microsoft.com/office/drawing/2014/main" id="{9BDE6ED3-C78F-524F-8205-991AB2802BA0}"/>
              </a:ext>
            </a:extLst>
          </p:cNvPr>
          <p:cNvSpPr txBox="1"/>
          <p:nvPr/>
        </p:nvSpPr>
        <p:spPr>
          <a:xfrm>
            <a:off x="9870754" y="4002708"/>
            <a:ext cx="474366" cy="369332"/>
          </a:xfrm>
          <a:prstGeom prst="rect">
            <a:avLst/>
          </a:prstGeom>
          <a:noFill/>
        </p:spPr>
        <p:txBody>
          <a:bodyPr wrap="square" rtlCol="0">
            <a:spAutoFit/>
          </a:bodyPr>
          <a:lstStyle/>
          <a:p>
            <a:r>
              <a:rPr lang="en-US" dirty="0"/>
              <a:t>B</a:t>
            </a:r>
          </a:p>
        </p:txBody>
      </p:sp>
      <p:grpSp>
        <p:nvGrpSpPr>
          <p:cNvPr id="17" name="Group 16">
            <a:extLst>
              <a:ext uri="{FF2B5EF4-FFF2-40B4-BE49-F238E27FC236}">
                <a16:creationId xmlns:a16="http://schemas.microsoft.com/office/drawing/2014/main" id="{B86294DA-6057-AE41-B59F-39692B627DF8}"/>
              </a:ext>
            </a:extLst>
          </p:cNvPr>
          <p:cNvGrpSpPr/>
          <p:nvPr/>
        </p:nvGrpSpPr>
        <p:grpSpPr>
          <a:xfrm>
            <a:off x="9296467" y="877431"/>
            <a:ext cx="2097305" cy="3199219"/>
            <a:chOff x="9678233" y="71784"/>
            <a:chExt cx="2097305" cy="3199219"/>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485354" y="1655135"/>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799032" y="53478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926567" y="138326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975582" y="697082"/>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rot="5400000">
              <a:off x="10314271" y="996082"/>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728640" y="2890003"/>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792702" y="22002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0069382" y="940187"/>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319375" y="2429044"/>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831946" y="40971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723034" y="71784"/>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678233" y="2126108"/>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847620" y="13257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814015" y="190377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533966" y="1329828"/>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822194" y="2178417"/>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a:cxnSpLocks/>
            </p:cNvCxnSpPr>
            <p:nvPr/>
          </p:nvCxnSpPr>
          <p:spPr>
            <a:xfrm flipH="1">
              <a:off x="9867213" y="1379017"/>
              <a:ext cx="450793" cy="0"/>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01B4218C-21DC-5543-AA36-4277043E2A5D}"/>
                </a:ext>
              </a:extLst>
            </p:cNvPr>
            <p:cNvSpPr txBox="1"/>
            <p:nvPr/>
          </p:nvSpPr>
          <p:spPr>
            <a:xfrm>
              <a:off x="10441079" y="587880"/>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708900" y="587880"/>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10149087" y="155754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10076996" y="2082548"/>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10052514" y="2129867"/>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10059569" y="1485658"/>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408618" y="1405617"/>
              <a:ext cx="366920" cy="369332"/>
            </a:xfrm>
            <a:prstGeom prst="rect">
              <a:avLst/>
            </a:prstGeom>
            <a:noFill/>
          </p:spPr>
          <p:txBody>
            <a:bodyPr wrap="square" rtlCol="0">
              <a:spAutoFit/>
            </a:bodyPr>
            <a:lstStyle/>
            <a:p>
              <a:r>
                <a:rPr lang="en-US" dirty="0"/>
                <a:t>V</a:t>
              </a:r>
              <a:endParaRPr lang="en-US" baseline="-25000" dirty="0"/>
            </a:p>
          </p:txBody>
        </p:sp>
        <p:cxnSp>
          <p:nvCxnSpPr>
            <p:cNvPr id="92" name="Straight Connector 91">
              <a:extLst>
                <a:ext uri="{FF2B5EF4-FFF2-40B4-BE49-F238E27FC236}">
                  <a16:creationId xmlns:a16="http://schemas.microsoft.com/office/drawing/2014/main" id="{D1A64C06-4855-544B-A840-90AA2C9E33CD}"/>
                </a:ext>
              </a:extLst>
            </p:cNvPr>
            <p:cNvCxnSpPr>
              <a:cxnSpLocks/>
            </p:cNvCxnSpPr>
            <p:nvPr/>
          </p:nvCxnSpPr>
          <p:spPr>
            <a:xfrm flipV="1">
              <a:off x="9875069" y="1357167"/>
              <a:ext cx="7142" cy="577684"/>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26F1370-6376-E446-B124-E419936E96FA}"/>
                </a:ext>
              </a:extLst>
            </p:cNvPr>
            <p:cNvCxnSpPr>
              <a:cxnSpLocks/>
            </p:cNvCxnSpPr>
            <p:nvPr/>
          </p:nvCxnSpPr>
          <p:spPr>
            <a:xfrm flipV="1">
              <a:off x="10885786" y="1381183"/>
              <a:ext cx="1272" cy="33317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5997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5015" y="1271752"/>
                <a:ext cx="9107569" cy="53667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and it arises from a capacitance,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between the collector and emitter.</a:t>
                </a:r>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oMath>
                </a14:m>
                <a:r>
                  <a:rPr lang="en-US" b="0" dirty="0">
                    <a:solidFill>
                      <a:srgbClr val="000000"/>
                    </a:solidFill>
                    <a:latin typeface="Calibri"/>
                    <a:cs typeface="Calibri"/>
                    <a:sym typeface="Calibri"/>
                  </a:rPr>
                  <a:t> is the maximum current between base and emitter in the equivalent circuit on the right.</a:t>
                </a:r>
              </a:p>
              <a:p>
                <a:pPr defTabSz="457200" hangingPunct="0"/>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a:t>
                </a:r>
                <a:r>
                  <a:rPr lang="en-US" b="0" dirty="0" err="1">
                    <a:solidFill>
                      <a:srgbClr val="000000"/>
                    </a:solidFill>
                    <a:cs typeface="Calibri"/>
                    <a:sym typeface="Calibri"/>
                  </a:rPr>
                  <a:t>resistanc.e</a:t>
                </a:r>
                <a:r>
                  <a:rPr lang="en-US" b="0" dirty="0">
                    <a:solidFill>
                      <a:srgbClr val="000000"/>
                    </a:solidFill>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5015" y="1271752"/>
                <a:ext cx="9107569" cy="5366731"/>
              </a:xfrm>
              <a:prstGeom prst="rect">
                <a:avLst/>
              </a:prstGeom>
              <a:blipFill>
                <a:blip r:embed="rId3"/>
                <a:stretch>
                  <a:fillRect l="-975" t="-709" r="-111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74</a:t>
            </a:fld>
            <a:endParaRPr lang="en-US" dirty="0">
              <a:solidFill>
                <a:schemeClr val="tx1"/>
              </a:solidFill>
            </a:endParaRPr>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489391"/>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678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87725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38611"/>
            <a:ext cx="11529391" cy="769441"/>
          </a:xfrm>
          <a:prstGeom prst="rect">
            <a:avLst/>
          </a:prstGeom>
          <a:noFill/>
        </p:spPr>
        <p:txBody>
          <a:bodyPr wrap="square" rtlCol="0">
            <a:spAutoFit/>
          </a:bodyPr>
          <a:lstStyle/>
          <a:p>
            <a:pPr algn="ctr"/>
            <a:r>
              <a:rPr lang="en-US" sz="4400" dirty="0">
                <a:latin typeface="+mj-lt"/>
              </a:rPr>
              <a:t>More on emitter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224909" y="2154399"/>
                <a:ext cx="7154346"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224909" y="2154399"/>
                <a:ext cx="7154346" cy="3368915"/>
              </a:xfrm>
              <a:prstGeom prst="rect">
                <a:avLst/>
              </a:prstGeom>
              <a:blipFill>
                <a:blip r:embed="rId3"/>
                <a:stretch>
                  <a:fillRect l="-141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558854" y="6242390"/>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75</a:t>
            </a:fld>
            <a:endParaRPr lang="en-US" dirty="0">
              <a:solidFill>
                <a:schemeClr val="tx1"/>
              </a:solidFill>
            </a:endParaRPr>
          </a:p>
        </p:txBody>
      </p:sp>
      <p:grpSp>
        <p:nvGrpSpPr>
          <p:cNvPr id="5" name="Group 4">
            <a:extLst>
              <a:ext uri="{FF2B5EF4-FFF2-40B4-BE49-F238E27FC236}">
                <a16:creationId xmlns:a16="http://schemas.microsoft.com/office/drawing/2014/main" id="{031B91D6-77C0-E5A4-588E-E0FB44136B46}"/>
              </a:ext>
            </a:extLst>
          </p:cNvPr>
          <p:cNvGrpSpPr/>
          <p:nvPr/>
        </p:nvGrpSpPr>
        <p:grpSpPr>
          <a:xfrm>
            <a:off x="9219518" y="2451833"/>
            <a:ext cx="1666787" cy="1954334"/>
            <a:chOff x="9477702" y="2154399"/>
            <a:chExt cx="1666787" cy="1954334"/>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10279569" y="2607019"/>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TextBox 64">
              <a:extLst>
                <a:ext uri="{FF2B5EF4-FFF2-40B4-BE49-F238E27FC236}">
                  <a16:creationId xmlns:a16="http://schemas.microsoft.com/office/drawing/2014/main" id="{42477E46-0939-794F-A237-A61D3F172A99}"/>
                </a:ext>
              </a:extLst>
            </p:cNvPr>
            <p:cNvSpPr txBox="1"/>
            <p:nvPr/>
          </p:nvSpPr>
          <p:spPr>
            <a:xfrm>
              <a:off x="10743984" y="3364327"/>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0590997" y="315208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9915218" y="3035548"/>
              <a:ext cx="404595" cy="338554"/>
            </a:xfrm>
            <a:prstGeom prst="rect">
              <a:avLst/>
            </a:prstGeom>
            <a:noFill/>
          </p:spPr>
          <p:txBody>
            <a:bodyPr wrap="square" rtlCol="0">
              <a:spAutoFit/>
            </a:bodyPr>
            <a:lstStyle/>
            <a:p>
              <a:r>
                <a:rPr lang="en-US" sz="1600" dirty="0"/>
                <a:t>R</a:t>
              </a:r>
              <a:r>
                <a:rPr lang="en-US" sz="1600" baseline="-25000" dirty="0"/>
                <a:t>s</a:t>
              </a:r>
              <a:r>
                <a:rPr lang="en-US" sz="1600" baseline="30000" dirty="0"/>
                <a:t>’</a:t>
              </a:r>
              <a:endParaRPr lang="en-US" sz="1200" baseline="30000" dirty="0"/>
            </a:p>
          </p:txBody>
        </p:sp>
        <p:sp>
          <p:nvSpPr>
            <p:cNvPr id="75" name="Oval 74">
              <a:extLst>
                <a:ext uri="{FF2B5EF4-FFF2-40B4-BE49-F238E27FC236}">
                  <a16:creationId xmlns:a16="http://schemas.microsoft.com/office/drawing/2014/main" id="{6BAE00D1-3D6F-3740-BBFF-46B34DE36CB0}"/>
                </a:ext>
              </a:extLst>
            </p:cNvPr>
            <p:cNvSpPr/>
            <p:nvPr/>
          </p:nvSpPr>
          <p:spPr>
            <a:xfrm>
              <a:off x="10627772" y="2495574"/>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0B3E01A9-0CD8-2B44-83BB-1AE945FD6A87}"/>
                </a:ext>
              </a:extLst>
            </p:cNvPr>
            <p:cNvSpPr txBox="1"/>
            <p:nvPr/>
          </p:nvSpPr>
          <p:spPr>
            <a:xfrm>
              <a:off x="10522930" y="2154399"/>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rot="5400000" flipH="1">
              <a:off x="9907730" y="254013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0605048" y="3803933"/>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0741917" y="2986095"/>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477702" y="2496766"/>
              <a:ext cx="366920" cy="338554"/>
            </a:xfrm>
            <a:prstGeom prst="rect">
              <a:avLst/>
            </a:prstGeom>
            <a:noFill/>
          </p:spPr>
          <p:txBody>
            <a:bodyPr wrap="square" rtlCol="0">
              <a:spAutoFit/>
            </a:bodyPr>
            <a:lstStyle/>
            <a:p>
              <a:r>
                <a:rPr lang="en-US" sz="1600" dirty="0"/>
                <a:t>V</a:t>
              </a:r>
              <a:r>
                <a:rPr lang="en-US" sz="1600" baseline="-25000" dirty="0"/>
                <a:t>i</a:t>
              </a:r>
            </a:p>
          </p:txBody>
        </p:sp>
        <p:sp>
          <p:nvSpPr>
            <p:cNvPr id="4" name="Oval 3">
              <a:extLst>
                <a:ext uri="{FF2B5EF4-FFF2-40B4-BE49-F238E27FC236}">
                  <a16:creationId xmlns:a16="http://schemas.microsoft.com/office/drawing/2014/main" id="{5B652A84-6B05-2247-9B0F-5ADF2C82302D}"/>
                </a:ext>
              </a:extLst>
            </p:cNvPr>
            <p:cNvSpPr/>
            <p:nvPr/>
          </p:nvSpPr>
          <p:spPr>
            <a:xfrm>
              <a:off x="9596824" y="2852374"/>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0184613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2651" y="224973"/>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918514" y="1611128"/>
                <a:ext cx="5536572" cy="4840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918514" y="1611128"/>
                <a:ext cx="5536572" cy="4840790"/>
              </a:xfrm>
              <a:prstGeom prst="rect">
                <a:avLst/>
              </a:prstGeom>
              <a:blipFill>
                <a:blip r:embed="rId3"/>
                <a:stretch>
                  <a:fillRect l="-1835" t="-52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1035790" y="1672625"/>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1035790" y="1672625"/>
                <a:ext cx="3584726" cy="965968"/>
              </a:xfrm>
              <a:prstGeom prst="rect">
                <a:avLst/>
              </a:prstGeom>
              <a:blipFill>
                <a:blip r:embed="rId4"/>
                <a:stretch>
                  <a:fillRect l="-2827" t="-2597" b="-25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694432"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76</a:t>
            </a:fld>
            <a:endParaRPr lang="en-US" dirty="0">
              <a:solidFill>
                <a:schemeClr val="tx1"/>
              </a:solidFill>
            </a:endParaRPr>
          </a:p>
        </p:txBody>
      </p:sp>
      <p:grpSp>
        <p:nvGrpSpPr>
          <p:cNvPr id="4" name="Group 3">
            <a:extLst>
              <a:ext uri="{FF2B5EF4-FFF2-40B4-BE49-F238E27FC236}">
                <a16:creationId xmlns:a16="http://schemas.microsoft.com/office/drawing/2014/main" id="{0709DF6F-FAE9-E0D1-27FB-B89D443A18F2}"/>
              </a:ext>
            </a:extLst>
          </p:cNvPr>
          <p:cNvGrpSpPr/>
          <p:nvPr/>
        </p:nvGrpSpPr>
        <p:grpSpPr>
          <a:xfrm>
            <a:off x="1158531" y="3430817"/>
            <a:ext cx="2589625" cy="2691000"/>
            <a:chOff x="1416717" y="3333999"/>
            <a:chExt cx="2589625" cy="2691000"/>
          </a:xfrm>
        </p:grpSpPr>
        <p:sp>
          <p:nvSpPr>
            <p:cNvPr id="240" name="TextBox 239">
              <a:extLst>
                <a:ext uri="{FF2B5EF4-FFF2-40B4-BE49-F238E27FC236}">
                  <a16:creationId xmlns:a16="http://schemas.microsoft.com/office/drawing/2014/main" id="{950DD5C2-38C2-F045-952E-7994B5C420F0}"/>
                </a:ext>
              </a:extLst>
            </p:cNvPr>
            <p:cNvSpPr txBox="1"/>
            <p:nvPr/>
          </p:nvSpPr>
          <p:spPr>
            <a:xfrm>
              <a:off x="1416717" y="5655667"/>
              <a:ext cx="2128788" cy="369332"/>
            </a:xfrm>
            <a:prstGeom prst="rect">
              <a:avLst/>
            </a:prstGeom>
            <a:noFill/>
          </p:spPr>
          <p:txBody>
            <a:bodyPr wrap="none" rtlCol="0">
              <a:spAutoFit/>
            </a:bodyPr>
            <a:lstStyle/>
            <a:p>
              <a:r>
                <a:rPr lang="en-US" dirty="0"/>
                <a:t>Differential amplifier</a:t>
              </a:r>
            </a:p>
          </p:txBody>
        </p:sp>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1838900" y="337023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3283966" y="337023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3375406" y="4056030"/>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1629629" y="4056031"/>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1934428" y="4056031"/>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2582638" y="466563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2522091" y="5283404"/>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2498309" y="3827430"/>
              <a:ext cx="368499"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1422516" y="3934705"/>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1876373" y="33339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1500536" y="3526734"/>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3091942" y="405603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3601251" y="3970507"/>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3328053" y="33339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2132407" y="40143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3029090" y="40106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1583767" y="43138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3649584" y="43245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2220659" y="428905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2924603" y="42963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3506051" y="3515751"/>
              <a:ext cx="437665"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2064825" y="4187135"/>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2812310" y="4208905"/>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2164915" y="4883496"/>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2625051" y="46111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359433" y="1612857"/>
                <a:ext cx="830902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359433" y="1612857"/>
                <a:ext cx="8309026" cy="4377318"/>
              </a:xfrm>
              <a:prstGeom prst="rect">
                <a:avLst/>
              </a:prstGeom>
              <a:blipFill>
                <a:blip r:embed="rId3"/>
                <a:stretch>
                  <a:fillRect l="-137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9705189"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77</a:t>
            </a:fld>
            <a:endParaRPr lang="en-US" dirty="0">
              <a:solidFill>
                <a:schemeClr val="tx1"/>
              </a:solidFill>
            </a:endParaRPr>
          </a:p>
        </p:txBody>
      </p:sp>
      <p:grpSp>
        <p:nvGrpSpPr>
          <p:cNvPr id="3" name="Group 2">
            <a:extLst>
              <a:ext uri="{FF2B5EF4-FFF2-40B4-BE49-F238E27FC236}">
                <a16:creationId xmlns:a16="http://schemas.microsoft.com/office/drawing/2014/main" id="{4BBC1E51-4FBB-B06E-8FD3-611B8BE98918}"/>
              </a:ext>
            </a:extLst>
          </p:cNvPr>
          <p:cNvGrpSpPr/>
          <p:nvPr/>
        </p:nvGrpSpPr>
        <p:grpSpPr>
          <a:xfrm>
            <a:off x="8719011" y="2488281"/>
            <a:ext cx="3322568" cy="2205358"/>
            <a:chOff x="8791643" y="4143607"/>
            <a:chExt cx="3322568" cy="2205358"/>
          </a:xfrm>
        </p:grpSpPr>
        <p:sp>
          <p:nvSpPr>
            <p:cNvPr id="67" name="TextBox 66">
              <a:extLst>
                <a:ext uri="{FF2B5EF4-FFF2-40B4-BE49-F238E27FC236}">
                  <a16:creationId xmlns:a16="http://schemas.microsoft.com/office/drawing/2014/main" id="{8976316B-FE98-9344-9080-39847E136865}"/>
                </a:ext>
              </a:extLst>
            </p:cNvPr>
            <p:cNvSpPr txBox="1"/>
            <p:nvPr/>
          </p:nvSpPr>
          <p:spPr>
            <a:xfrm>
              <a:off x="10810669" y="4333250"/>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530175" y="6041190"/>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948168" y="4539285"/>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149002" y="5182484"/>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76932" y="519402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159635" y="4521679"/>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79776" y="4896136"/>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727754" y="498923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149175" y="5861636"/>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535056" y="5456842"/>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348438" y="4813140"/>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86797" y="51459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371000" y="48418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435856" y="4898486"/>
              <a:ext cx="84787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83748" y="48518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147878" y="4695709"/>
              <a:ext cx="340242" cy="329184"/>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91643" y="4859782"/>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10017749" y="4143607"/>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92508" y="5308177"/>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641981" y="5456854"/>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259159" y="515307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9043320" y="4446192"/>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629770" y="48482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92763" y="4528067"/>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9574179" y="6413080"/>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78</a:t>
            </a:fld>
            <a:endParaRPr lang="en-US" dirty="0">
              <a:solidFill>
                <a:schemeClr val="tx1"/>
              </a:solidFill>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323611" y="1420641"/>
                <a:ext cx="8430478"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a:t>
                </a:r>
              </a:p>
              <a:p>
                <a:pPr marL="457200"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is on.  Assume base voltage on Q</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is 700 mV.  Neglect saturation voltage on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and at 600mV at D</a:t>
                </a:r>
                <a:r>
                  <a:rPr lang="en-US" baseline="-25000" dirty="0">
                    <a:solidFill>
                      <a:srgbClr val="000000"/>
                    </a:solidFill>
                    <a:latin typeface="Calibri"/>
                    <a:ea typeface="Calibri"/>
                    <a:cs typeface="Calibri"/>
                    <a:sym typeface="Calibri"/>
                  </a:rPr>
                  <a:t>11</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9</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9</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24</m:t>
                            </m:r>
                          </m:sub>
                        </m:sSub>
                      </m:den>
                    </m:f>
                    <m:r>
                      <a:rPr lang="en-US" b="0" i="1" smtClean="0">
                        <a:solidFill>
                          <a:srgbClr val="000000"/>
                        </a:solidFill>
                        <a:latin typeface="Cambria Math" panose="02040503050406030204" pitchFamily="18" charset="0"/>
                        <a:cs typeface="Calibri"/>
                        <a:sym typeface="Calibri"/>
                      </a:rPr>
                      <m:t> </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12</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a:solidFill>
                          <a:srgbClr val="000000"/>
                        </a:solidFill>
                        <a:latin typeface="Cambria Math" panose="02040503050406030204" pitchFamily="18" charset="0"/>
                        <a:ea typeface="Cambria Math" panose="02040503050406030204" pitchFamily="18" charset="0"/>
                        <a:sym typeface="Calibri"/>
                      </a:rPr>
                      <m:t>exp</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𝑡</m:t>
                            </m:r>
                          </m:sub>
                        </m:sSub>
                      </m:den>
                    </m:f>
                    <m:r>
                      <a:rPr lang="en-US" i="1">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ea typeface="Cambria Math" panose="02040503050406030204" pitchFamily="18" charset="0"/>
                    <a:sym typeface="Calibri"/>
                  </a:rPr>
                  <a:t>,</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323611" y="1420641"/>
                <a:ext cx="8430478" cy="4863530"/>
              </a:xfrm>
              <a:prstGeom prst="rect">
                <a:avLst/>
              </a:prstGeom>
              <a:blipFill>
                <a:blip r:embed="rId3"/>
                <a:stretch>
                  <a:fillRect l="-1203" b="-2344"/>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3345380A-A3A6-1A71-49A0-DC4966A2C5CD}"/>
              </a:ext>
            </a:extLst>
          </p:cNvPr>
          <p:cNvGrpSpPr/>
          <p:nvPr/>
        </p:nvGrpSpPr>
        <p:grpSpPr>
          <a:xfrm>
            <a:off x="9244538" y="2847242"/>
            <a:ext cx="2613035" cy="2955018"/>
            <a:chOff x="9244538" y="2847242"/>
            <a:chExt cx="2613035" cy="2955018"/>
          </a:xfrm>
        </p:grpSpPr>
        <p:sp>
          <p:nvSpPr>
            <p:cNvPr id="124" name="TextBox 123">
              <a:extLst>
                <a:ext uri="{FF2B5EF4-FFF2-40B4-BE49-F238E27FC236}">
                  <a16:creationId xmlns:a16="http://schemas.microsoft.com/office/drawing/2014/main" id="{33749E67-877D-C442-A99F-41CDA88BC3D9}"/>
                </a:ext>
              </a:extLst>
            </p:cNvPr>
            <p:cNvSpPr txBox="1"/>
            <p:nvPr/>
          </p:nvSpPr>
          <p:spPr>
            <a:xfrm>
              <a:off x="9933118" y="2847242"/>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666418" y="3100285"/>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666418" y="4803258"/>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579999" y="3256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666418" y="5421260"/>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10112985" y="4470102"/>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746159" y="40518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818818" y="3517171"/>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10011635" y="3252685"/>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808185" y="4016013"/>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493885" y="32043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772033" y="4798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304922" y="4851102"/>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1046880" y="4844370"/>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1135557" y="5177509"/>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815481" y="4430019"/>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1007704" y="48021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769762" y="3533905"/>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9938479" y="426062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9914732" y="525365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244538" y="2850782"/>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0916481" y="2865486"/>
              <a:ext cx="497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a:t>
              </a:r>
            </a:p>
          </p:txBody>
        </p:sp>
        <p:sp>
          <p:nvSpPr>
            <p:cNvPr id="66" name="Oval 65">
              <a:extLst>
                <a:ext uri="{FF2B5EF4-FFF2-40B4-BE49-F238E27FC236}">
                  <a16:creationId xmlns:a16="http://schemas.microsoft.com/office/drawing/2014/main" id="{095AF4FD-B8D3-B94B-BE54-6A1E616CFCBD}"/>
                </a:ext>
              </a:extLst>
            </p:cNvPr>
            <p:cNvSpPr/>
            <p:nvPr/>
          </p:nvSpPr>
          <p:spPr>
            <a:xfrm>
              <a:off x="11134845" y="32079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5B79721-FBF4-8F4B-84AD-04FFDDC352FB}"/>
                </a:ext>
              </a:extLst>
            </p:cNvPr>
            <p:cNvSpPr/>
            <p:nvPr/>
          </p:nvSpPr>
          <p:spPr>
            <a:xfrm>
              <a:off x="9783298" y="39739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EA32BDB-C6EF-404B-B7E4-97E688305EA9}"/>
                </a:ext>
              </a:extLst>
            </p:cNvPr>
            <p:cNvSpPr txBox="1"/>
            <p:nvPr/>
          </p:nvSpPr>
          <p:spPr>
            <a:xfrm>
              <a:off x="9405739" y="3415255"/>
              <a:ext cx="3368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V</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sp>
          <p:nvSpPr>
            <p:cNvPr id="4" name="TextBox 3">
              <a:extLst>
                <a:ext uri="{FF2B5EF4-FFF2-40B4-BE49-F238E27FC236}">
                  <a16:creationId xmlns:a16="http://schemas.microsoft.com/office/drawing/2014/main" id="{5C1D1A84-4E5A-1D18-F0EE-53D9979C04B5}"/>
                </a:ext>
              </a:extLst>
            </p:cNvPr>
            <p:cNvSpPr txBox="1"/>
            <p:nvPr/>
          </p:nvSpPr>
          <p:spPr>
            <a:xfrm>
              <a:off x="9901073" y="3428751"/>
              <a:ext cx="3368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i</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cxnSp>
          <p:nvCxnSpPr>
            <p:cNvPr id="6" name="Straight Arrow Connector 5">
              <a:extLst>
                <a:ext uri="{FF2B5EF4-FFF2-40B4-BE49-F238E27FC236}">
                  <a16:creationId xmlns:a16="http://schemas.microsoft.com/office/drawing/2014/main" id="{11F7CAAF-41BB-EE9B-FFC0-4059E1D1EFFC}"/>
                </a:ext>
              </a:extLst>
            </p:cNvPr>
            <p:cNvCxnSpPr>
              <a:cxnSpLocks/>
            </p:cNvCxnSpPr>
            <p:nvPr/>
          </p:nvCxnSpPr>
          <p:spPr>
            <a:xfrm flipH="1" flipV="1">
              <a:off x="9909917" y="3536083"/>
              <a:ext cx="0" cy="3220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164819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66430" y="1359192"/>
                <a:ext cx="7972773" cy="516761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R13 at minimum and maximum gain. </a:t>
                </a: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sz="2000" dirty="0">
                    <a:solidFill>
                      <a:srgbClr val="000000"/>
                    </a:solidFill>
                    <a:latin typeface="Calibri"/>
                    <a:ea typeface="Calibri"/>
                    <a:cs typeface="Calibri"/>
                    <a:sym typeface="Calibri"/>
                  </a:rPr>
                  <a:t>,</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𝑝</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𝑇</m:t>
                        </m:r>
                        <m:r>
                          <a:rPr lang="en-US" sz="2000"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𝑛</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𝑅</m:t>
                    </m:r>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14</m:t>
                        </m:r>
                      </m:num>
                      <m:den>
                        <m:r>
                          <a:rPr lang="en-US" sz="2000" b="0" i="1" smtClean="0">
                            <a:solidFill>
                              <a:srgbClr val="000000"/>
                            </a:solidFill>
                            <a:latin typeface="Cambria Math" panose="02040503050406030204" pitchFamily="18" charset="0"/>
                            <a:cs typeface="Calibri"/>
                            <a:sym typeface="Calibri"/>
                          </a:rPr>
                          <m:t>4</m:t>
                        </m:r>
                      </m:den>
                    </m:f>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1225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𝑍</m:t>
                        </m:r>
                      </m:e>
                      <m:sub>
                        <m:r>
                          <a:rPr lang="en-US" sz="2000" b="0" i="1" dirty="0" smtClean="0">
                            <a:solidFill>
                              <a:srgbClr val="000000"/>
                            </a:solidFill>
                            <a:latin typeface="Cambria Math" panose="02040503050406030204" pitchFamily="18" charset="0"/>
                            <a:cs typeface="Calibri"/>
                            <a:sym typeface="Calibri"/>
                          </a:rPr>
                          <m:t>𝑒𝑞</m:t>
                        </m:r>
                      </m:sub>
                    </m:sSub>
                    <m:d>
                      <m:dPr>
                        <m:ctrlPr>
                          <a:rPr lang="en-US" sz="2000" b="0" i="1" dirty="0" smtClean="0">
                            <a:solidFill>
                              <a:srgbClr val="000000"/>
                            </a:solidFill>
                            <a:latin typeface="Cambria Math" panose="02040503050406030204" pitchFamily="18" charset="0"/>
                            <a:cs typeface="Calibri"/>
                            <a:sym typeface="Calibri"/>
                          </a:rPr>
                        </m:ctrlPr>
                      </m:dPr>
                      <m:e>
                        <m:r>
                          <a:rPr lang="en-US" sz="2000" b="0" i="1" dirty="0" smtClean="0">
                            <a:solidFill>
                              <a:srgbClr val="000000"/>
                            </a:solidFill>
                            <a:latin typeface="Cambria Math" panose="02040503050406030204" pitchFamily="18" charset="0"/>
                            <a:cs typeface="Calibri"/>
                            <a:sym typeface="Calibri"/>
                          </a:rPr>
                          <m:t>𝑅</m:t>
                        </m:r>
                      </m:e>
                    </m:d>
                    <m:r>
                      <a:rPr lang="en-US" sz="2000" b="0" i="1" dirty="0" smtClean="0">
                        <a:solidFill>
                          <a:srgbClr val="000000"/>
                        </a:solidFill>
                        <a:latin typeface="Cambria Math" panose="02040503050406030204" pitchFamily="18" charset="0"/>
                        <a:cs typeface="Calibri"/>
                        <a:sym typeface="Calibri"/>
                      </a:rPr>
                      <m:t>=</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20+</m:t>
                        </m:r>
                        <m:r>
                          <a:rPr lang="en-US" sz="2000" b="0" i="1" smtClean="0">
                            <a:solidFill>
                              <a:srgbClr val="000000"/>
                            </a:solidFill>
                            <a:latin typeface="Cambria Math" panose="02040503050406030204" pitchFamily="18" charset="0"/>
                            <a:cs typeface="Calibri"/>
                            <a:sym typeface="Calibri"/>
                          </a:rPr>
                          <m:t>𝑅</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𝑝</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𝑇</m:t>
                        </m:r>
                        <m:r>
                          <a:rPr lang="en-US" sz="2000"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sz="2000"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sz="2000"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𝑍</m:t>
                        </m:r>
                      </m:e>
                      <m:sub>
                        <m:r>
                          <a:rPr lang="en-US" sz="2000" i="1" dirty="0">
                            <a:solidFill>
                              <a:srgbClr val="000000"/>
                            </a:solidFill>
                            <a:latin typeface="Cambria Math" panose="02040503050406030204" pitchFamily="18" charset="0"/>
                            <a:cs typeface="Calibri"/>
                            <a:sym typeface="Calibri"/>
                          </a:rPr>
                          <m:t>𝑒𝑞</m:t>
                        </m:r>
                      </m:sub>
                    </m:sSub>
                    <m:d>
                      <m:dPr>
                        <m:ctrlPr>
                          <a:rPr lang="en-US" sz="2000" i="1" dirty="0">
                            <a:solidFill>
                              <a:srgbClr val="000000"/>
                            </a:solidFill>
                            <a:latin typeface="Cambria Math" panose="02040503050406030204" pitchFamily="18" charset="0"/>
                            <a:cs typeface="Calibri"/>
                            <a:sym typeface="Calibri"/>
                          </a:rPr>
                        </m:ctrlPr>
                      </m:dPr>
                      <m:e>
                        <m:r>
                          <a:rPr lang="en-US" sz="2000" b="0" i="1" dirty="0" smtClean="0">
                            <a:solidFill>
                              <a:srgbClr val="000000"/>
                            </a:solidFill>
                            <a:latin typeface="Cambria Math" panose="02040503050406030204" pitchFamily="18" charset="0"/>
                            <a:cs typeface="Calibri"/>
                            <a:sym typeface="Calibri"/>
                          </a:rPr>
                          <m:t>0</m:t>
                        </m:r>
                      </m:e>
                    </m:d>
                    <m:r>
                      <a:rPr lang="en-US" sz="2000" b="0" i="1" dirty="0" smtClean="0">
                        <a:solidFill>
                          <a:srgbClr val="000000"/>
                        </a:solidFill>
                        <a:latin typeface="Cambria Math" panose="02040503050406030204" pitchFamily="18" charset="0"/>
                        <a:cs typeface="Calibri"/>
                        <a:sym typeface="Calibri"/>
                      </a:rPr>
                      <m:t>=20+2992</m:t>
                    </m:r>
                    <m:r>
                      <a:rPr lang="en-US" sz="2000" b="0" i="1" dirty="0" smtClean="0">
                        <a:solidFill>
                          <a:srgbClr val="000000"/>
                        </a:solidFill>
                        <a:latin typeface="Cambria Math" panose="02040503050406030204" pitchFamily="18" charset="0"/>
                        <a:cs typeface="Calibri"/>
                        <a:sym typeface="Calibri"/>
                      </a:rPr>
                      <m:t>𝑗</m:t>
                    </m:r>
                    <m:r>
                      <a:rPr lang="en-US" sz="2000" b="0" i="1" dirty="0" smtClean="0">
                        <a:solidFill>
                          <a:srgbClr val="000000"/>
                        </a:solidFill>
                        <a:latin typeface="Cambria Math" panose="02040503050406030204" pitchFamily="18" charset="0"/>
                        <a:cs typeface="Calibri"/>
                        <a:sym typeface="Calibri"/>
                      </a:rPr>
                      <m:t>, </m:t>
                    </m:r>
                  </m:oMath>
                </a14:m>
                <a:endParaRPr lang="en-US" sz="2000"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𝑐</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𝑐𝑐</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𝑐</m:t>
                            </m:r>
                            <m:r>
                              <a:rPr lang="en-US" sz="2000" i="1">
                                <a:solidFill>
                                  <a:srgbClr val="000000"/>
                                </a:solidFill>
                                <a:latin typeface="Cambria Math" panose="02040503050406030204" pitchFamily="18" charset="0"/>
                                <a:cs typeface="Calibri"/>
                                <a:sym typeface="Calibri"/>
                              </a:rPr>
                              <m:t>𝑒</m:t>
                            </m:r>
                          </m:sub>
                        </m:sSub>
                      </m:num>
                      <m:den>
                        <m:r>
                          <a:rPr lang="en-US" sz="2000" i="1">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0+</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den>
                    </m:f>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𝑐</m:t>
                        </m:r>
                      </m:sub>
                    </m:sSub>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𝑒</m:t>
                        </m:r>
                      </m:sub>
                    </m:sSub>
                    <m:r>
                      <a:rPr lang="en-US" sz="2000" i="1">
                        <a:solidFill>
                          <a:srgbClr val="000000"/>
                        </a:solidFill>
                        <a:latin typeface="Cambria Math" panose="02040503050406030204" pitchFamily="18" charset="0"/>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20</m:t>
                        </m:r>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𝑐</m:t>
                        </m:r>
                      </m:sub>
                    </m:sSub>
                  </m:oMath>
                </a14:m>
                <a:endParaRPr lang="en-US" sz="200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sz="2000" b="0" dirty="0">
                    <a:solidFill>
                      <a:srgbClr val="000000"/>
                    </a:solidFill>
                    <a:cs typeface="Calibri" panose="020F0502020204030204" pitchFamily="34" charset="0"/>
                    <a:sym typeface="Calibri"/>
                  </a:rPr>
                  <a:t>From text,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𝑒</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2</m:t>
                        </m:r>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𝑅</m:t>
                            </m:r>
                          </m:e>
                          <m:sup>
                            <m:r>
                              <a:rPr lang="en-US" sz="2000"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sz="2000" b="0" i="1" smtClean="0">
                            <a:solidFill>
                              <a:srgbClr val="000000"/>
                            </a:solidFill>
                            <a:latin typeface="Cambria Math" panose="02040503050406030204" pitchFamily="18" charset="0"/>
                            <a:cs typeface="Calibri" panose="020F0502020204030204" pitchFamily="34" charset="0"/>
                            <a:sym typeface="Calibri"/>
                          </a:rPr>
                        </m:ctrlPr>
                      </m:dPr>
                      <m:e>
                        <m:r>
                          <a:rPr lang="en-US" sz="2000" b="0" i="1" smtClean="0">
                            <a:solidFill>
                              <a:srgbClr val="000000"/>
                            </a:solidFill>
                            <a:latin typeface="Cambria Math" panose="02040503050406030204" pitchFamily="18" charset="0"/>
                            <a:cs typeface="Calibri" panose="020F0502020204030204" pitchFamily="34" charset="0"/>
                            <a:sym typeface="Calibri"/>
                          </a:rPr>
                          <m:t>𝑅</m:t>
                        </m:r>
                      </m:e>
                    </m:d>
                    <m:r>
                      <a:rPr lang="en-US" sz="2000" b="0" i="1" smtClean="0">
                        <a:solidFill>
                          <a:srgbClr val="000000"/>
                        </a:solidFill>
                        <a:latin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(20+</m:t>
                        </m:r>
                        <m:r>
                          <a:rPr lang="en-US" sz="2000" b="0" i="1" smtClean="0">
                            <a:solidFill>
                              <a:srgbClr val="000000"/>
                            </a:solidFill>
                            <a:latin typeface="Cambria Math" panose="02040503050406030204" pitchFamily="18" charset="0"/>
                            <a:cs typeface="Calibri" panose="020F0502020204030204" pitchFamily="34" charset="0"/>
                            <a:sym typeface="Calibri"/>
                          </a:rPr>
                          <m:t>𝑅</m:t>
                        </m:r>
                        <m:r>
                          <a:rPr lang="en-US" sz="2000" b="0" i="1" smtClean="0">
                            <a:solidFill>
                              <a:srgbClr val="000000"/>
                            </a:solidFill>
                            <a:latin typeface="Cambria Math" panose="02040503050406030204" pitchFamily="18" charset="0"/>
                            <a:cs typeface="Calibri" panose="020F0502020204030204" pitchFamily="34" charset="0"/>
                            <a:sym typeface="Calibri"/>
                          </a:rPr>
                          <m:t>+</m:t>
                        </m:r>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𝑅</m:t>
                            </m:r>
                          </m:e>
                          <m:sup>
                            <m:r>
                              <a:rPr lang="en-US" sz="2000" b="0" i="1" smtClean="0">
                                <a:solidFill>
                                  <a:srgbClr val="000000"/>
                                </a:solidFill>
                                <a:latin typeface="Cambria Math" panose="02040503050406030204" pitchFamily="18" charset="0"/>
                                <a:cs typeface="Calibri" panose="020F0502020204030204" pitchFamily="34" charset="0"/>
                                <a:sym typeface="Calibri"/>
                              </a:rPr>
                              <m:t>′</m:t>
                            </m:r>
                          </m:sup>
                        </m:sSup>
                        <m:r>
                          <a:rPr lang="en-US" sz="2000"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sz="2000"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66430" y="1359192"/>
                <a:ext cx="7972773" cy="5167611"/>
              </a:xfrm>
              <a:prstGeom prst="rect">
                <a:avLst/>
              </a:prstGeom>
              <a:blipFill>
                <a:blip r:embed="rId3"/>
                <a:stretch>
                  <a:fillRect l="-1272" t="-73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9845035"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79</a:t>
            </a:fld>
            <a:endParaRPr lang="en-US" dirty="0">
              <a:solidFill>
                <a:schemeClr val="tx1"/>
              </a:solidFill>
            </a:endParaRPr>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8686800" y="1478232"/>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5"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71635"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20098" y="49821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598743" y="132399"/>
            <a:ext cx="8446368" cy="769441"/>
          </a:xfrm>
          <a:prstGeom prst="rect">
            <a:avLst/>
          </a:prstGeom>
          <a:noFill/>
        </p:spPr>
        <p:txBody>
          <a:bodyPr wrap="square" rtlCol="0">
            <a:spAutoFit/>
          </a:bodyPr>
          <a:lstStyle/>
          <a:p>
            <a:pPr algn="ctr"/>
            <a:r>
              <a:rPr lang="en-US" sz="4400" dirty="0">
                <a:latin typeface="+mj-lt"/>
              </a:rPr>
              <a:t>Voltage responses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722143" y="1563326"/>
                <a:ext cx="7033168" cy="2416595"/>
              </a:xfrm>
              <a:prstGeom prst="rect">
                <a:avLst/>
              </a:prstGeom>
              <a:noFill/>
            </p:spPr>
            <p:txBody>
              <a:bodyPr wrap="square" rtlCol="0">
                <a:noAutofit/>
              </a:bodyPr>
              <a:lstStyle/>
              <a:p>
                <a:pPr marL="285750" indent="-285750">
                  <a:buFont typeface="Arial" panose="020B0604020202020204" pitchFamily="34" charset="0"/>
                  <a:buChar char="•"/>
                </a:pPr>
                <a:r>
                  <a:rPr lang="en-US" sz="2000" dirty="0"/>
                  <a:t>Response to square wave with width T (Low pass)</a:t>
                </a:r>
              </a:p>
              <a:p>
                <a:pPr marL="742950" lvl="1" indent="-285750">
                  <a:buFont typeface="Arial" panose="020B0604020202020204" pitchFamily="34" charset="0"/>
                  <a:buChar char="•"/>
                </a:pPr>
                <a:r>
                  <a:rPr lang="en-US" sz="2000" dirty="0"/>
                  <a:t>A: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𝑅𝐶</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𝑇</m:t>
                    </m:r>
                  </m:oMath>
                </a14:m>
                <a:endParaRPr lang="en-US" sz="2000" b="0" dirty="0">
                  <a:ea typeface="Cambria Math" panose="02040503050406030204" pitchFamily="18" charset="0"/>
                </a:endParaRPr>
              </a:p>
              <a:p>
                <a:pPr marL="742950" lvl="1" indent="-285750">
                  <a:buFont typeface="Arial" panose="020B0604020202020204" pitchFamily="34" charset="0"/>
                  <a:buChar char="•"/>
                </a:pPr>
                <a:r>
                  <a:rPr lang="en-US" sz="2000" dirty="0"/>
                  <a:t>B: </a:t>
                </a:r>
                <a14:m>
                  <m:oMath xmlns:m="http://schemas.openxmlformats.org/officeDocument/2006/math">
                    <m:r>
                      <a:rPr lang="en-US" sz="2000" i="1">
                        <a:latin typeface="Cambria Math" panose="02040503050406030204" pitchFamily="18" charset="0"/>
                        <a:ea typeface="Cambria Math" panose="02040503050406030204" pitchFamily="18" charset="0"/>
                      </a:rPr>
                      <m:t>𝜏</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𝑅𝐶</m:t>
                    </m:r>
                  </m:oMath>
                </a14:m>
                <a:r>
                  <a:rPr lang="en-US" sz="2000" dirty="0"/>
                  <a:t>, </a:t>
                </a:r>
                <a14:m>
                  <m:oMath xmlns:m="http://schemas.openxmlformats.org/officeDocument/2006/math">
                    <m:r>
                      <a:rPr lang="en-US" sz="2000" i="1">
                        <a:latin typeface="Cambria Math" panose="02040503050406030204" pitchFamily="18" charset="0"/>
                        <a:ea typeface="Cambria Math" panose="02040503050406030204" pitchFamily="18" charset="0"/>
                      </a:rPr>
                      <m:t>𝜏</m:t>
                    </m:r>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𝑇</m:t>
                    </m:r>
                  </m:oMath>
                </a14:m>
                <a:endParaRPr lang="en-US" sz="2000" dirty="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𝑡</m:t>
                            </m:r>
                          </m:num>
                          <m:den>
                            <m:r>
                              <a:rPr lang="en-US" sz="2000" i="1">
                                <a:latin typeface="Cambria Math" panose="02040503050406030204" pitchFamily="18" charset="0"/>
                              </a:rPr>
                              <m:t>𝑅𝐶</m:t>
                            </m:r>
                          </m:den>
                        </m:f>
                      </m:sup>
                    </m:sSup>
                  </m:oMath>
                </a14:m>
                <a:endParaRPr lang="en-US" sz="2000" dirty="0">
                  <a:ea typeface="Cambria Math" panose="02040503050406030204" pitchFamily="18" charset="0"/>
                </a:endParaRPr>
              </a:p>
              <a:p>
                <a:pPr marL="285750" indent="-285750">
                  <a:buFont typeface="Arial" panose="020B0604020202020204" pitchFamily="34" charset="0"/>
                  <a:buChar char="•"/>
                </a:pPr>
                <a:r>
                  <a:rPr lang="en-US" sz="2000" dirty="0">
                    <a:ea typeface="Cambria Math" panose="02040503050406030204" pitchFamily="18" charset="0"/>
                  </a:rPr>
                  <a:t>Overshoot below (High pass)</a:t>
                </a:r>
              </a:p>
              <a:p>
                <a:pPr marL="742950" lvl="1"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𝑡</m:t>
                            </m:r>
                          </m:num>
                          <m:den>
                            <m:r>
                              <a:rPr lang="en-US" sz="2000" b="0" i="1" smtClean="0">
                                <a:latin typeface="Cambria Math" panose="02040503050406030204" pitchFamily="18" charset="0"/>
                              </a:rPr>
                              <m:t>𝑅</m:t>
                            </m:r>
                            <m:r>
                              <a:rPr lang="en-US" sz="2000" i="1">
                                <a:latin typeface="Cambria Math" panose="02040503050406030204" pitchFamily="18" charset="0"/>
                              </a:rPr>
                              <m:t>𝐶</m:t>
                            </m:r>
                          </m:den>
                        </m:f>
                      </m:sup>
                    </m:sSup>
                  </m:oMath>
                </a14:m>
                <a:endParaRPr lang="en-US" sz="2000"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722143" y="1563326"/>
                <a:ext cx="7033168" cy="2416595"/>
              </a:xfrm>
              <a:prstGeom prst="rect">
                <a:avLst/>
              </a:prstGeom>
              <a:blipFill>
                <a:blip r:embed="rId3"/>
                <a:stretch>
                  <a:fillRect l="-721" t="-1042"/>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874654FE-A072-184E-A9BA-B551EC1884C4}"/>
              </a:ext>
            </a:extLst>
          </p:cNvPr>
          <p:cNvGrpSpPr/>
          <p:nvPr/>
        </p:nvGrpSpPr>
        <p:grpSpPr>
          <a:xfrm>
            <a:off x="10279271" y="3325180"/>
            <a:ext cx="2006911" cy="1483399"/>
            <a:chOff x="9797655" y="4008269"/>
            <a:chExt cx="2006911" cy="148339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001611" y="44841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001608" y="5186868"/>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087067" y="4622708"/>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087067" y="4622708"/>
                  <a:ext cx="668904" cy="369332"/>
                </a:xfrm>
                <a:prstGeom prst="rect">
                  <a:avLst/>
                </a:prstGeom>
                <a:blipFill>
                  <a:blip r:embed="rId4"/>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548526" y="4111596"/>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343196" y="400826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343196" y="4008269"/>
                  <a:ext cx="73873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292937" y="425337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292937" y="4253376"/>
                  <a:ext cx="511629" cy="369332"/>
                </a:xfrm>
                <a:prstGeom prst="rect">
                  <a:avLst/>
                </a:prstGeom>
                <a:blipFill>
                  <a:blip r:embed="rId6"/>
                  <a:stretch>
                    <a:fillRect/>
                  </a:stretch>
                </a:blipFill>
              </p:spPr>
              <p:txBody>
                <a:bodyPr/>
                <a:lstStyle/>
                <a:p>
                  <a:r>
                    <a:rPr lang="en-US">
                      <a:noFill/>
                    </a:rPr>
                    <a:t> </a:t>
                  </a:r>
                </a:p>
              </p:txBody>
            </p:sp>
          </mc:Fallback>
        </mc:AlternateContent>
        <p:cxnSp>
          <p:nvCxnSpPr>
            <p:cNvPr id="52" name="Straight Connector 51">
              <a:extLst>
                <a:ext uri="{FF2B5EF4-FFF2-40B4-BE49-F238E27FC236}">
                  <a16:creationId xmlns:a16="http://schemas.microsoft.com/office/drawing/2014/main" id="{4D755157-1CDB-084F-BCA5-D8EEB3C454BD}"/>
                </a:ext>
              </a:extLst>
            </p:cNvPr>
            <p:cNvCxnSpPr>
              <a:cxnSpLocks/>
            </p:cNvCxnSpPr>
            <p:nvPr/>
          </p:nvCxnSpPr>
          <p:spPr>
            <a:xfrm>
              <a:off x="11001608" y="4495705"/>
              <a:ext cx="314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BF635B4-3D2E-C049-A13D-B39BAA0B1112}"/>
                    </a:ext>
                  </a:extLst>
                </p:cNvPr>
                <p:cNvSpPr txBox="1"/>
                <p:nvPr/>
              </p:nvSpPr>
              <p:spPr>
                <a:xfrm>
                  <a:off x="9797655" y="425337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54" name="TextBox 53">
                  <a:extLst>
                    <a:ext uri="{FF2B5EF4-FFF2-40B4-BE49-F238E27FC236}">
                      <a16:creationId xmlns:a16="http://schemas.microsoft.com/office/drawing/2014/main" id="{CBF635B4-3D2E-C049-A13D-B39BAA0B1112}"/>
                    </a:ext>
                  </a:extLst>
                </p:cNvPr>
                <p:cNvSpPr txBox="1">
                  <a:spLocks noRot="1" noChangeAspect="1" noMove="1" noResize="1" noEditPoints="1" noAdjustHandles="1" noChangeArrowheads="1" noChangeShapeType="1" noTextEdit="1"/>
                </p:cNvSpPr>
                <p:nvPr/>
              </p:nvSpPr>
              <p:spPr>
                <a:xfrm>
                  <a:off x="9797655" y="4253376"/>
                  <a:ext cx="511629" cy="369332"/>
                </a:xfrm>
                <a:prstGeom prst="rect">
                  <a:avLst/>
                </a:prstGeom>
                <a:blipFill>
                  <a:blip r:embed="rId7"/>
                  <a:stretch>
                    <a:fillRect/>
                  </a:stretch>
                </a:blipFill>
              </p:spPr>
              <p:txBody>
                <a:bodyPr/>
                <a:lstStyle/>
                <a:p>
                  <a:r>
                    <a:rPr lang="en-US">
                      <a:noFill/>
                    </a:rPr>
                    <a:t> </a:t>
                  </a:r>
                </a:p>
              </p:txBody>
            </p:sp>
          </mc:Fallback>
        </mc:AlternateContent>
        <p:grpSp>
          <p:nvGrpSpPr>
            <p:cNvPr id="55" name="Group 249">
              <a:extLst>
                <a:ext uri="{FF2B5EF4-FFF2-40B4-BE49-F238E27FC236}">
                  <a16:creationId xmlns:a16="http://schemas.microsoft.com/office/drawing/2014/main" id="{E322021E-0D17-6548-A212-7E85B15E3617}"/>
                </a:ext>
              </a:extLst>
            </p:cNvPr>
            <p:cNvGrpSpPr>
              <a:grpSpLocks/>
            </p:cNvGrpSpPr>
            <p:nvPr/>
          </p:nvGrpSpPr>
          <p:grpSpPr bwMode="auto">
            <a:xfrm>
              <a:off x="10205625" y="4379329"/>
              <a:ext cx="228600" cy="228600"/>
              <a:chOff x="1248" y="720"/>
              <a:chExt cx="96" cy="96"/>
            </a:xfrm>
          </p:grpSpPr>
          <p:sp>
            <p:nvSpPr>
              <p:cNvPr id="56" name="Oval 250">
                <a:extLst>
                  <a:ext uri="{FF2B5EF4-FFF2-40B4-BE49-F238E27FC236}">
                    <a16:creationId xmlns:a16="http://schemas.microsoft.com/office/drawing/2014/main" id="{09102FFA-9CB9-8C44-B26C-5020BBF0825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57" name="Rectangle 251">
                <a:extLst>
                  <a:ext uri="{FF2B5EF4-FFF2-40B4-BE49-F238E27FC236}">
                    <a16:creationId xmlns:a16="http://schemas.microsoft.com/office/drawing/2014/main" id="{24F83FE5-B5D0-3B4E-82A4-28F9644D644A}"/>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8" name="Group 249">
              <a:extLst>
                <a:ext uri="{FF2B5EF4-FFF2-40B4-BE49-F238E27FC236}">
                  <a16:creationId xmlns:a16="http://schemas.microsoft.com/office/drawing/2014/main" id="{4EE9ED26-F2F3-FB4A-921E-E6731F21371A}"/>
                </a:ext>
              </a:extLst>
            </p:cNvPr>
            <p:cNvGrpSpPr>
              <a:grpSpLocks/>
            </p:cNvGrpSpPr>
            <p:nvPr/>
          </p:nvGrpSpPr>
          <p:grpSpPr bwMode="auto">
            <a:xfrm>
              <a:off x="11179827" y="4392830"/>
              <a:ext cx="228600" cy="228600"/>
              <a:chOff x="1248" y="720"/>
              <a:chExt cx="96" cy="96"/>
            </a:xfrm>
          </p:grpSpPr>
          <p:sp>
            <p:nvSpPr>
              <p:cNvPr id="59" name="Oval 250">
                <a:extLst>
                  <a:ext uri="{FF2B5EF4-FFF2-40B4-BE49-F238E27FC236}">
                    <a16:creationId xmlns:a16="http://schemas.microsoft.com/office/drawing/2014/main" id="{DEE895F4-447A-2F43-9C72-07650214AB7E}"/>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60" name="Rectangle 251">
                <a:extLst>
                  <a:ext uri="{FF2B5EF4-FFF2-40B4-BE49-F238E27FC236}">
                    <a16:creationId xmlns:a16="http://schemas.microsoft.com/office/drawing/2014/main" id="{413150DD-F8BD-3A49-8220-DE179E799803}"/>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49">
              <a:extLst>
                <a:ext uri="{FF2B5EF4-FFF2-40B4-BE49-F238E27FC236}">
                  <a16:creationId xmlns:a16="http://schemas.microsoft.com/office/drawing/2014/main" id="{9C227724-BFE0-AB49-BD20-3F108260D483}"/>
                </a:ext>
              </a:extLst>
            </p:cNvPr>
            <p:cNvGrpSpPr>
              <a:grpSpLocks/>
            </p:cNvGrpSpPr>
            <p:nvPr/>
          </p:nvGrpSpPr>
          <p:grpSpPr bwMode="auto">
            <a:xfrm>
              <a:off x="10961834" y="4383181"/>
              <a:ext cx="228600" cy="228600"/>
              <a:chOff x="1248" y="720"/>
              <a:chExt cx="96" cy="96"/>
            </a:xfrm>
          </p:grpSpPr>
          <p:sp>
            <p:nvSpPr>
              <p:cNvPr id="63" name="Oval 250">
                <a:extLst>
                  <a:ext uri="{FF2B5EF4-FFF2-40B4-BE49-F238E27FC236}">
                    <a16:creationId xmlns:a16="http://schemas.microsoft.com/office/drawing/2014/main" id="{B497FA76-690B-1F42-A99C-B20446B6EC1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64" name="Rectangle 251">
                <a:extLst>
                  <a:ext uri="{FF2B5EF4-FFF2-40B4-BE49-F238E27FC236}">
                    <a16:creationId xmlns:a16="http://schemas.microsoft.com/office/drawing/2014/main" id="{7FFCC42E-51BE-9343-94A2-0AF13890D01A}"/>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TextBox 4">
              <a:extLst>
                <a:ext uri="{FF2B5EF4-FFF2-40B4-BE49-F238E27FC236}">
                  <a16:creationId xmlns:a16="http://schemas.microsoft.com/office/drawing/2014/main" id="{A4209D63-95A6-7546-85F7-7C433313DD7B}"/>
                </a:ext>
              </a:extLst>
            </p:cNvPr>
            <p:cNvSpPr txBox="1"/>
            <p:nvPr/>
          </p:nvSpPr>
          <p:spPr>
            <a:xfrm>
              <a:off x="10277063" y="4807374"/>
              <a:ext cx="614363" cy="379494"/>
            </a:xfrm>
            <a:prstGeom prst="rect">
              <a:avLst/>
            </a:prstGeom>
            <a:noFill/>
          </p:spPr>
          <p:txBody>
            <a:bodyPr wrap="square" rtlCol="0">
              <a:spAutoFit/>
            </a:bodyPr>
            <a:lstStyle/>
            <a:p>
              <a:r>
                <a:rPr lang="en-US" dirty="0"/>
                <a:t>B</a:t>
              </a:r>
            </a:p>
          </p:txBody>
        </p:sp>
      </p:grpSp>
      <p:grpSp>
        <p:nvGrpSpPr>
          <p:cNvPr id="7" name="Group 6">
            <a:extLst>
              <a:ext uri="{FF2B5EF4-FFF2-40B4-BE49-F238E27FC236}">
                <a16:creationId xmlns:a16="http://schemas.microsoft.com/office/drawing/2014/main" id="{44C2C952-3209-E542-820A-B5DF3AD66974}"/>
              </a:ext>
            </a:extLst>
          </p:cNvPr>
          <p:cNvGrpSpPr/>
          <p:nvPr/>
        </p:nvGrpSpPr>
        <p:grpSpPr>
          <a:xfrm>
            <a:off x="10359993" y="50670"/>
            <a:ext cx="2006911" cy="1378133"/>
            <a:chOff x="9950055" y="1059746"/>
            <a:chExt cx="2006911" cy="1378133"/>
          </a:xfrm>
        </p:grpSpPr>
        <p:sp>
          <p:nvSpPr>
            <p:cNvPr id="65" name="Freeform 12">
              <a:extLst>
                <a:ext uri="{FF2B5EF4-FFF2-40B4-BE49-F238E27FC236}">
                  <a16:creationId xmlns:a16="http://schemas.microsoft.com/office/drawing/2014/main" id="{11BD0D21-5759-CE40-9890-5D1852D2A66B}"/>
                </a:ext>
              </a:extLst>
            </p:cNvPr>
            <p:cNvSpPr>
              <a:spLocks noChangeAspect="1"/>
            </p:cNvSpPr>
            <p:nvPr/>
          </p:nvSpPr>
          <p:spPr bwMode="auto">
            <a:xfrm rot="5400000">
              <a:off x="10734263" y="111734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 name="Group 220">
              <a:extLst>
                <a:ext uri="{FF2B5EF4-FFF2-40B4-BE49-F238E27FC236}">
                  <a16:creationId xmlns:a16="http://schemas.microsoft.com/office/drawing/2014/main" id="{530EBC0D-68FA-BB4F-B3E9-CF05E9AF17B6}"/>
                </a:ext>
              </a:extLst>
            </p:cNvPr>
            <p:cNvGrpSpPr>
              <a:grpSpLocks/>
            </p:cNvGrpSpPr>
            <p:nvPr/>
          </p:nvGrpSpPr>
          <p:grpSpPr bwMode="auto">
            <a:xfrm>
              <a:off x="11084558" y="2133079"/>
              <a:ext cx="152400" cy="304800"/>
              <a:chOff x="3264" y="3072"/>
              <a:chExt cx="96" cy="192"/>
            </a:xfrm>
          </p:grpSpPr>
          <p:sp>
            <p:nvSpPr>
              <p:cNvPr id="67" name="Line 17">
                <a:extLst>
                  <a:ext uri="{FF2B5EF4-FFF2-40B4-BE49-F238E27FC236}">
                    <a16:creationId xmlns:a16="http://schemas.microsoft.com/office/drawing/2014/main" id="{910B6B55-A8EF-0A49-AA9D-F8FA1C81A75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8">
                <a:extLst>
                  <a:ext uri="{FF2B5EF4-FFF2-40B4-BE49-F238E27FC236}">
                    <a16:creationId xmlns:a16="http://schemas.microsoft.com/office/drawing/2014/main" id="{6F76AAB1-A73F-1B42-BFFD-9CCBE913D3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2DDC544-5B3B-434E-878C-D7BFD2251B06}"/>
                    </a:ext>
                  </a:extLst>
                </p:cNvPr>
                <p:cNvSpPr txBox="1"/>
                <p:nvPr/>
              </p:nvSpPr>
              <p:spPr>
                <a:xfrm>
                  <a:off x="10639343" y="1059746"/>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69" name="TextBox 68">
                  <a:extLst>
                    <a:ext uri="{FF2B5EF4-FFF2-40B4-BE49-F238E27FC236}">
                      <a16:creationId xmlns:a16="http://schemas.microsoft.com/office/drawing/2014/main" id="{F2DDC544-5B3B-434E-878C-D7BFD2251B06}"/>
                    </a:ext>
                  </a:extLst>
                </p:cNvPr>
                <p:cNvSpPr txBox="1">
                  <a:spLocks noRot="1" noChangeAspect="1" noMove="1" noResize="1" noEditPoints="1" noAdjustHandles="1" noChangeArrowheads="1" noChangeShapeType="1" noTextEdit="1"/>
                </p:cNvSpPr>
                <p:nvPr/>
              </p:nvSpPr>
              <p:spPr>
                <a:xfrm>
                  <a:off x="10639343" y="1059746"/>
                  <a:ext cx="668904" cy="369332"/>
                </a:xfrm>
                <a:prstGeom prst="rect">
                  <a:avLst/>
                </a:prstGeom>
                <a:blipFill>
                  <a:blip r:embed="rId8"/>
                  <a:stretch>
                    <a:fillRect/>
                  </a:stretch>
                </a:blipFill>
              </p:spPr>
              <p:txBody>
                <a:bodyPr/>
                <a:lstStyle/>
                <a:p>
                  <a:r>
                    <a:rPr lang="en-US">
                      <a:noFill/>
                    </a:rPr>
                    <a:t> </a:t>
                  </a:r>
                </a:p>
              </p:txBody>
            </p:sp>
          </mc:Fallback>
        </mc:AlternateContent>
        <p:grpSp>
          <p:nvGrpSpPr>
            <p:cNvPr id="70" name="Group 210">
              <a:extLst>
                <a:ext uri="{FF2B5EF4-FFF2-40B4-BE49-F238E27FC236}">
                  <a16:creationId xmlns:a16="http://schemas.microsoft.com/office/drawing/2014/main" id="{5B4AC51C-AAC3-CA49-B539-E662DA23A74B}"/>
                </a:ext>
              </a:extLst>
            </p:cNvPr>
            <p:cNvGrpSpPr>
              <a:grpSpLocks/>
            </p:cNvGrpSpPr>
            <p:nvPr/>
          </p:nvGrpSpPr>
          <p:grpSpPr bwMode="auto">
            <a:xfrm>
              <a:off x="11013444" y="1486074"/>
              <a:ext cx="304800" cy="762000"/>
              <a:chOff x="3216" y="1728"/>
              <a:chExt cx="192" cy="480"/>
            </a:xfrm>
          </p:grpSpPr>
          <p:sp>
            <p:nvSpPr>
              <p:cNvPr id="71" name="Line 8">
                <a:extLst>
                  <a:ext uri="{FF2B5EF4-FFF2-40B4-BE49-F238E27FC236}">
                    <a16:creationId xmlns:a16="http://schemas.microsoft.com/office/drawing/2014/main" id="{4E0C97B8-0093-7544-8AC2-72EA296D7F2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0AA747D2-1070-EB4A-ACA2-021863E7AB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F2FFA80-7350-AE4E-B017-27E83CBFC1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A10A46C9-3781-5E4D-9F38-FE106B93147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C1C96ACC-0FC2-954B-8669-803898EAD992}"/>
                    </a:ext>
                  </a:extLst>
                </p:cNvPr>
                <p:cNvSpPr txBox="1"/>
                <p:nvPr/>
              </p:nvSpPr>
              <p:spPr>
                <a:xfrm>
                  <a:off x="11051674" y="1740511"/>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75" name="TextBox 74">
                  <a:extLst>
                    <a:ext uri="{FF2B5EF4-FFF2-40B4-BE49-F238E27FC236}">
                      <a16:creationId xmlns:a16="http://schemas.microsoft.com/office/drawing/2014/main" id="{C1C96ACC-0FC2-954B-8669-803898EAD992}"/>
                    </a:ext>
                  </a:extLst>
                </p:cNvPr>
                <p:cNvSpPr txBox="1">
                  <a:spLocks noRot="1" noChangeAspect="1" noMove="1" noResize="1" noEditPoints="1" noAdjustHandles="1" noChangeArrowheads="1" noChangeShapeType="1" noTextEdit="1"/>
                </p:cNvSpPr>
                <p:nvPr/>
              </p:nvSpPr>
              <p:spPr>
                <a:xfrm>
                  <a:off x="11051674" y="1740511"/>
                  <a:ext cx="73873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E625114-EE18-9B44-A106-99227155B7C5}"/>
                    </a:ext>
                  </a:extLst>
                </p:cNvPr>
                <p:cNvSpPr txBox="1"/>
                <p:nvPr/>
              </p:nvSpPr>
              <p:spPr>
                <a:xfrm>
                  <a:off x="11445337" y="1257462"/>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6" name="TextBox 75">
                  <a:extLst>
                    <a:ext uri="{FF2B5EF4-FFF2-40B4-BE49-F238E27FC236}">
                      <a16:creationId xmlns:a16="http://schemas.microsoft.com/office/drawing/2014/main" id="{FE625114-EE18-9B44-A106-99227155B7C5}"/>
                    </a:ext>
                  </a:extLst>
                </p:cNvPr>
                <p:cNvSpPr txBox="1">
                  <a:spLocks noRot="1" noChangeAspect="1" noMove="1" noResize="1" noEditPoints="1" noAdjustHandles="1" noChangeArrowheads="1" noChangeShapeType="1" noTextEdit="1"/>
                </p:cNvSpPr>
                <p:nvPr/>
              </p:nvSpPr>
              <p:spPr>
                <a:xfrm>
                  <a:off x="11445337" y="1257462"/>
                  <a:ext cx="511629" cy="369332"/>
                </a:xfrm>
                <a:prstGeom prst="rect">
                  <a:avLst/>
                </a:prstGeom>
                <a:blipFill>
                  <a:blip r:embed="rId10"/>
                  <a:stretch>
                    <a:fillRect/>
                  </a:stretch>
                </a:blipFill>
              </p:spPr>
              <p:txBody>
                <a:bodyPr/>
                <a:lstStyle/>
                <a:p>
                  <a:r>
                    <a:rPr lang="en-US">
                      <a:noFill/>
                    </a:rPr>
                    <a:t> </a:t>
                  </a:r>
                </a:p>
              </p:txBody>
            </p:sp>
          </mc:Fallback>
        </mc:AlternateContent>
        <p:cxnSp>
          <p:nvCxnSpPr>
            <p:cNvPr id="77" name="Straight Connector 76">
              <a:extLst>
                <a:ext uri="{FF2B5EF4-FFF2-40B4-BE49-F238E27FC236}">
                  <a16:creationId xmlns:a16="http://schemas.microsoft.com/office/drawing/2014/main" id="{1ACD53AE-AC75-6440-A0B5-235F651F6ECA}"/>
                </a:ext>
              </a:extLst>
            </p:cNvPr>
            <p:cNvCxnSpPr>
              <a:cxnSpLocks/>
            </p:cNvCxnSpPr>
            <p:nvPr/>
          </p:nvCxnSpPr>
          <p:spPr>
            <a:xfrm>
              <a:off x="11154008" y="1499791"/>
              <a:ext cx="314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0E8C53AE-9197-464B-9D18-839B7CC4A9A3}"/>
                    </a:ext>
                  </a:extLst>
                </p:cNvPr>
                <p:cNvSpPr txBox="1"/>
                <p:nvPr/>
              </p:nvSpPr>
              <p:spPr>
                <a:xfrm>
                  <a:off x="9950055" y="1257462"/>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0E8C53AE-9197-464B-9D18-839B7CC4A9A3}"/>
                    </a:ext>
                  </a:extLst>
                </p:cNvPr>
                <p:cNvSpPr txBox="1">
                  <a:spLocks noRot="1" noChangeAspect="1" noMove="1" noResize="1" noEditPoints="1" noAdjustHandles="1" noChangeArrowheads="1" noChangeShapeType="1" noTextEdit="1"/>
                </p:cNvSpPr>
                <p:nvPr/>
              </p:nvSpPr>
              <p:spPr>
                <a:xfrm>
                  <a:off x="9950055" y="1257462"/>
                  <a:ext cx="511629" cy="369332"/>
                </a:xfrm>
                <a:prstGeom prst="rect">
                  <a:avLst/>
                </a:prstGeom>
                <a:blipFill>
                  <a:blip r:embed="rId11"/>
                  <a:stretch>
                    <a:fillRect/>
                  </a:stretch>
                </a:blipFill>
              </p:spPr>
              <p:txBody>
                <a:bodyPr/>
                <a:lstStyle/>
                <a:p>
                  <a:r>
                    <a:rPr lang="en-US">
                      <a:noFill/>
                    </a:rPr>
                    <a:t> </a:t>
                  </a:r>
                </a:p>
              </p:txBody>
            </p:sp>
          </mc:Fallback>
        </mc:AlternateContent>
        <p:grpSp>
          <p:nvGrpSpPr>
            <p:cNvPr id="79" name="Group 249">
              <a:extLst>
                <a:ext uri="{FF2B5EF4-FFF2-40B4-BE49-F238E27FC236}">
                  <a16:creationId xmlns:a16="http://schemas.microsoft.com/office/drawing/2014/main" id="{49789428-E416-2240-8549-AACE19FC33E9}"/>
                </a:ext>
              </a:extLst>
            </p:cNvPr>
            <p:cNvGrpSpPr>
              <a:grpSpLocks/>
            </p:cNvGrpSpPr>
            <p:nvPr/>
          </p:nvGrpSpPr>
          <p:grpSpPr bwMode="auto">
            <a:xfrm>
              <a:off x="10358025" y="1383415"/>
              <a:ext cx="228600" cy="228600"/>
              <a:chOff x="1248" y="720"/>
              <a:chExt cx="96" cy="96"/>
            </a:xfrm>
          </p:grpSpPr>
          <p:sp>
            <p:nvSpPr>
              <p:cNvPr id="80" name="Oval 250">
                <a:extLst>
                  <a:ext uri="{FF2B5EF4-FFF2-40B4-BE49-F238E27FC236}">
                    <a16:creationId xmlns:a16="http://schemas.microsoft.com/office/drawing/2014/main" id="{5F4F04E1-D144-E84D-9591-54B10454017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1" name="Rectangle 251">
                <a:extLst>
                  <a:ext uri="{FF2B5EF4-FFF2-40B4-BE49-F238E27FC236}">
                    <a16:creationId xmlns:a16="http://schemas.microsoft.com/office/drawing/2014/main" id="{8608D390-B803-714B-8B30-FA5AE2E9754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2" name="Group 249">
              <a:extLst>
                <a:ext uri="{FF2B5EF4-FFF2-40B4-BE49-F238E27FC236}">
                  <a16:creationId xmlns:a16="http://schemas.microsoft.com/office/drawing/2014/main" id="{8F73207A-8C16-2F4C-92BC-8FAA368A166E}"/>
                </a:ext>
              </a:extLst>
            </p:cNvPr>
            <p:cNvGrpSpPr>
              <a:grpSpLocks/>
            </p:cNvGrpSpPr>
            <p:nvPr/>
          </p:nvGrpSpPr>
          <p:grpSpPr bwMode="auto">
            <a:xfrm>
              <a:off x="11332227" y="1396916"/>
              <a:ext cx="228600" cy="228600"/>
              <a:chOff x="1248" y="720"/>
              <a:chExt cx="96" cy="96"/>
            </a:xfrm>
          </p:grpSpPr>
          <p:sp>
            <p:nvSpPr>
              <p:cNvPr id="83" name="Oval 250">
                <a:extLst>
                  <a:ext uri="{FF2B5EF4-FFF2-40B4-BE49-F238E27FC236}">
                    <a16:creationId xmlns:a16="http://schemas.microsoft.com/office/drawing/2014/main" id="{8BFBB6D0-CB36-534F-AB6D-D27030C00624}"/>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4" name="Rectangle 251">
                <a:extLst>
                  <a:ext uri="{FF2B5EF4-FFF2-40B4-BE49-F238E27FC236}">
                    <a16:creationId xmlns:a16="http://schemas.microsoft.com/office/drawing/2014/main" id="{73A67954-1D21-524C-90B0-CD6E7AA3E6A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5" name="Group 249">
              <a:extLst>
                <a:ext uri="{FF2B5EF4-FFF2-40B4-BE49-F238E27FC236}">
                  <a16:creationId xmlns:a16="http://schemas.microsoft.com/office/drawing/2014/main" id="{D6BCA3B3-9992-5B49-8613-079F0C6B5ADC}"/>
                </a:ext>
              </a:extLst>
            </p:cNvPr>
            <p:cNvGrpSpPr>
              <a:grpSpLocks/>
            </p:cNvGrpSpPr>
            <p:nvPr/>
          </p:nvGrpSpPr>
          <p:grpSpPr bwMode="auto">
            <a:xfrm>
              <a:off x="11046632" y="1392029"/>
              <a:ext cx="228600" cy="228600"/>
              <a:chOff x="1248" y="720"/>
              <a:chExt cx="96" cy="96"/>
            </a:xfrm>
          </p:grpSpPr>
          <p:sp>
            <p:nvSpPr>
              <p:cNvPr id="86" name="Oval 250">
                <a:extLst>
                  <a:ext uri="{FF2B5EF4-FFF2-40B4-BE49-F238E27FC236}">
                    <a16:creationId xmlns:a16="http://schemas.microsoft.com/office/drawing/2014/main" id="{76ADB6CF-13EA-DC4F-99B4-9347705EB7B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7" name="Rectangle 251">
                <a:extLst>
                  <a:ext uri="{FF2B5EF4-FFF2-40B4-BE49-F238E27FC236}">
                    <a16:creationId xmlns:a16="http://schemas.microsoft.com/office/drawing/2014/main" id="{A1B72513-91E6-7E46-89CF-1738968337F9}"/>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8" name="TextBox 87">
              <a:extLst>
                <a:ext uri="{FF2B5EF4-FFF2-40B4-BE49-F238E27FC236}">
                  <a16:creationId xmlns:a16="http://schemas.microsoft.com/office/drawing/2014/main" id="{D077721F-A830-CA4D-ADCA-8E94A4F64F14}"/>
                </a:ext>
              </a:extLst>
            </p:cNvPr>
            <p:cNvSpPr txBox="1"/>
            <p:nvPr/>
          </p:nvSpPr>
          <p:spPr>
            <a:xfrm>
              <a:off x="10429463" y="1718862"/>
              <a:ext cx="614363" cy="379494"/>
            </a:xfrm>
            <a:prstGeom prst="rect">
              <a:avLst/>
            </a:prstGeom>
            <a:noFill/>
          </p:spPr>
          <p:txBody>
            <a:bodyPr wrap="square" rtlCol="0">
              <a:spAutoFit/>
            </a:bodyPr>
            <a:lstStyle/>
            <a:p>
              <a:r>
                <a:rPr lang="en-US" dirty="0"/>
                <a:t>A</a:t>
              </a:r>
            </a:p>
          </p:txBody>
        </p:sp>
      </p:grpSp>
      <p:pic>
        <p:nvPicPr>
          <p:cNvPr id="1026" name="Picture 2" descr="RC Waveforms and RC Step Response Waveforms">
            <a:extLst>
              <a:ext uri="{FF2B5EF4-FFF2-40B4-BE49-F238E27FC236}">
                <a16:creationId xmlns:a16="http://schemas.microsoft.com/office/drawing/2014/main" id="{3420D03E-B734-1147-B1A9-6190AB159A1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41033" y="1521136"/>
            <a:ext cx="3209335" cy="17972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do you shift a square wave down? - Electrical Engineering Stack Exchange">
            <a:extLst>
              <a:ext uri="{FF2B5EF4-FFF2-40B4-BE49-F238E27FC236}">
                <a16:creationId xmlns:a16="http://schemas.microsoft.com/office/drawing/2014/main" id="{E7303766-97F0-174C-A8E2-990273927A4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79569" y="4809895"/>
            <a:ext cx="2673028" cy="1863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eak Overshoot - an overview | ScienceDirect Topics">
            <a:extLst>
              <a:ext uri="{FF2B5EF4-FFF2-40B4-BE49-F238E27FC236}">
                <a16:creationId xmlns:a16="http://schemas.microsoft.com/office/drawing/2014/main" id="{687CD453-66C2-534C-83DD-31CCF8723E2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06701" y="4230715"/>
            <a:ext cx="3225880" cy="22600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F42C7C1-A1B2-6872-9690-1797F525DAB8}"/>
              </a:ext>
            </a:extLst>
          </p:cNvPr>
          <p:cNvSpPr txBox="1"/>
          <p:nvPr/>
        </p:nvSpPr>
        <p:spPr>
          <a:xfrm>
            <a:off x="9013836" y="658470"/>
            <a:ext cx="1033360" cy="369332"/>
          </a:xfrm>
          <a:prstGeom prst="rect">
            <a:avLst/>
          </a:prstGeom>
          <a:noFill/>
        </p:spPr>
        <p:txBody>
          <a:bodyPr wrap="none" rtlCol="0">
            <a:spAutoFit/>
          </a:bodyPr>
          <a:lstStyle/>
          <a:p>
            <a:r>
              <a:rPr lang="en-US" dirty="0"/>
              <a:t>Low pass</a:t>
            </a:r>
          </a:p>
        </p:txBody>
      </p:sp>
      <p:sp>
        <p:nvSpPr>
          <p:cNvPr id="6" name="TextBox 5">
            <a:extLst>
              <a:ext uri="{FF2B5EF4-FFF2-40B4-BE49-F238E27FC236}">
                <a16:creationId xmlns:a16="http://schemas.microsoft.com/office/drawing/2014/main" id="{C0B4F000-899F-2F6B-EC45-7BA6B7E67521}"/>
              </a:ext>
            </a:extLst>
          </p:cNvPr>
          <p:cNvSpPr txBox="1"/>
          <p:nvPr/>
        </p:nvSpPr>
        <p:spPr>
          <a:xfrm>
            <a:off x="9060109" y="3843195"/>
            <a:ext cx="1077539" cy="369332"/>
          </a:xfrm>
          <a:prstGeom prst="rect">
            <a:avLst/>
          </a:prstGeom>
          <a:noFill/>
        </p:spPr>
        <p:txBody>
          <a:bodyPr wrap="none" rtlCol="0">
            <a:spAutoFit/>
          </a:bodyPr>
          <a:lstStyle/>
          <a:p>
            <a:r>
              <a:rPr lang="en-US" dirty="0"/>
              <a:t>High pass</a:t>
            </a:r>
          </a:p>
        </p:txBody>
      </p:sp>
    </p:spTree>
    <p:extLst>
      <p:ext uri="{BB962C8B-B14F-4D97-AF65-F5344CB8AC3E}">
        <p14:creationId xmlns:p14="http://schemas.microsoft.com/office/powerpoint/2010/main" val="18785703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8781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893317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8933171" cy="4576710"/>
              </a:xfrm>
              <a:prstGeom prst="rect">
                <a:avLst/>
              </a:prstGeom>
              <a:blipFill>
                <a:blip r:embed="rId3"/>
                <a:stretch>
                  <a:fillRect l="-1135"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8480858"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80</a:t>
            </a:fld>
            <a:endParaRPr lang="en-US" dirty="0">
              <a:solidFill>
                <a:schemeClr val="tx1"/>
              </a:solidFill>
            </a:endParaRPr>
          </a:p>
        </p:txBody>
      </p:sp>
      <p:grpSp>
        <p:nvGrpSpPr>
          <p:cNvPr id="3" name="Group 2">
            <a:extLst>
              <a:ext uri="{FF2B5EF4-FFF2-40B4-BE49-F238E27FC236}">
                <a16:creationId xmlns:a16="http://schemas.microsoft.com/office/drawing/2014/main" id="{58CE39E0-66F9-C64D-A8AA-1F8F85159D50}"/>
              </a:ext>
            </a:extLst>
          </p:cNvPr>
          <p:cNvGrpSpPr/>
          <p:nvPr/>
        </p:nvGrpSpPr>
        <p:grpSpPr>
          <a:xfrm>
            <a:off x="9277522" y="2798215"/>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348927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14971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37973" y="1572324"/>
                <a:ext cx="7244989" cy="49385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R</a:t>
                </a:r>
                <a:r>
                  <a:rPr lang="en-US" sz="2000" baseline="-25000" dirty="0">
                    <a:solidFill>
                      <a:srgbClr val="000000"/>
                    </a:solidFill>
                    <a:latin typeface="Calibri" panose="020F0502020204030204" pitchFamily="34" charset="0"/>
                    <a:cs typeface="Calibri" panose="020F0502020204030204" pitchFamily="34" charset="0"/>
                    <a:sym typeface="Calibri"/>
                  </a:rPr>
                  <a:t>11</a:t>
                </a:r>
                <a:r>
                  <a:rPr lang="en-US" sz="2000" dirty="0">
                    <a:solidFill>
                      <a:srgbClr val="000000"/>
                    </a:solidFill>
                    <a:latin typeface="Calibri" panose="020F0502020204030204" pitchFamily="34" charset="0"/>
                    <a:cs typeface="Calibri" panose="020F0502020204030204" pitchFamily="34" charset="0"/>
                    <a:sym typeface="Calibri"/>
                  </a:rPr>
                  <a:t> determines the bias. Measure the DC voltage at source of the JFET (V). </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drain bias current.  Calculate the source and drain voltages you should expect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𝑅</m:t>
                    </m:r>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11</m:t>
                        </m:r>
                      </m:sub>
                    </m:sSub>
                  </m:oMath>
                </a14:m>
                <a:r>
                  <a:rPr lang="en-US" sz="2000" dirty="0">
                    <a:solidFill>
                      <a:srgbClr val="000000"/>
                    </a:solidFill>
                    <a:latin typeface="Calibri" panose="020F0502020204030204" pitchFamily="34" charset="0"/>
                    <a:cs typeface="Calibri" panose="020F0502020204030204" pitchFamily="34" charset="0"/>
                    <a:sym typeface="Calibri"/>
                  </a:rPr>
                  <a:t>)</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𝑖</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(1−</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𝐶</m:t>
                                </m:r>
                              </m:sub>
                            </m:sSub>
                          </m:den>
                        </m:f>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𝑉</m:t>
                    </m:r>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𝑔</m:t>
                        </m:r>
                      </m:e>
                      <m:sub>
                        <m:r>
                          <a:rPr lang="en-US" sz="2000" b="0" i="1" smtClean="0">
                            <a:solidFill>
                              <a:srgbClr val="000000"/>
                            </a:solidFill>
                            <a:latin typeface="Cambria Math" panose="02040503050406030204" pitchFamily="18" charset="0"/>
                            <a:cs typeface="Calibri" panose="020F0502020204030204" pitchFamily="34" charset="0"/>
                            <a:sym typeface="Calibri"/>
                          </a:rPr>
                          <m:t>𝑚</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r>
                      <a:rPr lang="en-US" sz="2000" b="0" i="1" smtClean="0">
                        <a:solidFill>
                          <a:srgbClr val="000000"/>
                        </a:solidFill>
                        <a:latin typeface="Cambria Math" panose="02040503050406030204" pitchFamily="18" charset="0"/>
                        <a:cs typeface="Calibri" panose="020F0502020204030204" pitchFamily="34" charset="0"/>
                        <a:sym typeface="Calibri"/>
                      </a:rPr>
                      <m:t>𝑅</m:t>
                    </m:r>
                  </m:oMath>
                </a14:m>
                <a:endParaRPr lang="en-US" sz="2000" b="0" i="1" dirty="0">
                  <a:solidFill>
                    <a:srgbClr val="000000"/>
                  </a:solidFill>
                  <a:latin typeface="Cambria Math" panose="02040503050406030204" pitchFamily="18"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𝑑𝑠𝑠</m:t>
                        </m:r>
                      </m:sub>
                    </m:sSub>
                    <m:r>
                      <a:rPr lang="en-US" sz="2000" b="0" i="1" smtClean="0">
                        <a:solidFill>
                          <a:srgbClr val="000000"/>
                        </a:solidFill>
                        <a:latin typeface="Cambria Math" panose="02040503050406030204" pitchFamily="18" charset="0"/>
                        <a:cs typeface="Calibri" panose="020F0502020204030204" pitchFamily="34" charset="0"/>
                        <a:sym typeface="Calibri"/>
                      </a:rPr>
                      <m:t>=23</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𝐶</m:t>
                        </m:r>
                      </m:sub>
                    </m:sSub>
                    <m:r>
                      <a:rPr lang="en-US" sz="2000" b="0" i="1" smtClean="0">
                        <a:solidFill>
                          <a:srgbClr val="000000"/>
                        </a:solidFill>
                        <a:latin typeface="Cambria Math" panose="02040503050406030204" pitchFamily="18" charset="0"/>
                        <a:cs typeface="Calibri" panose="020F0502020204030204" pitchFamily="34" charset="0"/>
                        <a:sym typeface="Calibri"/>
                      </a:rPr>
                      <m:t>=−2.6</m:t>
                    </m:r>
                    <m:r>
                      <a:rPr lang="en-US" sz="2000" b="0" i="1" smtClean="0">
                        <a:solidFill>
                          <a:srgbClr val="000000"/>
                        </a:solidFill>
                        <a:latin typeface="Cambria Math" panose="02040503050406030204" pitchFamily="18" charset="0"/>
                        <a:cs typeface="Calibri" panose="020F0502020204030204" pitchFamily="34" charset="0"/>
                        <a:sym typeface="Calibri"/>
                      </a:rPr>
                      <m:t>𝑉</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𝑖</m:t>
                            </m:r>
                          </m:sub>
                        </m:sSub>
                      </m:num>
                      <m:den>
                        <m:r>
                          <a:rPr lang="en-US" sz="2000" b="0" i="1" smtClean="0">
                            <a:solidFill>
                              <a:srgbClr val="000000"/>
                            </a:solidFill>
                            <a:latin typeface="Cambria Math" panose="02040503050406030204" pitchFamily="18" charset="0"/>
                            <a:cs typeface="Calibri" panose="020F0502020204030204" pitchFamily="34" charset="0"/>
                            <a:sym typeface="Calibri"/>
                          </a:rPr>
                          <m:t>1+</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𝑔</m:t>
                            </m:r>
                          </m:e>
                          <m:sub>
                            <m:r>
                              <a:rPr lang="en-US" sz="2000" b="0" i="1" smtClean="0">
                                <a:solidFill>
                                  <a:srgbClr val="000000"/>
                                </a:solidFill>
                                <a:latin typeface="Cambria Math" panose="02040503050406030204" pitchFamily="18" charset="0"/>
                                <a:cs typeface="Calibri" panose="020F0502020204030204" pitchFamily="34" charset="0"/>
                                <a:sym typeface="Calibri"/>
                              </a:rPr>
                              <m:t>𝑚</m:t>
                            </m:r>
                          </m:sub>
                        </m:sSub>
                        <m:r>
                          <a:rPr lang="en-US" sz="2000" b="0" i="1" smtClean="0">
                            <a:solidFill>
                              <a:srgbClr val="000000"/>
                            </a:solidFill>
                            <a:latin typeface="Cambria Math" panose="02040503050406030204" pitchFamily="18" charset="0"/>
                            <a:cs typeface="Calibri" panose="020F0502020204030204" pitchFamily="34" charset="0"/>
                            <a:sym typeface="Calibri"/>
                          </a:rPr>
                          <m:t>𝑅</m:t>
                        </m:r>
                      </m:den>
                    </m:f>
                  </m:oMath>
                </a14:m>
                <a:r>
                  <a:rPr lang="en-US" sz="2000" dirty="0">
                    <a:solidFill>
                      <a:srgbClr val="000000"/>
                    </a:solidFill>
                    <a:latin typeface="Calibri" panose="020F0502020204030204" pitchFamily="34" charset="0"/>
                    <a:cs typeface="Calibri" panose="020F0502020204030204" pitchFamily="34" charset="0"/>
                    <a:sym typeface="Calibri"/>
                  </a:rPr>
                  <a:t>, substitute into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𝑖</m:t>
                        </m:r>
                      </m:e>
                      <m:sub>
                        <m:r>
                          <a:rPr lang="en-US" sz="2000" i="1">
                            <a:solidFill>
                              <a:srgbClr val="000000"/>
                            </a:solidFill>
                            <a:latin typeface="Cambria Math" panose="02040503050406030204" pitchFamily="18" charset="0"/>
                            <a:cs typeface="Calibri" panose="020F0502020204030204" pitchFamily="34" charset="0"/>
                            <a:sym typeface="Calibri"/>
                          </a:rPr>
                          <m:t>𝑑</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𝑖</m:t>
                        </m:r>
                      </m:e>
                      <m:sub>
                        <m:r>
                          <a:rPr lang="en-US" sz="2000" i="1">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sz="2000" i="1">
                            <a:solidFill>
                              <a:srgbClr val="000000"/>
                            </a:solidFill>
                            <a:latin typeface="Cambria Math" panose="02040503050406030204" pitchFamily="18" charset="0"/>
                            <a:cs typeface="Calibri" panose="020F0502020204030204" pitchFamily="34" charset="0"/>
                            <a:sym typeface="Calibri"/>
                          </a:rPr>
                        </m:ctrlPr>
                      </m:sSupPr>
                      <m:e>
                        <m:r>
                          <a:rPr lang="en-US" sz="2000" i="1">
                            <a:solidFill>
                              <a:srgbClr val="000000"/>
                            </a:solidFill>
                            <a:latin typeface="Cambria Math" panose="02040503050406030204" pitchFamily="18" charset="0"/>
                            <a:cs typeface="Calibri" panose="020F0502020204030204" pitchFamily="34" charset="0"/>
                            <a:sym typeface="Calibri"/>
                          </a:rPr>
                          <m:t>(1−</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𝐶</m:t>
                                </m:r>
                              </m:sub>
                            </m:sSub>
                          </m:den>
                        </m:f>
                        <m:r>
                          <a:rPr lang="en-US" sz="2000" i="1">
                            <a:solidFill>
                              <a:srgbClr val="000000"/>
                            </a:solidFill>
                            <a:latin typeface="Cambria Math" panose="02040503050406030204" pitchFamily="18" charset="0"/>
                            <a:cs typeface="Calibri" panose="020F0502020204030204" pitchFamily="34" charset="0"/>
                            <a:sym typeface="Calibri"/>
                          </a:rPr>
                          <m:t>)</m:t>
                        </m:r>
                      </m:e>
                      <m:sup>
                        <m:r>
                          <a:rPr lang="en-US" sz="2000" i="1">
                            <a:solidFill>
                              <a:srgbClr val="000000"/>
                            </a:solidFill>
                            <a:latin typeface="Cambria Math" panose="02040503050406030204" pitchFamily="18" charset="0"/>
                            <a:cs typeface="Calibri" panose="020F0502020204030204" pitchFamily="34" charset="0"/>
                            <a:sym typeface="Calibri"/>
                          </a:rPr>
                          <m:t>2</m:t>
                        </m:r>
                      </m:sup>
                    </m:sSup>
                  </m:oMath>
                </a14:m>
                <a:r>
                  <a:rPr lang="en-US" sz="2000" dirty="0">
                    <a:solidFill>
                      <a:srgbClr val="000000"/>
                    </a:solidFill>
                    <a:latin typeface="Calibri" panose="020F0502020204030204" pitchFamily="34" charset="0"/>
                    <a:cs typeface="Calibri" panose="020F0502020204030204" pitchFamily="34" charset="0"/>
                    <a:sym typeface="Calibri"/>
                  </a:rPr>
                  <a:t> to get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panose="020F0502020204030204" pitchFamily="34" charset="0"/>
                            <a:sym typeface="Calibri"/>
                          </a:rPr>
                        </m:ctrlPr>
                      </m:sSubPr>
                      <m:e>
                        <m:r>
                          <a:rPr lang="en-US" sz="2000" b="0" i="1" dirty="0" smtClean="0">
                            <a:solidFill>
                              <a:srgbClr val="000000"/>
                            </a:solidFill>
                            <a:latin typeface="Cambria Math" panose="02040503050406030204" pitchFamily="18" charset="0"/>
                            <a:cs typeface="Calibri" panose="020F0502020204030204" pitchFamily="34" charset="0"/>
                            <a:sym typeface="Calibri"/>
                          </a:rPr>
                          <m:t>𝑖</m:t>
                        </m:r>
                      </m:e>
                      <m:sub>
                        <m:r>
                          <a:rPr lang="en-US" sz="2000" b="0" i="1" dirty="0" smtClean="0">
                            <a:solidFill>
                              <a:srgbClr val="000000"/>
                            </a:solidFill>
                            <a:latin typeface="Cambria Math" panose="02040503050406030204" pitchFamily="18" charset="0"/>
                            <a:cs typeface="Calibri" panose="020F0502020204030204" pitchFamily="34" charset="0"/>
                            <a:sym typeface="Calibri"/>
                          </a:rPr>
                          <m:t>𝑆</m:t>
                        </m:r>
                      </m:sub>
                    </m:sSub>
                    <m:r>
                      <a:rPr lang="en-US" sz="2000" b="0" i="1" dirty="0" smtClean="0">
                        <a:solidFill>
                          <a:srgbClr val="000000"/>
                        </a:solidFill>
                        <a:latin typeface="Cambria Math" panose="02040503050406030204" pitchFamily="18" charset="0"/>
                        <a:cs typeface="Calibri" panose="020F0502020204030204" pitchFamily="34" charset="0"/>
                        <a:sym typeface="Calibri"/>
                      </a:rPr>
                      <m:t>=</m:t>
                    </m:r>
                    <m:f>
                      <m:fPr>
                        <m:ctrlPr>
                          <a:rPr lang="en-US" sz="2000" b="0" i="1" dirty="0" smtClean="0">
                            <a:solidFill>
                              <a:srgbClr val="000000"/>
                            </a:solidFill>
                            <a:latin typeface="Cambria Math" panose="02040503050406030204" pitchFamily="18" charset="0"/>
                            <a:cs typeface="Calibri" panose="020F0502020204030204" pitchFamily="34" charset="0"/>
                            <a:sym typeface="Calibri"/>
                          </a:rPr>
                        </m:ctrlPr>
                      </m:fPr>
                      <m:num>
                        <m:r>
                          <a:rPr lang="en-US" sz="2000" b="0" i="1" dirty="0" smtClean="0">
                            <a:solidFill>
                              <a:srgbClr val="000000"/>
                            </a:solidFill>
                            <a:latin typeface="Cambria Math" panose="02040503050406030204" pitchFamily="18" charset="0"/>
                            <a:cs typeface="Calibri" panose="020F0502020204030204" pitchFamily="34" charset="0"/>
                            <a:sym typeface="Calibri"/>
                          </a:rPr>
                          <m:t>𝑉</m:t>
                        </m:r>
                      </m:num>
                      <m:den>
                        <m:r>
                          <a:rPr lang="en-US" sz="2000" b="0" i="1" dirty="0" smtClean="0">
                            <a:solidFill>
                              <a:srgbClr val="000000"/>
                            </a:solidFill>
                            <a:latin typeface="Cambria Math" panose="02040503050406030204" pitchFamily="18" charset="0"/>
                            <a:cs typeface="Calibri" panose="020F0502020204030204" pitchFamily="34" charset="0"/>
                            <a:sym typeface="Calibri"/>
                          </a:rPr>
                          <m:t>𝑅</m:t>
                        </m:r>
                      </m:den>
                    </m:f>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𝑉</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𝑉</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𝑖</m:t>
                            </m:r>
                          </m:sub>
                        </m:sSub>
                      </m:den>
                    </m:f>
                    <m:r>
                      <a:rPr lang="en-US" sz="2000" i="1">
                        <a:solidFill>
                          <a:srgbClr val="000000"/>
                        </a:solidFill>
                        <a:latin typeface="Cambria Math" panose="02040503050406030204" pitchFamily="18" charset="0"/>
                        <a:cs typeface="Calibri" panose="020F0502020204030204" pitchFamily="34" charset="0"/>
                        <a:sym typeface="Calibri"/>
                      </a:rPr>
                      <m:t>= </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r>
                          <a:rPr lang="en-US" sz="2000" i="1">
                            <a:solidFill>
                              <a:srgbClr val="000000"/>
                            </a:solidFill>
                            <a:latin typeface="Cambria Math" panose="02040503050406030204" pitchFamily="18" charset="0"/>
                            <a:cs typeface="Calibri" panose="020F0502020204030204" pitchFamily="34" charset="0"/>
                            <a:sym typeface="Calibri"/>
                          </a:rPr>
                          <m:t>1+</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cs typeface="Calibri" panose="020F0502020204030204" pitchFamily="34" charset="0"/>
                                <a:sym typeface="Calibri"/>
                              </a:rPr>
                              <m:t>𝑅</m:t>
                            </m:r>
                          </m:den>
                        </m:f>
                      </m:den>
                    </m:f>
                  </m:oMath>
                </a14:m>
                <a:r>
                  <a:rPr lang="en-US" sz="2000"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1.5</m:t>
                    </m:r>
                    <m:r>
                      <a:rPr lang="en-US" sz="2000" b="0" i="1" smtClean="0">
                        <a:solidFill>
                          <a:srgbClr val="000000"/>
                        </a:solidFill>
                        <a:latin typeface="Cambria Math" panose="02040503050406030204" pitchFamily="18" charset="0"/>
                        <a:cs typeface="Calibri" panose="020F0502020204030204" pitchFamily="34"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load.  Calculate gain in </a:t>
                </a:r>
                <a:r>
                  <a:rPr lang="en-US" sz="2000" dirty="0" err="1">
                    <a:solidFill>
                      <a:srgbClr val="000000"/>
                    </a:solidFill>
                    <a:latin typeface="Calibri" panose="020F0502020204030204" pitchFamily="34" charset="0"/>
                    <a:cs typeface="Calibri" panose="020F0502020204030204" pitchFamily="34" charset="0"/>
                    <a:sym typeface="Calibri"/>
                  </a:rPr>
                  <a:t>dB.</a:t>
                </a:r>
                <a:endParaRPr lang="en-US" sz="2000" dirty="0">
                  <a:solidFill>
                    <a:srgbClr val="000000"/>
                  </a:solidFill>
                  <a:latin typeface="Calibri" panose="020F0502020204030204" pitchFamily="34" charset="0"/>
                  <a:cs typeface="Calibri" panose="020F0502020204030204" pitchFamily="34" charset="0"/>
                  <a:sym typeface="Calibri"/>
                </a:endParaRPr>
              </a:p>
              <a:p>
                <a:pPr defTabSz="457200" hangingPunct="0"/>
                <a:endParaRPr lang="en-US"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37973" y="1572324"/>
                <a:ext cx="7244989" cy="4938568"/>
              </a:xfrm>
              <a:prstGeom prst="rect">
                <a:avLst/>
              </a:prstGeom>
              <a:blipFill>
                <a:blip r:embed="rId3"/>
                <a:stretch>
                  <a:fillRect l="-1576" t="-769" r="-701"/>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9061593" y="617102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81</a:t>
            </a:fld>
            <a:endParaRPr lang="en-US" dirty="0">
              <a:solidFill>
                <a:schemeClr val="tx1"/>
              </a:solidFill>
            </a:endParaRPr>
          </a:p>
        </p:txBody>
      </p:sp>
      <p:grpSp>
        <p:nvGrpSpPr>
          <p:cNvPr id="2" name="Group 1">
            <a:extLst>
              <a:ext uri="{FF2B5EF4-FFF2-40B4-BE49-F238E27FC236}">
                <a16:creationId xmlns:a16="http://schemas.microsoft.com/office/drawing/2014/main" id="{C3D0C465-6986-D44B-9FF5-9486CF1E1D55}"/>
              </a:ext>
            </a:extLst>
          </p:cNvPr>
          <p:cNvGrpSpPr/>
          <p:nvPr/>
        </p:nvGrpSpPr>
        <p:grpSpPr>
          <a:xfrm>
            <a:off x="7782962" y="2596294"/>
            <a:ext cx="4176248" cy="3201985"/>
            <a:chOff x="7879824" y="1173279"/>
            <a:chExt cx="4176248" cy="3201985"/>
          </a:xfrm>
        </p:grpSpPr>
        <p:grpSp>
          <p:nvGrpSpPr>
            <p:cNvPr id="5" name="Group 4">
              <a:extLst>
                <a:ext uri="{FF2B5EF4-FFF2-40B4-BE49-F238E27FC236}">
                  <a16:creationId xmlns:a16="http://schemas.microsoft.com/office/drawing/2014/main" id="{339A2A84-4DB2-F54A-B7CE-826C5C63F227}"/>
                </a:ext>
              </a:extLst>
            </p:cNvPr>
            <p:cNvGrpSpPr/>
            <p:nvPr/>
          </p:nvGrpSpPr>
          <p:grpSpPr>
            <a:xfrm>
              <a:off x="10261116" y="2913503"/>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a:off x="8359324" y="17300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chemeClr val="accent1"/>
                </a:solidFill>
              </a:endParaRPr>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9012558" y="3157404"/>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9012559" y="3354988"/>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7940068" y="1938257"/>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8682715" y="3450604"/>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11037490" y="2015364"/>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10988003" y="1987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9493957" y="3167271"/>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8629242" y="2791680"/>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flipV="1">
              <a:off x="9189699" y="3172528"/>
              <a:ext cx="4161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8286426" y="3160022"/>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8286426" y="3843751"/>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9418958" y="3919404"/>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9008761" y="3896292"/>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9851922" y="27967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11002942" y="33133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10986485" y="3309090"/>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10929839" y="3994264"/>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11695575" y="32735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8399258" y="173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10625366" y="1582275"/>
              <a:ext cx="65825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11465152" y="2949033"/>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11149189" y="35348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11149189" y="3534831"/>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8665349" y="25661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9683510" y="259140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9683510" y="2591400"/>
                  <a:ext cx="525365" cy="523218"/>
                </a:xfrm>
                <a:prstGeom prst="rect">
                  <a:avLst/>
                </a:prstGeom>
                <a:blipFill>
                  <a:blip r:embed="rId5"/>
                  <a:stretch>
                    <a:fillRect l="-9302"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9707910" y="33663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7879824" y="3421917"/>
              <a:ext cx="5743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10392714" y="2495916"/>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8378938" y="2403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F7DF34D-CE87-D849-B27C-B4285C84C5C5}"/>
                </a:ext>
              </a:extLst>
            </p:cNvPr>
            <p:cNvSpPr txBox="1"/>
            <p:nvPr/>
          </p:nvSpPr>
          <p:spPr>
            <a:xfrm flipH="1">
              <a:off x="8061270" y="117327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sp>
          <p:nvSpPr>
            <p:cNvPr id="118" name="TextBox 117">
              <a:extLst>
                <a:ext uri="{FF2B5EF4-FFF2-40B4-BE49-F238E27FC236}">
                  <a16:creationId xmlns:a16="http://schemas.microsoft.com/office/drawing/2014/main" id="{8EA37C68-6786-4349-A409-F4813AE8E325}"/>
                </a:ext>
              </a:extLst>
            </p:cNvPr>
            <p:cNvSpPr txBox="1"/>
            <p:nvPr/>
          </p:nvSpPr>
          <p:spPr>
            <a:xfrm flipH="1">
              <a:off x="7951821" y="2645955"/>
              <a:ext cx="36600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a:off x="8281569" y="2445689"/>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Oval 124">
              <a:extLst>
                <a:ext uri="{FF2B5EF4-FFF2-40B4-BE49-F238E27FC236}">
                  <a16:creationId xmlns:a16="http://schemas.microsoft.com/office/drawing/2014/main" id="{E6CCE141-C257-164B-A3BA-BE7DEBA8D350}"/>
                </a:ext>
              </a:extLst>
            </p:cNvPr>
            <p:cNvSpPr/>
            <p:nvPr/>
          </p:nvSpPr>
          <p:spPr>
            <a:xfrm>
              <a:off x="8394042" y="31232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9128536" y="31268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9525487" y="31303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11027543" y="327641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96BFA2B8-EFC2-104A-85E8-98035FC249A8}"/>
                </a:ext>
              </a:extLst>
            </p:cNvPr>
            <p:cNvSpPr txBox="1"/>
            <p:nvPr/>
          </p:nvSpPr>
          <p:spPr>
            <a:xfrm flipH="1">
              <a:off x="10777056" y="2656403"/>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D</a:t>
              </a:r>
            </a:p>
          </p:txBody>
        </p:sp>
        <p:sp>
          <p:nvSpPr>
            <p:cNvPr id="131" name="TextBox 130">
              <a:extLst>
                <a:ext uri="{FF2B5EF4-FFF2-40B4-BE49-F238E27FC236}">
                  <a16:creationId xmlns:a16="http://schemas.microsoft.com/office/drawing/2014/main" id="{19D9F0CC-4F94-AB46-9A66-A8064B2E55F6}"/>
                </a:ext>
              </a:extLst>
            </p:cNvPr>
            <p:cNvSpPr txBox="1"/>
            <p:nvPr/>
          </p:nvSpPr>
          <p:spPr>
            <a:xfrm flipH="1">
              <a:off x="10784315" y="3389374"/>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a:t>
              </a:r>
            </a:p>
          </p:txBody>
        </p:sp>
        <p:sp>
          <p:nvSpPr>
            <p:cNvPr id="132" name="Oval 131">
              <a:extLst>
                <a:ext uri="{FF2B5EF4-FFF2-40B4-BE49-F238E27FC236}">
                  <a16:creationId xmlns:a16="http://schemas.microsoft.com/office/drawing/2014/main" id="{7D709EBA-DBFE-734A-8E49-9F5B189D3C15}"/>
                </a:ext>
              </a:extLst>
            </p:cNvPr>
            <p:cNvSpPr/>
            <p:nvPr/>
          </p:nvSpPr>
          <p:spPr>
            <a:xfrm>
              <a:off x="10236891" y="31371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EEB84F72-51BD-0E44-B977-9204E6A070FA}"/>
                </a:ext>
              </a:extLst>
            </p:cNvPr>
            <p:cNvSpPr txBox="1"/>
            <p:nvPr/>
          </p:nvSpPr>
          <p:spPr>
            <a:xfrm flipH="1">
              <a:off x="10166356" y="2844977"/>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G</a:t>
              </a:r>
            </a:p>
          </p:txBody>
        </p:sp>
        <p:sp>
          <p:nvSpPr>
            <p:cNvPr id="134" name="TextBox 133">
              <a:extLst>
                <a:ext uri="{FF2B5EF4-FFF2-40B4-BE49-F238E27FC236}">
                  <a16:creationId xmlns:a16="http://schemas.microsoft.com/office/drawing/2014/main" id="{35EFD70B-ECEA-7C4B-A9AA-B399CE9A03A7}"/>
                </a:ext>
              </a:extLst>
            </p:cNvPr>
            <p:cNvSpPr txBox="1"/>
            <p:nvPr/>
          </p:nvSpPr>
          <p:spPr>
            <a:xfrm flipH="1">
              <a:off x="11058987" y="3026405"/>
              <a:ext cx="2626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sp>
          <p:nvSpPr>
            <p:cNvPr id="124" name="TextBox 123">
              <a:extLst>
                <a:ext uri="{FF2B5EF4-FFF2-40B4-BE49-F238E27FC236}">
                  <a16:creationId xmlns:a16="http://schemas.microsoft.com/office/drawing/2014/main" id="{D6ACB55B-A494-1048-B6F6-A7218D7D1A70}"/>
                </a:ext>
              </a:extLst>
            </p:cNvPr>
            <p:cNvSpPr txBox="1"/>
            <p:nvPr/>
          </p:nvSpPr>
          <p:spPr>
            <a:xfrm flipH="1">
              <a:off x="9404350" y="2787311"/>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135" name="TextBox 134">
              <a:extLst>
                <a:ext uri="{FF2B5EF4-FFF2-40B4-BE49-F238E27FC236}">
                  <a16:creationId xmlns:a16="http://schemas.microsoft.com/office/drawing/2014/main" id="{BE4C1AC3-EA59-9B44-B4D8-AEFA3A2E272D}"/>
                </a:ext>
              </a:extLst>
            </p:cNvPr>
            <p:cNvSpPr txBox="1"/>
            <p:nvPr/>
          </p:nvSpPr>
          <p:spPr>
            <a:xfrm flipH="1">
              <a:off x="11657404" y="3347486"/>
              <a:ext cx="17253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grpSp>
    </p:spTree>
    <p:extLst>
      <p:ext uri="{BB962C8B-B14F-4D97-AF65-F5344CB8AC3E}">
        <p14:creationId xmlns:p14="http://schemas.microsoft.com/office/powerpoint/2010/main" val="33326264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1017"/>
            <a:ext cx="11529391" cy="769441"/>
          </a:xfrm>
          <a:prstGeom prst="rect">
            <a:avLst/>
          </a:prstGeom>
          <a:noFill/>
        </p:spPr>
        <p:txBody>
          <a:bodyPr wrap="square" rtlCol="0">
            <a:spAutoFit/>
          </a:bodyPr>
          <a:lstStyle/>
          <a:p>
            <a:pPr algn="ctr"/>
            <a:r>
              <a:rPr lang="en-US" sz="4400" dirty="0">
                <a:latin typeface="+mj-lt"/>
              </a:rPr>
              <a:t>Class C amplifiers and Norcal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115"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a:solidFill>
                      <a:srgbClr val="000000"/>
                    </a:solidFill>
                    <a:ea typeface="Cambria Math" panose="02040503050406030204" pitchFamily="18" charset="0"/>
                    <a:sym typeface="Calibri"/>
                  </a:rPr>
                  <a:t>Norcal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115" y="1262497"/>
                <a:ext cx="8809687" cy="5352930"/>
              </a:xfrm>
              <a:prstGeom prst="rect">
                <a:avLst/>
              </a:prstGeom>
              <a:blipFill>
                <a:blip r:embed="rId3"/>
                <a:stretch>
                  <a:fillRect l="-863"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82</a:t>
            </a:fld>
            <a:endParaRPr lang="en-US" dirty="0">
              <a:solidFill>
                <a:schemeClr val="tx1"/>
              </a:solidFill>
            </a:endParaRPr>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008421" y="106945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158222"/>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83</a:t>
            </a:fld>
            <a:endParaRPr lang="en-US" dirty="0">
              <a:solidFill>
                <a:schemeClr val="tx1"/>
              </a:solidFill>
            </a:endParaRPr>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273120" y="2374707"/>
            <a:ext cx="4065092" cy="3484974"/>
            <a:chOff x="1394657" y="1859533"/>
            <a:chExt cx="4065092"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114838"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318832" y="1376062"/>
                <a:ext cx="8009071"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𝑑</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𝑊</m:t>
                    </m:r>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2.5</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3.2</m:t>
                        </m:r>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=.78</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318832" y="1376062"/>
                <a:ext cx="8009071" cy="5270357"/>
              </a:xfrm>
              <a:prstGeom prst="rect">
                <a:avLst/>
              </a:prstGeom>
              <a:blipFill>
                <a:blip r:embed="rId5"/>
                <a:stretch>
                  <a:fillRect l="-126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52208" y="1555814"/>
                <a:ext cx="10804004" cy="42905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52208" y="1555814"/>
                <a:ext cx="10804004" cy="4290597"/>
              </a:xfrm>
              <a:prstGeom prst="rect">
                <a:avLst/>
              </a:prstGeom>
              <a:blipFill>
                <a:blip r:embed="rId3"/>
                <a:stretch>
                  <a:fillRect l="-940" t="-59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r>
              <a:rPr lang="en-US" dirty="0">
                <a:solidFill>
                  <a:schemeClr val="tx1"/>
                </a:solidFill>
              </a:rPr>
              <a:t>77</a:t>
            </a:r>
          </a:p>
        </p:txBody>
      </p:sp>
    </p:spTree>
    <p:extLst>
      <p:ext uri="{BB962C8B-B14F-4D97-AF65-F5344CB8AC3E}">
        <p14:creationId xmlns:p14="http://schemas.microsoft.com/office/powerpoint/2010/main" val="36869400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2029315"/>
                <a:ext cx="10053251" cy="36829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defTabSz="457200" latinLnBrk="1" hangingPunct="0"/>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a:t>
                </a:r>
                <a:r>
                  <a:rPr lang="en-US" sz="2000" baseline="-25000" dirty="0">
                    <a:solidFill>
                      <a:srgbClr val="000000"/>
                    </a:solidFill>
                    <a:latin typeface="Calibri"/>
                    <a:ea typeface="Calibri"/>
                    <a:cs typeface="Calibri"/>
                    <a:sym typeface="Calibri"/>
                  </a:rPr>
                  <a:t>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sz="2000"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2029315"/>
                <a:ext cx="10053251" cy="3682991"/>
              </a:xfrm>
              <a:prstGeom prst="rect">
                <a:avLst/>
              </a:prstGeom>
              <a:blipFill>
                <a:blip r:embed="rId3"/>
                <a:stretch>
                  <a:fillRect l="-1136" t="-1271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85</a:t>
            </a:fld>
            <a:endParaRPr lang="en-US" dirty="0">
              <a:solidFill>
                <a:schemeClr val="tx1"/>
              </a:solidFill>
            </a:endParaRPr>
          </a:p>
        </p:txBody>
      </p:sp>
    </p:spTree>
    <p:extLst>
      <p:ext uri="{BB962C8B-B14F-4D97-AF65-F5344CB8AC3E}">
        <p14:creationId xmlns:p14="http://schemas.microsoft.com/office/powerpoint/2010/main" val="5341096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63316"/>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28438" y="1561282"/>
                <a:ext cx="7034328"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𝐺𝑥</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𝑦</m:t>
                    </m:r>
                  </m:oMath>
                </a14:m>
                <a:r>
                  <a:rPr lang="en-US" sz="2000" dirty="0">
                    <a:solidFill>
                      <a:srgbClr val="000000"/>
                    </a:solidFill>
                    <a:cs typeface="Calibri"/>
                    <a:sym typeface="Calibri"/>
                  </a:rPr>
                  <a:t>, 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𝐺</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oMath>
                </a14:m>
                <a:r>
                  <a:rPr lang="en-US" sz="2000" dirty="0">
                    <a:solidFill>
                      <a:srgbClr val="000000"/>
                    </a:solidFill>
                    <a:cs typeface="Calibri"/>
                    <a:sym typeface="Calibri"/>
                  </a:rPr>
                  <a:t> </a:t>
                </a:r>
              </a:p>
              <a:p>
                <a:pPr defTabSz="457200" latinLnBrk="1" hangingPunct="0"/>
                <a:endParaRPr lang="en-US" sz="2000"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𝑑</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𝑔</m:t>
                        </m:r>
                      </m:e>
                      <m:sub>
                        <m:r>
                          <a:rPr lang="en-US" sz="2000" i="1">
                            <a:solidFill>
                              <a:srgbClr val="000000"/>
                            </a:solidFill>
                            <a:latin typeface="Cambria Math" panose="02040503050406030204" pitchFamily="18" charset="0"/>
                            <a:cs typeface="Calibri"/>
                            <a:sym typeface="Calibri"/>
                          </a:rPr>
                          <m:t>𝑚</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𝑔𝑠</m:t>
                        </m:r>
                      </m:sub>
                    </m:sSub>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sz="2000" dirty="0">
                    <a:solidFill>
                      <a:srgbClr val="000000"/>
                    </a:solidFill>
                  </a:rPr>
                  <a:t>Resonance: </a:t>
                </a:r>
                <a14:m>
                  <m:oMath xmlns:m="http://schemas.openxmlformats.org/officeDocument/2006/math">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𝐿</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den>
                    </m:f>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cs typeface="Calibri"/>
                            <a:sym typeface="Calibri"/>
                          </a:rPr>
                          <m:t>0</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𝐶</m:t>
                    </m:r>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2</m:t>
                            </m:r>
                          </m:sub>
                        </m:sSub>
                      </m:e>
                    </m:d>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3</m:t>
                        </m:r>
                      </m:sub>
                    </m:sSub>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sz="2000" dirty="0">
                    <a:solidFill>
                      <a:srgbClr val="000000"/>
                    </a:solidFill>
                  </a:rPr>
                  <a:t>At resonance,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𝑣</m:t>
                        </m:r>
                      </m:e>
                      <m:sub>
                        <m:r>
                          <a:rPr lang="en-US" sz="2000" i="1">
                            <a:solidFill>
                              <a:srgbClr val="000000"/>
                            </a:solidFill>
                            <a:latin typeface="Cambria Math" panose="02040503050406030204" pitchFamily="18" charset="0"/>
                          </a:rPr>
                          <m:t>𝑔𝑠</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𝑑</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𝐿</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num>
                      <m:den>
                        <m:r>
                          <a:rPr lang="en-US" sz="2000" i="1">
                            <a:solidFill>
                              <a:srgbClr val="000000"/>
                            </a:solidFill>
                            <a:latin typeface="Cambria Math" panose="02040503050406030204" pitchFamily="18" charset="0"/>
                          </a:rPr>
                          <m:t>𝑅</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sz="2000" dirty="0">
                    <a:solidFill>
                      <a:srgbClr val="000000"/>
                    </a:solidFill>
                  </a:rPr>
                  <a:t>Oscillation continues if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r>
                      <a:rPr lang="en-US" sz="2000" i="1">
                        <a:solidFill>
                          <a:srgbClr val="000000"/>
                        </a:solidFill>
                        <a:latin typeface="Cambria Math" panose="02040503050406030204" pitchFamily="18" charset="0"/>
                      </a:rPr>
                      <m:t>&gt;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num>
                      <m:den>
                        <m:r>
                          <a:rPr lang="en-US" sz="2000" i="1">
                            <a:solidFill>
                              <a:srgbClr val="000000"/>
                            </a:solidFill>
                            <a:latin typeface="Cambria Math" panose="02040503050406030204" pitchFamily="18" charset="0"/>
                          </a:rPr>
                          <m:t>𝑅</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𝑔𝑠</m:t>
                        </m:r>
                      </m:sub>
                    </m:sSub>
                    <m:r>
                      <a:rPr lang="en-US" sz="2000" i="1">
                        <a:solidFill>
                          <a:srgbClr val="000000"/>
                        </a:solidFill>
                        <a:latin typeface="Cambria Math" panose="02040503050406030204" pitchFamily="18" charset="0"/>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28438" y="1561282"/>
                <a:ext cx="7034328" cy="4635725"/>
              </a:xfrm>
              <a:prstGeom prst="rect">
                <a:avLst/>
              </a:prstGeom>
              <a:blipFill>
                <a:blip r:embed="rId3"/>
                <a:stretch>
                  <a:fillRect l="-1441" t="-54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9569554" y="6378859"/>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86</a:t>
            </a:fld>
            <a:endParaRPr lang="en-US" dirty="0">
              <a:solidFill>
                <a:schemeClr val="tx1"/>
              </a:solidFill>
            </a:endParaRPr>
          </a:p>
        </p:txBody>
      </p:sp>
      <p:grpSp>
        <p:nvGrpSpPr>
          <p:cNvPr id="4" name="Group 3">
            <a:extLst>
              <a:ext uri="{FF2B5EF4-FFF2-40B4-BE49-F238E27FC236}">
                <a16:creationId xmlns:a16="http://schemas.microsoft.com/office/drawing/2014/main" id="{114C4DAB-C429-34DD-FAB0-1C9F90B0AE71}"/>
              </a:ext>
            </a:extLst>
          </p:cNvPr>
          <p:cNvGrpSpPr/>
          <p:nvPr/>
        </p:nvGrpSpPr>
        <p:grpSpPr>
          <a:xfrm>
            <a:off x="7759754" y="3325432"/>
            <a:ext cx="3457348" cy="3103583"/>
            <a:chOff x="7942778" y="3296830"/>
            <a:chExt cx="3457348" cy="3103583"/>
          </a:xfrm>
        </p:grpSpPr>
        <p:sp>
          <p:nvSpPr>
            <p:cNvPr id="271" name="TextBox 270">
              <a:extLst>
                <a:ext uri="{FF2B5EF4-FFF2-40B4-BE49-F238E27FC236}">
                  <a16:creationId xmlns:a16="http://schemas.microsoft.com/office/drawing/2014/main" id="{2E4351D3-EC80-2146-B209-4BB498FA0219}"/>
                </a:ext>
              </a:extLst>
            </p:cNvPr>
            <p:cNvSpPr txBox="1"/>
            <p:nvPr/>
          </p:nvSpPr>
          <p:spPr>
            <a:xfrm>
              <a:off x="10029819" y="3296830"/>
              <a:ext cx="56606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baseline="-25000" dirty="0">
                <a:solidFill>
                  <a:srgbClr val="000000"/>
                </a:solidFill>
                <a:latin typeface="Calibri"/>
                <a:ea typeface="Calibri"/>
                <a:cs typeface="Calibri"/>
                <a:sym typeface="Calibri"/>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10847625" y="5083569"/>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0430673" y="6068973"/>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9444250" y="4908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8807691" y="4292162"/>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9660941" y="4613252"/>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8753210" y="4825049"/>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0495797" y="5482754"/>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9368077" y="4440206"/>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9357401" y="4820123"/>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0569401" y="3363077"/>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0531838" y="334990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9482481" y="4302473"/>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9496349" y="4943405"/>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9634614" y="4979105"/>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7942778" y="5008522"/>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8800272" y="5472805"/>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045172" y="490144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9935600" y="4071045"/>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8690650" y="4284840"/>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8331724" y="4452884"/>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0554956" y="4430957"/>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0520949" y="4904525"/>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231894" y="5667984"/>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0515279" y="543483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8429516" y="1385936"/>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44826"/>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748654" y="2196190"/>
            <a:ext cx="6388516" cy="37025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transmitter is on, TX will be 8V and the left comparator will be off, the right one on and R</a:t>
            </a:r>
            <a:r>
              <a:rPr lang="en-US" sz="2000" baseline="-25000" dirty="0">
                <a:solidFill>
                  <a:srgbClr val="000000"/>
                </a:solidFill>
                <a:latin typeface="Calibri"/>
                <a:ea typeface="Calibri"/>
                <a:cs typeface="Calibri"/>
                <a:sym typeface="Calibri"/>
              </a:rPr>
              <a:t>15</a:t>
            </a:r>
            <a:r>
              <a:rPr lang="en-US" sz="2000"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receiving, TX is &lt;1.4V, disconnecting R</a:t>
            </a:r>
            <a:r>
              <a:rPr lang="en-US" sz="2000" baseline="-25000" dirty="0">
                <a:solidFill>
                  <a:srgbClr val="000000"/>
                </a:solidFill>
                <a:latin typeface="Calibri"/>
                <a:ea typeface="Calibri"/>
                <a:cs typeface="Calibri"/>
                <a:sym typeface="Calibri"/>
              </a:rPr>
              <a:t>15</a:t>
            </a:r>
            <a:r>
              <a:rPr lang="en-US" sz="2000" dirty="0">
                <a:solidFill>
                  <a:srgbClr val="000000"/>
                </a:solidFill>
                <a:latin typeface="Calibri"/>
                <a:ea typeface="Calibri"/>
                <a:cs typeface="Calibri"/>
                <a:sym typeface="Calibri"/>
              </a:rPr>
              <a:t> and shorting R</a:t>
            </a:r>
            <a:r>
              <a:rPr lang="en-US" sz="2000" baseline="-25000" dirty="0">
                <a:solidFill>
                  <a:srgbClr val="000000"/>
                </a:solidFill>
                <a:latin typeface="Calibri"/>
                <a:ea typeface="Calibri"/>
                <a:cs typeface="Calibri"/>
                <a:sym typeface="Calibri"/>
              </a:rPr>
              <a:t>16</a:t>
            </a:r>
            <a:r>
              <a:rPr lang="en-US" sz="2000"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87</a:t>
            </a:fld>
            <a:endParaRPr lang="en-US" dirty="0">
              <a:solidFill>
                <a:schemeClr val="tx1"/>
              </a:solidFill>
            </a:endParaRPr>
          </a:p>
        </p:txBody>
      </p:sp>
      <p:grpSp>
        <p:nvGrpSpPr>
          <p:cNvPr id="3" name="Group 2">
            <a:extLst>
              <a:ext uri="{FF2B5EF4-FFF2-40B4-BE49-F238E27FC236}">
                <a16:creationId xmlns:a16="http://schemas.microsoft.com/office/drawing/2014/main" id="{9CE60AFD-2C2A-1347-8B87-803F6BEAB9B8}"/>
              </a:ext>
            </a:extLst>
          </p:cNvPr>
          <p:cNvGrpSpPr/>
          <p:nvPr/>
        </p:nvGrpSpPr>
        <p:grpSpPr>
          <a:xfrm>
            <a:off x="7521392" y="1975062"/>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30600" y="3235688"/>
              <a:ext cx="53541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910311" y="5381402"/>
              <a:ext cx="5354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 </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20642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rPr>
              <a:t>Check MVAM108 capacitor when R</a:t>
            </a:r>
            <a:r>
              <a:rPr lang="en-US" sz="2000" baseline="-25000" dirty="0">
                <a:solidFill>
                  <a:srgbClr val="000000"/>
                </a:solidFill>
              </a:rPr>
              <a:t>17</a:t>
            </a:r>
            <a:r>
              <a:rPr lang="en-US" sz="2000" dirty="0">
                <a:solidFill>
                  <a:srgbClr val="000000"/>
                </a:solidFill>
              </a:rPr>
              <a:t> is high and low</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Start resistor </a:t>
            </a:r>
            <a:r>
              <a:rPr lang="en-US" sz="2000" dirty="0">
                <a:solidFill>
                  <a:srgbClr val="000000"/>
                </a:solidFill>
              </a:rPr>
              <a:t>(R</a:t>
            </a:r>
            <a:r>
              <a:rPr lang="en-US" sz="2000" baseline="-25000" dirty="0">
                <a:solidFill>
                  <a:srgbClr val="000000"/>
                </a:solidFill>
              </a:rPr>
              <a:t>21</a:t>
            </a:r>
            <a:r>
              <a:rPr lang="en-US" sz="2000" dirty="0">
                <a:solidFill>
                  <a:srgbClr val="000000"/>
                </a:solidFill>
              </a:rPr>
              <a:t>) pulls gate to ground at start</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gain limiting diode (D</a:t>
            </a:r>
            <a:r>
              <a:rPr lang="en-US" sz="2000" baseline="-25000" dirty="0">
                <a:solidFill>
                  <a:srgbClr val="000000"/>
                </a:solidFill>
                <a:latin typeface="Calibri"/>
                <a:ea typeface="Calibri"/>
                <a:cs typeface="Calibri"/>
                <a:sym typeface="Calibri"/>
              </a:rPr>
              <a:t>9</a:t>
            </a:r>
            <a:r>
              <a:rPr lang="en-US" sz="2000"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Oscillator keeps growing as long as g</a:t>
            </a:r>
            <a:r>
              <a:rPr lang="en-US" sz="2000" baseline="-25000" dirty="0">
                <a:solidFill>
                  <a:srgbClr val="000000"/>
                </a:solidFill>
                <a:latin typeface="Calibri"/>
                <a:ea typeface="Calibri"/>
                <a:cs typeface="Calibri"/>
                <a:sym typeface="Calibri"/>
              </a:rPr>
              <a:t>m</a:t>
            </a:r>
            <a:r>
              <a:rPr lang="en-US" sz="2000" dirty="0">
                <a:solidFill>
                  <a:srgbClr val="000000"/>
                </a:solidFill>
                <a:latin typeface="Calibri"/>
                <a:ea typeface="Calibri"/>
                <a:cs typeface="Calibri"/>
                <a:sym typeface="Calibri"/>
              </a:rPr>
              <a:t>&gt;1/R</a:t>
            </a: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DC voltage across wiper in R</a:t>
            </a:r>
            <a:r>
              <a:rPr lang="en-US" sz="2000"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How does the frequency change as R</a:t>
            </a:r>
            <a:r>
              <a:rPr lang="en-US" sz="2000" baseline="-25000" dirty="0">
                <a:solidFill>
                  <a:srgbClr val="000000"/>
                </a:solidFill>
                <a:latin typeface="Calibri"/>
                <a:ea typeface="Calibri"/>
                <a:cs typeface="Calibri"/>
                <a:sym typeface="Calibri"/>
              </a:rPr>
              <a:t>17</a:t>
            </a:r>
            <a:r>
              <a:rPr lang="en-US" sz="2000"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the oscillation frequency and the loss ratio |V/V</a:t>
            </a:r>
            <a:r>
              <a:rPr lang="en-US" sz="2000" baseline="-25000" dirty="0">
                <a:solidFill>
                  <a:srgbClr val="000000"/>
                </a:solidFill>
                <a:latin typeface="Calibri"/>
                <a:ea typeface="Calibri"/>
                <a:cs typeface="Calibri"/>
                <a:sym typeface="Calibri"/>
              </a:rPr>
              <a:t>I</a:t>
            </a:r>
            <a:r>
              <a:rPr lang="en-US" sz="2000"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How would this change if you took when L</a:t>
            </a:r>
            <a:r>
              <a:rPr lang="en-US" sz="2000" baseline="-25000" dirty="0">
                <a:solidFill>
                  <a:srgbClr val="000000"/>
                </a:solidFill>
                <a:latin typeface="Calibri"/>
                <a:ea typeface="Calibri"/>
                <a:cs typeface="Calibri"/>
                <a:sym typeface="Calibri"/>
              </a:rPr>
              <a:t>9</a:t>
            </a:r>
            <a:r>
              <a:rPr lang="en-US" sz="2000"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88</a:t>
            </a:fld>
            <a:endParaRPr lang="en-US" dirty="0">
              <a:solidFill>
                <a:schemeClr val="tx1"/>
              </a:solidFill>
            </a:endParaRPr>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60298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589838" y="3658151"/>
              <a:ext cx="749048"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488178" y="4521283"/>
              <a:ext cx="77646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00090" y="1880397"/>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00090"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12868" y="1377882"/>
                <a:ext cx="8840596"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for the purpose of calculating resonant frequency.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8" y="1377882"/>
                <a:ext cx="8840596" cy="5193222"/>
              </a:xfrm>
              <a:prstGeom prst="rect">
                <a:avLst/>
              </a:prstGeom>
              <a:blipFill>
                <a:blip r:embed="rId3"/>
                <a:stretch>
                  <a:fillRect l="-1148" t="-488" r="-14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89</a:t>
            </a:fld>
            <a:endParaRPr lang="en-US" dirty="0">
              <a:solidFill>
                <a:schemeClr val="tx1"/>
              </a:solidFill>
            </a:endParaRPr>
          </a:p>
        </p:txBody>
      </p:sp>
      <p:grpSp>
        <p:nvGrpSpPr>
          <p:cNvPr id="2" name="Group 1">
            <a:extLst>
              <a:ext uri="{FF2B5EF4-FFF2-40B4-BE49-F238E27FC236}">
                <a16:creationId xmlns:a16="http://schemas.microsoft.com/office/drawing/2014/main" id="{1A6955CA-8098-A24F-BC64-384E31CAB7CA}"/>
              </a:ext>
            </a:extLst>
          </p:cNvPr>
          <p:cNvGrpSpPr/>
          <p:nvPr/>
        </p:nvGrpSpPr>
        <p:grpSpPr>
          <a:xfrm>
            <a:off x="8847897" y="3095784"/>
            <a:ext cx="3084742" cy="1813358"/>
            <a:chOff x="8728707" y="2888956"/>
            <a:chExt cx="3084742" cy="1813358"/>
          </a:xfrm>
        </p:grpSpPr>
        <p:sp>
          <p:nvSpPr>
            <p:cNvPr id="6" name="Oval 5">
              <a:extLst>
                <a:ext uri="{FF2B5EF4-FFF2-40B4-BE49-F238E27FC236}">
                  <a16:creationId xmlns:a16="http://schemas.microsoft.com/office/drawing/2014/main" id="{DEED19CF-B6A0-5248-A445-87FB39E6FC5C}"/>
                </a:ext>
              </a:extLst>
            </p:cNvPr>
            <p:cNvSpPr/>
            <p:nvPr/>
          </p:nvSpPr>
          <p:spPr>
            <a:xfrm>
              <a:off x="11645930"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487268" y="3379279"/>
              <a:ext cx="1867587" cy="1051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804341"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569757"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559081"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694800"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290195"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9127578"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660396"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728707"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10189079"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686328"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510506"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600877"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10067232"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1276663"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328409"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1244310"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344097"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9048394"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827908"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252109" y="40552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9128708"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639798"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60AF16E-795D-844E-959A-159B34A4EB5A}"/>
                </a:ext>
              </a:extLst>
            </p:cNvPr>
            <p:cNvSpPr/>
            <p:nvPr/>
          </p:nvSpPr>
          <p:spPr>
            <a:xfrm>
              <a:off x="10564761" y="3345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AAB89E-86BA-274D-943F-3786DF4A2B05}"/>
                </a:ext>
              </a:extLst>
            </p:cNvPr>
            <p:cNvSpPr/>
            <p:nvPr/>
          </p:nvSpPr>
          <p:spPr>
            <a:xfrm>
              <a:off x="10148748" y="33376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8795B2-1B1A-054B-AF6B-67577F106419}"/>
                </a:ext>
              </a:extLst>
            </p:cNvPr>
            <p:cNvSpPr/>
            <p:nvPr/>
          </p:nvSpPr>
          <p:spPr>
            <a:xfrm>
              <a:off x="10556520" y="462276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493D8D-694E-8741-81A0-52517FFFE060}"/>
                </a:ext>
              </a:extLst>
            </p:cNvPr>
            <p:cNvSpPr/>
            <p:nvPr/>
          </p:nvSpPr>
          <p:spPr>
            <a:xfrm>
              <a:off x="10151017" y="461452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𝐴𝑒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r>
                      <a:rPr lang="en-US" sz="2000" b="0" i="1" smtClean="0">
                        <a:latin typeface="Cambria Math" panose="02040503050406030204" pitchFamily="18" charset="0"/>
                      </a:rPr>
                      <m:t>=</m:t>
                    </m:r>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oMath>
                </a14:m>
                <a:r>
                  <a:rPr lang="en-US" sz="2000" dirty="0"/>
                  <a:t> and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i="1">
                        <a:latin typeface="Cambria Math" panose="02040503050406030204" pitchFamily="18" charset="0"/>
                      </a:rPr>
                      <m:t>𝐼</m:t>
                    </m:r>
                    <m:r>
                      <a:rPr lang="en-US" sz="2000" i="1">
                        <a:latin typeface="Cambria Math" panose="02040503050406030204" pitchFamily="18" charset="0"/>
                      </a:rPr>
                      <m:t>=</m:t>
                    </m:r>
                    <m:r>
                      <a:rPr lang="en-US" sz="2000" i="1">
                        <a:latin typeface="Cambria Math" panose="02040503050406030204" pitchFamily="18" charset="0"/>
                      </a:rPr>
                      <m:t>𝐶𝑉𝑗</m:t>
                    </m:r>
                    <m:r>
                      <a:rPr lang="en-US" sz="2000" i="1">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i="1">
                        <a:latin typeface="Cambria Math" panose="02040503050406030204" pitchFamily="18" charset="0"/>
                      </a:rPr>
                      <m:t>𝑉</m:t>
                    </m:r>
                    <m:r>
                      <a:rPr lang="en-US" sz="2000" i="1">
                        <a:latin typeface="Cambria Math" panose="02040503050406030204" pitchFamily="18" charset="0"/>
                      </a:rPr>
                      <m:t>=</m:t>
                    </m:r>
                    <m:r>
                      <a:rPr lang="en-US" sz="2000" i="1">
                        <a:latin typeface="Cambria Math" panose="02040503050406030204" pitchFamily="18" charset="0"/>
                      </a:rPr>
                      <m:t>𝐿𝐼𝑗</m:t>
                    </m:r>
                    <m:r>
                      <a:rPr lang="en-US" sz="2000" i="1">
                        <a:latin typeface="Cambria Math" panose="02040503050406030204" pitchFamily="18" charset="0"/>
                        <a:ea typeface="Cambria Math" panose="02040503050406030204" pitchFamily="18" charset="0"/>
                      </a:rPr>
                      <m:t>𝜔</m:t>
                    </m:r>
                  </m:oMath>
                </a14:m>
                <a:r>
                  <a:rPr lang="en-US" sz="2000" dirty="0"/>
                  <a:t>, for an inductor</a:t>
                </a:r>
              </a:p>
              <a:p>
                <a:pPr>
                  <a:spcBef>
                    <a:spcPts val="400"/>
                  </a:spcBef>
                </a:pP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𝑉</m:t>
                        </m:r>
                      </m:e>
                    </m:acc>
                    <m:r>
                      <a:rPr lang="en-US" sz="2000" i="1">
                        <a:latin typeface="Cambria Math" panose="02040503050406030204" pitchFamily="18" charset="0"/>
                      </a:rPr>
                      <m:t>=</m:t>
                    </m:r>
                    <m:r>
                      <a:rPr lang="en-US" sz="2000" i="1">
                        <a:latin typeface="Cambria Math" panose="02040503050406030204" pitchFamily="18" charset="0"/>
                      </a:rPr>
                      <m:t>𝑍</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oMath>
                </a14:m>
                <a:r>
                  <a:rPr lang="en-US" sz="2000" dirty="0"/>
                  <a: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r>
                      <a:rPr lang="en-US" sz="2000" i="1">
                        <a:latin typeface="Cambria Math" panose="02040503050406030204" pitchFamily="18" charset="0"/>
                      </a:rPr>
                      <m:t>𝑗𝑋</m:t>
                    </m:r>
                  </m:oMath>
                </a14:m>
                <a:endParaRPr lang="en-US" sz="2000" dirty="0"/>
              </a:p>
              <a:p>
                <a:pPr>
                  <a:spcBef>
                    <a:spcPts val="400"/>
                  </a:spcBef>
                </a:pP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r>
                      <a:rPr lang="en-US" sz="2000" i="1">
                        <a:latin typeface="Cambria Math" panose="02040503050406030204" pitchFamily="18" charset="0"/>
                      </a:rPr>
                      <m:t>=</m:t>
                    </m:r>
                    <m:r>
                      <a:rPr lang="en-US" sz="2000" i="1">
                        <a:latin typeface="Cambria Math" panose="02040503050406030204" pitchFamily="18" charset="0"/>
                      </a:rPr>
                      <m:t>𝑌</m:t>
                    </m:r>
                    <m:acc>
                      <m:accPr>
                        <m:chr m:val="̂"/>
                        <m:ctrlPr>
                          <a:rPr lang="en-US" sz="2000" i="1">
                            <a:latin typeface="Cambria Math" panose="02040503050406030204" pitchFamily="18" charset="0"/>
                          </a:rPr>
                        </m:ctrlPr>
                      </m:accPr>
                      <m:e>
                        <m:r>
                          <a:rPr lang="en-US" sz="2000" i="1">
                            <a:latin typeface="Cambria Math" panose="02040503050406030204" pitchFamily="18" charset="0"/>
                          </a:rPr>
                          <m:t>𝑉</m:t>
                        </m:r>
                      </m:e>
                    </m:acc>
                  </m:oMath>
                </a14:m>
                <a:r>
                  <a:rPr lang="en-US" sz="2000" dirty="0"/>
                  <a:t>, </a:t>
                </a:r>
                <a14:m>
                  <m:oMath xmlns:m="http://schemas.openxmlformats.org/officeDocument/2006/math">
                    <m:r>
                      <a:rPr lang="en-US" sz="2000" i="1">
                        <a:latin typeface="Cambria Math" panose="02040503050406030204" pitchFamily="18" charset="0"/>
                      </a:rPr>
                      <m:t>𝑌</m:t>
                    </m:r>
                    <m:r>
                      <a:rPr lang="en-US" sz="2000" i="1">
                        <a:latin typeface="Cambria Math" panose="02040503050406030204" pitchFamily="18" charset="0"/>
                      </a:rPr>
                      <m:t>=</m:t>
                    </m:r>
                    <m:r>
                      <a:rPr lang="en-US" sz="2000" i="1">
                        <a:latin typeface="Cambria Math" panose="02040503050406030204" pitchFamily="18" charset="0"/>
                      </a:rPr>
                      <m:t>𝐺</m:t>
                    </m:r>
                    <m:r>
                      <a:rPr lang="en-US" sz="2000" i="1">
                        <a:latin typeface="Cambria Math" panose="02040503050406030204" pitchFamily="18" charset="0"/>
                      </a:rPr>
                      <m:t>+</m:t>
                    </m:r>
                    <m:r>
                      <a:rPr lang="en-US" sz="2000" i="1">
                        <a:latin typeface="Cambria Math" panose="02040503050406030204" pitchFamily="18" charset="0"/>
                      </a:rPr>
                      <m:t>𝑗𝐵</m:t>
                    </m:r>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r="-85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Norcal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75800" y="1662827"/>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75800" y="1662827"/>
                <a:ext cx="7421680" cy="4655090"/>
              </a:xfrm>
              <a:prstGeom prst="rect">
                <a:avLst/>
              </a:prstGeom>
              <a:blipFill>
                <a:blip r:embed="rId3"/>
                <a:stretch>
                  <a:fillRect l="-1195"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90</a:t>
            </a:fld>
            <a:endParaRPr lang="en-US" dirty="0">
              <a:solidFill>
                <a:schemeClr val="tx1"/>
              </a:solidFill>
            </a:endParaRPr>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7999396" y="2036345"/>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17101"/>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999008" y="1837741"/>
                <a:ext cx="10509820"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Calculate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999008" y="1837741"/>
                <a:ext cx="10509820" cy="4562672"/>
              </a:xfrm>
              <a:prstGeom prst="rect">
                <a:avLst/>
              </a:prstGeom>
              <a:blipFill>
                <a:blip r:embed="rId3"/>
                <a:stretch>
                  <a:fillRect l="-965" t="-554" r="-12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91</a:t>
            </a:fld>
            <a:endParaRPr lang="en-US" dirty="0">
              <a:solidFill>
                <a:schemeClr val="tx1"/>
              </a:solidFill>
            </a:endParaRPr>
          </a:p>
        </p:txBody>
      </p:sp>
    </p:spTree>
    <p:extLst>
      <p:ext uri="{BB962C8B-B14F-4D97-AF65-F5344CB8AC3E}">
        <p14:creationId xmlns:p14="http://schemas.microsoft.com/office/powerpoint/2010/main" val="41680852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92</a:t>
            </a:fld>
            <a:endParaRPr lang="en-US" dirty="0">
              <a:solidFill>
                <a:schemeClr val="tx1"/>
              </a:solidFill>
            </a:endParaRPr>
          </a:p>
        </p:txBody>
      </p:sp>
    </p:spTree>
    <p:extLst>
      <p:ext uri="{BB962C8B-B14F-4D97-AF65-F5344CB8AC3E}">
        <p14:creationId xmlns:p14="http://schemas.microsoft.com/office/powerpoint/2010/main" val="1304217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24904"/>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93</a:t>
            </a:fld>
            <a:endParaRPr lang="en-US" dirty="0">
              <a:solidFill>
                <a:schemeClr val="tx1"/>
              </a:solidFill>
            </a:endParaRPr>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310355" y="2012357"/>
                <a:ext cx="6127674" cy="36267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310355" y="2012357"/>
                <a:ext cx="6127674" cy="3626719"/>
              </a:xfrm>
              <a:prstGeom prst="rect">
                <a:avLst/>
              </a:prstGeom>
              <a:blipFill>
                <a:blip r:embed="rId3"/>
                <a:stretch>
                  <a:fillRect l="-1863" t="-697"/>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6979114" y="1379457"/>
            <a:ext cx="4753748" cy="4303568"/>
            <a:chOff x="6665611" y="1604498"/>
            <a:chExt cx="4753748" cy="4303568"/>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19255"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8" y="1604498"/>
              <a:ext cx="44060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53779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 (1)</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94</a:t>
            </a:fld>
            <a:endParaRPr lang="en-US" dirty="0">
              <a:solidFill>
                <a:schemeClr val="tx1"/>
              </a:solidFill>
            </a:endParaRPr>
          </a:p>
        </p:txBody>
      </p:sp>
      <p:grpSp>
        <p:nvGrpSpPr>
          <p:cNvPr id="4" name="Group 3">
            <a:extLst>
              <a:ext uri="{FF2B5EF4-FFF2-40B4-BE49-F238E27FC236}">
                <a16:creationId xmlns:a16="http://schemas.microsoft.com/office/drawing/2014/main" id="{5FF17F58-E979-E5E8-A00B-BB32BFC77CA7}"/>
              </a:ext>
            </a:extLst>
          </p:cNvPr>
          <p:cNvGrpSpPr/>
          <p:nvPr/>
        </p:nvGrpSpPr>
        <p:grpSpPr>
          <a:xfrm>
            <a:off x="7204696" y="2700877"/>
            <a:ext cx="4341857" cy="3352687"/>
            <a:chOff x="7613235" y="1947842"/>
            <a:chExt cx="4341857" cy="3352687"/>
          </a:xfrm>
        </p:grpSpPr>
        <p:sp>
          <p:nvSpPr>
            <p:cNvPr id="10" name="TextBox 9">
              <a:extLst>
                <a:ext uri="{FF2B5EF4-FFF2-40B4-BE49-F238E27FC236}">
                  <a16:creationId xmlns:a16="http://schemas.microsoft.com/office/drawing/2014/main" id="{51331F67-F7D0-754C-9B60-59BD56902535}"/>
                </a:ext>
              </a:extLst>
            </p:cNvPr>
            <p:cNvSpPr txBox="1"/>
            <p:nvPr/>
          </p:nvSpPr>
          <p:spPr>
            <a:xfrm>
              <a:off x="7678628"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977030"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8126598"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9058821" y="2389892"/>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766636"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841716"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848145"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853440"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841716"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9078685"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9068638"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9090410"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9078684"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787807"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678041"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782999"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819000"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678041"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357310"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211743"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405239"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775199"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869160"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260298"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211826"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10091834" y="1947842"/>
              <a:ext cx="4618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357310"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869160"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849849"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505614"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308599" y="3200838"/>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1152249"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374282"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264771"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211698"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328965"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930083"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10031594"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505614"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351233"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280370" y="28318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245569"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484573"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865781"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512956"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831423"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793709"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613235"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786617"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623685" y="1671349"/>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63311"/>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95</a:t>
            </a:fld>
            <a:endParaRPr lang="en-US" dirty="0">
              <a:solidFill>
                <a:schemeClr val="tx1"/>
              </a:solidFill>
            </a:endParaRPr>
          </a:p>
        </p:txBody>
      </p:sp>
      <p:sp>
        <p:nvSpPr>
          <p:cNvPr id="123" name="TextBox 122">
            <a:extLst>
              <a:ext uri="{FF2B5EF4-FFF2-40B4-BE49-F238E27FC236}">
                <a16:creationId xmlns:a16="http://schemas.microsoft.com/office/drawing/2014/main" id="{C3405655-5B86-474A-9661-4740DD0F8927}"/>
              </a:ext>
            </a:extLst>
          </p:cNvPr>
          <p:cNvSpPr txBox="1"/>
          <p:nvPr/>
        </p:nvSpPr>
        <p:spPr>
          <a:xfrm>
            <a:off x="554875" y="1885740"/>
            <a:ext cx="6845880" cy="36120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grpSp>
        <p:nvGrpSpPr>
          <p:cNvPr id="3" name="Group 2">
            <a:extLst>
              <a:ext uri="{FF2B5EF4-FFF2-40B4-BE49-F238E27FC236}">
                <a16:creationId xmlns:a16="http://schemas.microsoft.com/office/drawing/2014/main" id="{0A427F02-1BD2-AC47-8040-0B3B18BA6B8B}"/>
              </a:ext>
            </a:extLst>
          </p:cNvPr>
          <p:cNvGrpSpPr/>
          <p:nvPr/>
        </p:nvGrpSpPr>
        <p:grpSpPr>
          <a:xfrm>
            <a:off x="7620000" y="2864971"/>
            <a:ext cx="4065485" cy="2784451"/>
            <a:chOff x="7927551" y="1603338"/>
            <a:chExt cx="4065485" cy="2784451"/>
          </a:xfrm>
        </p:grpSpPr>
        <p:sp>
          <p:nvSpPr>
            <p:cNvPr id="16" name="Shape 51">
              <a:extLst>
                <a:ext uri="{FF2B5EF4-FFF2-40B4-BE49-F238E27FC236}">
                  <a16:creationId xmlns:a16="http://schemas.microsoft.com/office/drawing/2014/main" id="{475EE5B6-E02A-A04D-B608-C37E82494806}"/>
                </a:ext>
              </a:extLst>
            </p:cNvPr>
            <p:cNvSpPr/>
            <p:nvPr/>
          </p:nvSpPr>
          <p:spPr>
            <a:xfrm>
              <a:off x="9192333" y="1985973"/>
              <a:ext cx="421413" cy="16724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924694" y="2281501"/>
              <a:ext cx="1036193" cy="1488485"/>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ctr">
              <a:no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993467" y="227108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999355" y="2597608"/>
              <a:ext cx="523600"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9004206" y="288068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993467" y="3417842"/>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9210528" y="2262635"/>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9201325" y="2563807"/>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9208245" y="308380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9228850" y="340946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795612" y="2900232"/>
              <a:ext cx="217149" cy="677901"/>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927551" y="2711536"/>
              <a:ext cx="279194" cy="59151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771665" y="2122333"/>
              <a:ext cx="39473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8056668" y="2709282"/>
              <a:ext cx="864202" cy="27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927551" y="3258847"/>
              <a:ext cx="279194" cy="295755"/>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549755" y="2977716"/>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8416417" y="2972805"/>
              <a:ext cx="279194" cy="295755"/>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425639" y="2650941"/>
              <a:ext cx="279194" cy="59151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785814" y="2304901"/>
              <a:ext cx="236604" cy="697985"/>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934596" y="2394291"/>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10292875" y="1976148"/>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10258329" y="1949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10138564" y="1603338"/>
              <a:ext cx="47575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549755" y="357396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954419" y="2656760"/>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517582" y="2617003"/>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856943" y="2643038"/>
              <a:ext cx="0" cy="9051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713842" y="3446735"/>
              <a:ext cx="279194" cy="295755"/>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565301" y="357210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523570" y="3854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8196742" y="2707053"/>
              <a:ext cx="466391"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10083384" y="2821684"/>
              <a:ext cx="39702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483178" y="3405949"/>
              <a:ext cx="87405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8425978" y="395115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927551" y="1678183"/>
              <a:ext cx="724159"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498308" y="2803504"/>
              <a:ext cx="151730" cy="237216"/>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953005" y="3236691"/>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436812" y="2895484"/>
              <a:ext cx="118302" cy="697985"/>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1107948" y="2650417"/>
              <a:ext cx="74552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280109" y="2880689"/>
              <a:ext cx="46921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8441772" y="2035407"/>
              <a:ext cx="236604" cy="697985"/>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8369850" y="1903216"/>
              <a:ext cx="62074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8221641" y="1970642"/>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8187095" y="1943934"/>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530562" y="3197509"/>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819400" y="3208511"/>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960060C9-A893-254D-B258-181A02D52406}"/>
                </a:ext>
              </a:extLst>
            </p:cNvPr>
            <p:cNvCxnSpPr>
              <a:cxnSpLocks/>
            </p:cNvCxnSpPr>
            <p:nvPr/>
          </p:nvCxnSpPr>
          <p:spPr>
            <a:xfrm>
              <a:off x="9952561" y="355364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5" name="Straight Connector 124">
              <a:extLst>
                <a:ext uri="{FF2B5EF4-FFF2-40B4-BE49-F238E27FC236}">
                  <a16:creationId xmlns:a16="http://schemas.microsoft.com/office/drawing/2014/main" id="{7953DEE3-4BEB-384A-BB94-DFF07EB70B69}"/>
                </a:ext>
              </a:extLst>
            </p:cNvPr>
            <p:cNvCxnSpPr>
              <a:cxnSpLocks/>
            </p:cNvCxnSpPr>
            <p:nvPr/>
          </p:nvCxnSpPr>
          <p:spPr>
            <a:xfrm>
              <a:off x="10302661" y="355178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6" name="Oval 125">
              <a:extLst>
                <a:ext uri="{FF2B5EF4-FFF2-40B4-BE49-F238E27FC236}">
                  <a16:creationId xmlns:a16="http://schemas.microsoft.com/office/drawing/2014/main" id="{96F36094-1ED8-E245-B0DA-8645B4E1C90E}"/>
                </a:ext>
              </a:extLst>
            </p:cNvPr>
            <p:cNvSpPr/>
            <p:nvPr/>
          </p:nvSpPr>
          <p:spPr>
            <a:xfrm>
              <a:off x="10260930" y="383412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56E4134C-A376-1846-B2EA-13F115F1D32B}"/>
                </a:ext>
              </a:extLst>
            </p:cNvPr>
            <p:cNvSpPr txBox="1"/>
            <p:nvPr/>
          </p:nvSpPr>
          <p:spPr>
            <a:xfrm>
              <a:off x="10000778" y="398163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grpSp>
    </p:spTree>
    <p:extLst>
      <p:ext uri="{BB962C8B-B14F-4D97-AF65-F5344CB8AC3E}">
        <p14:creationId xmlns:p14="http://schemas.microsoft.com/office/powerpoint/2010/main" val="15698564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96</a:t>
            </a:fld>
            <a:endParaRPr lang="en-US" dirty="0">
              <a:solidFill>
                <a:schemeClr val="tx1"/>
              </a:solidFill>
            </a:endParaRPr>
          </a:p>
        </p:txBody>
      </p:sp>
      <p:grpSp>
        <p:nvGrpSpPr>
          <p:cNvPr id="9" name="Group 8">
            <a:extLst>
              <a:ext uri="{FF2B5EF4-FFF2-40B4-BE49-F238E27FC236}">
                <a16:creationId xmlns:a16="http://schemas.microsoft.com/office/drawing/2014/main" id="{CC2B986B-E274-5745-B57C-8FF5E29AD44B}"/>
              </a:ext>
            </a:extLst>
          </p:cNvPr>
          <p:cNvGrpSpPr/>
          <p:nvPr/>
        </p:nvGrpSpPr>
        <p:grpSpPr>
          <a:xfrm>
            <a:off x="7537515" y="1490216"/>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7973645" y="3778214"/>
              <a:ext cx="174557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6986704"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6986704" cy="4435688"/>
              </a:xfrm>
              <a:prstGeom prst="rect">
                <a:avLst/>
              </a:prstGeom>
              <a:blipFill>
                <a:blip r:embed="rId4"/>
                <a:stretch>
                  <a:fillRect l="-1633" t="-855" r="-308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97</a:t>
            </a:fld>
            <a:endParaRPr lang="en-US" dirty="0">
              <a:solidFill>
                <a:schemeClr val="tx1"/>
              </a:solidFill>
            </a:endParaRPr>
          </a:p>
        </p:txBody>
      </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663188" y="1913057"/>
                <a:ext cx="6655181" cy="39941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rPr>
                  <a:t>Connect function generator through 300K resistor to AF2 (620Hz sine, R</a:t>
                </a:r>
                <a:r>
                  <a:rPr lang="en-US" sz="2000" baseline="-25000" dirty="0">
                    <a:solidFill>
                      <a:srgbClr val="000000"/>
                    </a:solidFill>
                  </a:rPr>
                  <a:t>6</a:t>
                </a:r>
                <a:r>
                  <a:rPr lang="en-US" sz="2000" dirty="0">
                    <a:solidFill>
                      <a:srgbClr val="000000"/>
                    </a:solidFill>
                  </a:rPr>
                  <a:t> fully counterclockwise)  and oscilloscope to audio output.  Adjust input so output is 1V rms.  Connect multimeter to P.</a:t>
                </a:r>
              </a:p>
              <a:p>
                <a:pPr defTabSz="457200" hangingPunct="0"/>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Plot audio output v dc control</a:t>
                </a:r>
              </a:p>
              <a:p>
                <a:pPr marL="342900" indent="-342900" defTabSz="457200" hangingPunct="0">
                  <a:buFont typeface="+mj-lt"/>
                  <a:buAutoNum type="arabicPeriod"/>
                </a:pPr>
                <a:r>
                  <a:rPr lang="en-US" sz="2000" dirty="0">
                    <a:solidFill>
                      <a:srgbClr val="000000"/>
                    </a:solidFill>
                  </a:rPr>
                  <a:t>What is the maximum control voltage we can measure?  Infer cutoff voltage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𝑐</m:t>
                        </m:r>
                      </m:sub>
                    </m:sSub>
                  </m:oMath>
                </a14:m>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What is the minimum control voltage?</a:t>
                </a:r>
              </a:p>
              <a:p>
                <a:pPr defTabSz="457200" hangingPunct="0"/>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663188" y="1913057"/>
                <a:ext cx="6655181" cy="3994119"/>
              </a:xfrm>
              <a:prstGeom prst="rect">
                <a:avLst/>
              </a:prstGeom>
              <a:blipFill>
                <a:blip r:embed="rId3"/>
                <a:stretch>
                  <a:fillRect l="-1714" t="-949"/>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B275B16-65AF-6D43-BEF8-CEF215C3B6E6}"/>
              </a:ext>
            </a:extLst>
          </p:cNvPr>
          <p:cNvGrpSpPr/>
          <p:nvPr/>
        </p:nvGrpSpPr>
        <p:grpSpPr>
          <a:xfrm>
            <a:off x="7620000" y="2158205"/>
            <a:ext cx="4379884" cy="3982506"/>
            <a:chOff x="7623519" y="1878506"/>
            <a:chExt cx="4379884" cy="3982506"/>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8843689" y="3179740"/>
              <a:ext cx="142367"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8517006" y="2586242"/>
              <a:ext cx="796405" cy="485157"/>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40" name="TextBox 39">
              <a:extLst>
                <a:ext uri="{FF2B5EF4-FFF2-40B4-BE49-F238E27FC236}">
                  <a16:creationId xmlns:a16="http://schemas.microsoft.com/office/drawing/2014/main" id="{8510553E-FE83-A547-999F-D79AD8EDE00C}"/>
                </a:ext>
              </a:extLst>
            </p:cNvPr>
            <p:cNvSpPr txBox="1"/>
            <p:nvPr/>
          </p:nvSpPr>
          <p:spPr>
            <a:xfrm flipH="1">
              <a:off x="8381638" y="4004193"/>
              <a:ext cx="41126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7838948" y="2430046"/>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7798428" y="238355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10899144" y="4245299"/>
              <a:ext cx="284734"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10245280" y="3998261"/>
              <a:ext cx="2070"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8848935" y="3915111"/>
              <a:ext cx="142367"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8517005" y="4755116"/>
              <a:ext cx="796405" cy="485157"/>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8417042" y="3562988"/>
              <a:ext cx="304800" cy="711834"/>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8082036" y="3904863"/>
              <a:ext cx="284734"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8869662" y="386210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8480255" y="2957187"/>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9213428" y="2969668"/>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8494983" y="4234190"/>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9202476" y="4239216"/>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8874573" y="326827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8879484" y="454527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9237836" y="2065298"/>
              <a:ext cx="304800" cy="711834"/>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 name="Oval 108">
              <a:extLst>
                <a:ext uri="{FF2B5EF4-FFF2-40B4-BE49-F238E27FC236}">
                  <a16:creationId xmlns:a16="http://schemas.microsoft.com/office/drawing/2014/main" id="{3128DDB0-7A63-D04B-AA74-34EB3D670EAD}"/>
                </a:ext>
              </a:extLst>
            </p:cNvPr>
            <p:cNvSpPr/>
            <p:nvPr/>
          </p:nvSpPr>
          <p:spPr>
            <a:xfrm>
              <a:off x="7790649" y="534393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7623519" y="4973943"/>
              <a:ext cx="39516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9260310" y="5043195"/>
              <a:ext cx="304800" cy="711834"/>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10202570" y="396608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V="1">
              <a:off x="9632096" y="3327311"/>
              <a:ext cx="1" cy="126782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9923733" y="3656791"/>
              <a:ext cx="152400" cy="711834"/>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10405653" y="3662060"/>
              <a:ext cx="152400" cy="711834"/>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8201445" y="2439333"/>
              <a:ext cx="3746" cy="87782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9" name="TextBox 138">
              <a:extLst>
                <a:ext uri="{FF2B5EF4-FFF2-40B4-BE49-F238E27FC236}">
                  <a16:creationId xmlns:a16="http://schemas.microsoft.com/office/drawing/2014/main" id="{714C4AA9-FE31-4E4A-B629-F0E080184ABD}"/>
                </a:ext>
              </a:extLst>
            </p:cNvPr>
            <p:cNvSpPr txBox="1"/>
            <p:nvPr/>
          </p:nvSpPr>
          <p:spPr>
            <a:xfrm flipH="1">
              <a:off x="7808956" y="1976283"/>
              <a:ext cx="49271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10970327" y="3614762"/>
              <a:ext cx="142367"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5" name="Straight Arrow Connector 144">
              <a:extLst>
                <a:ext uri="{FF2B5EF4-FFF2-40B4-BE49-F238E27FC236}">
                  <a16:creationId xmlns:a16="http://schemas.microsoft.com/office/drawing/2014/main" id="{6DAC34D5-E38A-5B47-91A4-7A6953108B38}"/>
                </a:ext>
              </a:extLst>
            </p:cNvPr>
            <p:cNvCxnSpPr>
              <a:cxnSpLocks/>
            </p:cNvCxnSpPr>
            <p:nvPr/>
          </p:nvCxnSpPr>
          <p:spPr>
            <a:xfrm>
              <a:off x="10552444" y="4003563"/>
              <a:ext cx="410242"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4" name="Oval 173">
              <a:extLst>
                <a:ext uri="{FF2B5EF4-FFF2-40B4-BE49-F238E27FC236}">
                  <a16:creationId xmlns:a16="http://schemas.microsoft.com/office/drawing/2014/main" id="{0A5C53A1-6F43-A34C-B1DF-87DA2AFB3A46}"/>
                </a:ext>
              </a:extLst>
            </p:cNvPr>
            <p:cNvSpPr/>
            <p:nvPr/>
          </p:nvSpPr>
          <p:spPr>
            <a:xfrm>
              <a:off x="10996744" y="355735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10902414" y="3265672"/>
              <a:ext cx="4629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80" name="Oval 179">
              <a:extLst>
                <a:ext uri="{FF2B5EF4-FFF2-40B4-BE49-F238E27FC236}">
                  <a16:creationId xmlns:a16="http://schemas.microsoft.com/office/drawing/2014/main" id="{7A422F6C-491A-BA47-98CD-A49B0B96D36D}"/>
                </a:ext>
              </a:extLst>
            </p:cNvPr>
            <p:cNvSpPr/>
            <p:nvPr/>
          </p:nvSpPr>
          <p:spPr>
            <a:xfrm>
              <a:off x="9739833" y="534918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678245" y="5473590"/>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10196029" y="4638039"/>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10268303" y="4830723"/>
              <a:ext cx="11816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amp out</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9197415" y="2962130"/>
              <a:ext cx="3570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8391062" y="2942384"/>
              <a:ext cx="49077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8412275" y="4618621"/>
              <a:ext cx="3506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9203130" y="4629090"/>
              <a:ext cx="36149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9177119" y="1878506"/>
              <a:ext cx="3505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9252642" y="5553237"/>
              <a:ext cx="342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8211619" y="2492512"/>
              <a:ext cx="74968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11122498" y="3633828"/>
              <a:ext cx="880905"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10554894" y="3596512"/>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9904131" y="3627246"/>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9035951" y="4129563"/>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8512764" y="3391537"/>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cxnSp>
          <p:nvCxnSpPr>
            <p:cNvPr id="205" name="Straight Connector 204">
              <a:extLst>
                <a:ext uri="{FF2B5EF4-FFF2-40B4-BE49-F238E27FC236}">
                  <a16:creationId xmlns:a16="http://schemas.microsoft.com/office/drawing/2014/main" id="{FA147F99-B9E5-7343-8F67-A6611F38D97A}"/>
                </a:ext>
              </a:extLst>
            </p:cNvPr>
            <p:cNvCxnSpPr>
              <a:cxnSpLocks/>
            </p:cNvCxnSpPr>
            <p:nvPr/>
          </p:nvCxnSpPr>
          <p:spPr>
            <a:xfrm flipV="1">
              <a:off x="8234021" y="4581174"/>
              <a:ext cx="0" cy="80908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7D98CB9B-5CDC-BF43-AE37-EE0D35EE40E2}"/>
                </a:ext>
              </a:extLst>
            </p:cNvPr>
            <p:cNvCxnSpPr>
              <a:cxnSpLocks/>
            </p:cNvCxnSpPr>
            <p:nvPr/>
          </p:nvCxnSpPr>
          <p:spPr>
            <a:xfrm flipH="1">
              <a:off x="7855421" y="5387439"/>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Oval 206">
              <a:extLst>
                <a:ext uri="{FF2B5EF4-FFF2-40B4-BE49-F238E27FC236}">
                  <a16:creationId xmlns:a16="http://schemas.microsoft.com/office/drawing/2014/main" id="{DB7E08AC-3A60-9B4C-ACA8-20495D96BA44}"/>
                </a:ext>
              </a:extLst>
            </p:cNvPr>
            <p:cNvSpPr/>
            <p:nvPr/>
          </p:nvSpPr>
          <p:spPr>
            <a:xfrm>
              <a:off x="9694526" y="237531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1298EDB3-D815-4646-BEB9-6E3F8268ED76}"/>
                </a:ext>
              </a:extLst>
            </p:cNvPr>
            <p:cNvSpPr txBox="1"/>
            <p:nvPr/>
          </p:nvSpPr>
          <p:spPr>
            <a:xfrm flipH="1">
              <a:off x="9534084" y="2017806"/>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209" name="Oval 208">
              <a:extLst>
                <a:ext uri="{FF2B5EF4-FFF2-40B4-BE49-F238E27FC236}">
                  <a16:creationId xmlns:a16="http://schemas.microsoft.com/office/drawing/2014/main" id="{CEA91086-E6F5-C04B-8B8A-8B4BC352F454}"/>
                </a:ext>
              </a:extLst>
            </p:cNvPr>
            <p:cNvSpPr/>
            <p:nvPr/>
          </p:nvSpPr>
          <p:spPr>
            <a:xfrm>
              <a:off x="9594664" y="396253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a:extLst>
                <a:ext uri="{FF2B5EF4-FFF2-40B4-BE49-F238E27FC236}">
                  <a16:creationId xmlns:a16="http://schemas.microsoft.com/office/drawing/2014/main" id="{FBD2A3FE-86C9-5D4C-9CAB-1303557C2487}"/>
                </a:ext>
              </a:extLst>
            </p:cNvPr>
            <p:cNvSpPr txBox="1"/>
            <p:nvPr/>
          </p:nvSpPr>
          <p:spPr>
            <a:xfrm flipH="1">
              <a:off x="9394748" y="3846280"/>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200CF71C-4D46-204D-93F5-7F98B75FA1FE}"/>
                </a:ext>
              </a:extLst>
            </p:cNvPr>
            <p:cNvSpPr txBox="1"/>
            <p:nvPr/>
          </p:nvSpPr>
          <p:spPr>
            <a:xfrm flipH="1">
              <a:off x="10177344" y="3677404"/>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Q</a:t>
              </a:r>
            </a:p>
          </p:txBody>
        </p:sp>
      </p:grpSp>
    </p:spTree>
    <p:extLst>
      <p:ext uri="{BB962C8B-B14F-4D97-AF65-F5344CB8AC3E}">
        <p14:creationId xmlns:p14="http://schemas.microsoft.com/office/powerpoint/2010/main" val="13311931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527" y="305087"/>
            <a:ext cx="10675070" cy="868362"/>
          </a:xfrm>
        </p:spPr>
        <p:txBody>
          <a:bodyPr anchor="ctr">
            <a:noAutofit/>
          </a:bodyPr>
          <a:lstStyle/>
          <a:p>
            <a:pPr algn="ctr"/>
            <a:r>
              <a:rPr lang="en-US" sz="4000" dirty="0">
                <a:latin typeface="+mn-lt"/>
                <a:cs typeface="Arial" panose="020B0604020202020204" pitchFamily="34" charset="0"/>
              </a:rPr>
              <a:t>Logic symbols, flip flops, latches and shift registers</a:t>
            </a:r>
          </a:p>
        </p:txBody>
      </p:sp>
      <p:sp>
        <p:nvSpPr>
          <p:cNvPr id="3" name="Content Placeholder 2"/>
          <p:cNvSpPr>
            <a:spLocks noGrp="1"/>
          </p:cNvSpPr>
          <p:nvPr>
            <p:ph idx="1"/>
          </p:nvPr>
        </p:nvSpPr>
        <p:spPr>
          <a:xfrm>
            <a:off x="237485" y="3275390"/>
            <a:ext cx="8296915" cy="1970436"/>
          </a:xfrm>
        </p:spPr>
        <p:txBody>
          <a:bodyPr>
            <a:noAutofit/>
          </a:bodyPr>
          <a:lstStyle/>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circuit on the right is an S-R flip flop. </a:t>
            </a:r>
          </a:p>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QB = ¬Q, always. If EN=0, i</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=i</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=1,  the other NAND input will be Q.  ¬Q and Q will keep whatever values they had.  If EN=1, S=1 and R=0, Q=1 and QB=0. If EN=1, S=0 and R=1, Q=0 and QB=1.  The output is undefined if EN=1, and S and R have the same value.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98</a:t>
            </a:fld>
            <a:endParaRPr lang="en-US"/>
          </a:p>
        </p:txBody>
      </p:sp>
      <p:grpSp>
        <p:nvGrpSpPr>
          <p:cNvPr id="49" name="Group 48">
            <a:extLst>
              <a:ext uri="{FF2B5EF4-FFF2-40B4-BE49-F238E27FC236}">
                <a16:creationId xmlns:a16="http://schemas.microsoft.com/office/drawing/2014/main" id="{906B92E7-336B-F912-8C31-80FDD24921F8}"/>
              </a:ext>
            </a:extLst>
          </p:cNvPr>
          <p:cNvGrpSpPr/>
          <p:nvPr/>
        </p:nvGrpSpPr>
        <p:grpSpPr>
          <a:xfrm>
            <a:off x="1499044" y="1916395"/>
            <a:ext cx="5154213" cy="1020866"/>
            <a:chOff x="1499044" y="1916395"/>
            <a:chExt cx="5154213" cy="1020866"/>
          </a:xfrm>
        </p:grpSpPr>
        <p:grpSp>
          <p:nvGrpSpPr>
            <p:cNvPr id="77" name="Group 818">
              <a:extLst>
                <a:ext uri="{FF2B5EF4-FFF2-40B4-BE49-F238E27FC236}">
                  <a16:creationId xmlns:a16="http://schemas.microsoft.com/office/drawing/2014/main" id="{DC4E7123-197A-1944-8EBF-CA7B08A19D6E}"/>
                </a:ext>
              </a:extLst>
            </p:cNvPr>
            <p:cNvGrpSpPr>
              <a:grpSpLocks/>
            </p:cNvGrpSpPr>
            <p:nvPr/>
          </p:nvGrpSpPr>
          <p:grpSpPr bwMode="auto">
            <a:xfrm>
              <a:off x="1499044" y="1916395"/>
              <a:ext cx="914400" cy="549275"/>
              <a:chOff x="2650" y="605"/>
              <a:chExt cx="576" cy="346"/>
            </a:xfrm>
          </p:grpSpPr>
          <p:grpSp>
            <p:nvGrpSpPr>
              <p:cNvPr id="78" name="Group 69">
                <a:extLst>
                  <a:ext uri="{FF2B5EF4-FFF2-40B4-BE49-F238E27FC236}">
                    <a16:creationId xmlns:a16="http://schemas.microsoft.com/office/drawing/2014/main" id="{6ECE9C09-BE86-EA4E-808C-A156AA56C073}"/>
                  </a:ext>
                </a:extLst>
              </p:cNvPr>
              <p:cNvGrpSpPr>
                <a:grpSpLocks/>
              </p:cNvGrpSpPr>
              <p:nvPr/>
            </p:nvGrpSpPr>
            <p:grpSpPr bwMode="auto">
              <a:xfrm>
                <a:off x="2650" y="605"/>
                <a:ext cx="576" cy="346"/>
                <a:chOff x="2304" y="3542"/>
                <a:chExt cx="576" cy="346"/>
              </a:xfrm>
            </p:grpSpPr>
            <p:sp>
              <p:nvSpPr>
                <p:cNvPr id="80" name="AutoShape 65">
                  <a:extLst>
                    <a:ext uri="{FF2B5EF4-FFF2-40B4-BE49-F238E27FC236}">
                      <a16:creationId xmlns:a16="http://schemas.microsoft.com/office/drawing/2014/main" id="{C657155F-DB3A-AD41-A51E-F6EB8A4FE99C}"/>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1" name="Line 66">
                  <a:extLst>
                    <a:ext uri="{FF2B5EF4-FFF2-40B4-BE49-F238E27FC236}">
                      <a16:creationId xmlns:a16="http://schemas.microsoft.com/office/drawing/2014/main" id="{B3B544A6-E77B-5B4F-A423-5FF1D2BEB8A1}"/>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67">
                  <a:extLst>
                    <a:ext uri="{FF2B5EF4-FFF2-40B4-BE49-F238E27FC236}">
                      <a16:creationId xmlns:a16="http://schemas.microsoft.com/office/drawing/2014/main" id="{CF0DC75E-272C-8547-9F5F-EE54696380E9}"/>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68">
                  <a:extLst>
                    <a:ext uri="{FF2B5EF4-FFF2-40B4-BE49-F238E27FC236}">
                      <a16:creationId xmlns:a16="http://schemas.microsoft.com/office/drawing/2014/main" id="{8626840C-02C1-314B-95C6-A0AACDC7EA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9" name="Freeform 815">
                <a:extLst>
                  <a:ext uri="{FF2B5EF4-FFF2-40B4-BE49-F238E27FC236}">
                    <a16:creationId xmlns:a16="http://schemas.microsoft.com/office/drawing/2014/main" id="{F3F7E233-82B3-5A48-BB4C-2856EF127439}"/>
                  </a:ext>
                </a:extLst>
              </p:cNvPr>
              <p:cNvSpPr>
                <a:spLocks/>
              </p:cNvSpPr>
              <p:nvPr/>
            </p:nvSpPr>
            <p:spPr bwMode="auto">
              <a:xfrm>
                <a:off x="2652" y="662"/>
                <a:ext cx="566" cy="228"/>
              </a:xfrm>
              <a:custGeom>
                <a:avLst/>
                <a:gdLst>
                  <a:gd name="T0" fmla="*/ 0 w 566"/>
                  <a:gd name="T1" fmla="*/ 0 h 228"/>
                  <a:gd name="T2" fmla="*/ 566 w 566"/>
                  <a:gd name="T3" fmla="*/ 114 h 228"/>
                  <a:gd name="T4" fmla="*/ 0 w 566"/>
                  <a:gd name="T5" fmla="*/ 228 h 228"/>
                  <a:gd name="T6" fmla="*/ 0 w 566"/>
                  <a:gd name="T7" fmla="*/ 0 h 228"/>
                  <a:gd name="T8" fmla="*/ 0 60000 65536"/>
                  <a:gd name="T9" fmla="*/ 0 60000 65536"/>
                  <a:gd name="T10" fmla="*/ 0 60000 65536"/>
                  <a:gd name="T11" fmla="*/ 0 60000 65536"/>
                  <a:gd name="T12" fmla="*/ 0 w 566"/>
                  <a:gd name="T13" fmla="*/ 0 h 228"/>
                  <a:gd name="T14" fmla="*/ 566 w 566"/>
                  <a:gd name="T15" fmla="*/ 228 h 228"/>
                </a:gdLst>
                <a:ahLst/>
                <a:cxnLst>
                  <a:cxn ang="T8">
                    <a:pos x="T0" y="T1"/>
                  </a:cxn>
                  <a:cxn ang="T9">
                    <a:pos x="T2" y="T3"/>
                  </a:cxn>
                  <a:cxn ang="T10">
                    <a:pos x="T4" y="T5"/>
                  </a:cxn>
                  <a:cxn ang="T11">
                    <a:pos x="T6" y="T7"/>
                  </a:cxn>
                </a:cxnLst>
                <a:rect l="T12" t="T13" r="T14" b="T15"/>
                <a:pathLst>
                  <a:path w="566" h="228">
                    <a:moveTo>
                      <a:pt x="0" y="0"/>
                    </a:moveTo>
                    <a:lnTo>
                      <a:pt x="566" y="114"/>
                    </a:lnTo>
                    <a:lnTo>
                      <a:pt x="0" y="22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826">
              <a:extLst>
                <a:ext uri="{FF2B5EF4-FFF2-40B4-BE49-F238E27FC236}">
                  <a16:creationId xmlns:a16="http://schemas.microsoft.com/office/drawing/2014/main" id="{76FC1053-3445-AE46-8450-FA31002B3277}"/>
                </a:ext>
              </a:extLst>
            </p:cNvPr>
            <p:cNvGrpSpPr>
              <a:grpSpLocks/>
            </p:cNvGrpSpPr>
            <p:nvPr/>
          </p:nvGrpSpPr>
          <p:grpSpPr bwMode="auto">
            <a:xfrm>
              <a:off x="4420662" y="1924683"/>
              <a:ext cx="914400" cy="549275"/>
              <a:chOff x="2650" y="3427"/>
              <a:chExt cx="576" cy="346"/>
            </a:xfrm>
          </p:grpSpPr>
          <p:grpSp>
            <p:nvGrpSpPr>
              <p:cNvPr id="85" name="Group 162">
                <a:extLst>
                  <a:ext uri="{FF2B5EF4-FFF2-40B4-BE49-F238E27FC236}">
                    <a16:creationId xmlns:a16="http://schemas.microsoft.com/office/drawing/2014/main" id="{80CB5584-ECD8-BC41-A3F0-AA9758B71D46}"/>
                  </a:ext>
                </a:extLst>
              </p:cNvPr>
              <p:cNvGrpSpPr>
                <a:grpSpLocks/>
              </p:cNvGrpSpPr>
              <p:nvPr/>
            </p:nvGrpSpPr>
            <p:grpSpPr bwMode="auto">
              <a:xfrm>
                <a:off x="2650" y="3427"/>
                <a:ext cx="576" cy="346"/>
                <a:chOff x="1037" y="2966"/>
                <a:chExt cx="576" cy="346"/>
              </a:xfrm>
            </p:grpSpPr>
            <p:grpSp>
              <p:nvGrpSpPr>
                <p:cNvPr id="87" name="Group 156">
                  <a:extLst>
                    <a:ext uri="{FF2B5EF4-FFF2-40B4-BE49-F238E27FC236}">
                      <a16:creationId xmlns:a16="http://schemas.microsoft.com/office/drawing/2014/main" id="{873D303D-E975-F14D-95AC-932078CC1C4B}"/>
                    </a:ext>
                  </a:extLst>
                </p:cNvPr>
                <p:cNvGrpSpPr>
                  <a:grpSpLocks/>
                </p:cNvGrpSpPr>
                <p:nvPr/>
              </p:nvGrpSpPr>
              <p:grpSpPr bwMode="auto">
                <a:xfrm>
                  <a:off x="1037" y="2966"/>
                  <a:ext cx="576" cy="346"/>
                  <a:chOff x="2304" y="3542"/>
                  <a:chExt cx="576" cy="346"/>
                </a:xfrm>
              </p:grpSpPr>
              <p:sp>
                <p:nvSpPr>
                  <p:cNvPr id="89" name="AutoShape 157">
                    <a:extLst>
                      <a:ext uri="{FF2B5EF4-FFF2-40B4-BE49-F238E27FC236}">
                        <a16:creationId xmlns:a16="http://schemas.microsoft.com/office/drawing/2014/main" id="{04D7B2B3-8882-F947-B82D-30F00D02B421}"/>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90" name="Line 158">
                    <a:extLst>
                      <a:ext uri="{FF2B5EF4-FFF2-40B4-BE49-F238E27FC236}">
                        <a16:creationId xmlns:a16="http://schemas.microsoft.com/office/drawing/2014/main" id="{B695EA0D-0ACE-1047-921E-520A5474355A}"/>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59">
                    <a:extLst>
                      <a:ext uri="{FF2B5EF4-FFF2-40B4-BE49-F238E27FC236}">
                        <a16:creationId xmlns:a16="http://schemas.microsoft.com/office/drawing/2014/main" id="{CEB30EAF-BCA1-134E-AC6F-E01A0FE08C6F}"/>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60">
                    <a:extLst>
                      <a:ext uri="{FF2B5EF4-FFF2-40B4-BE49-F238E27FC236}">
                        <a16:creationId xmlns:a16="http://schemas.microsoft.com/office/drawing/2014/main" id="{F8443362-95AD-FF40-9A17-5083E63BD959}"/>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8" name="Oval 161">
                  <a:extLst>
                    <a:ext uri="{FF2B5EF4-FFF2-40B4-BE49-F238E27FC236}">
                      <a16:creationId xmlns:a16="http://schemas.microsoft.com/office/drawing/2014/main" id="{942F6ED2-44AC-0946-B197-D5823F92FB56}"/>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Freeform 825">
                <a:extLst>
                  <a:ext uri="{FF2B5EF4-FFF2-40B4-BE49-F238E27FC236}">
                    <a16:creationId xmlns:a16="http://schemas.microsoft.com/office/drawing/2014/main" id="{2E5D9474-1BB1-2548-B78E-AC3E5CEB2FEB}"/>
                  </a:ext>
                </a:extLst>
              </p:cNvPr>
              <p:cNvSpPr>
                <a:spLocks/>
              </p:cNvSpPr>
              <p:nvPr/>
            </p:nvSpPr>
            <p:spPr bwMode="auto">
              <a:xfrm>
                <a:off x="2650" y="3485"/>
                <a:ext cx="576" cy="230"/>
              </a:xfrm>
              <a:custGeom>
                <a:avLst/>
                <a:gdLst>
                  <a:gd name="T0" fmla="*/ 0 w 576"/>
                  <a:gd name="T1" fmla="*/ 0 h 230"/>
                  <a:gd name="T2" fmla="*/ 0 w 576"/>
                  <a:gd name="T3" fmla="*/ 230 h 230"/>
                  <a:gd name="T4" fmla="*/ 576 w 576"/>
                  <a:gd name="T5" fmla="*/ 115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0" y="230"/>
                    </a:lnTo>
                    <a:lnTo>
                      <a:pt x="576" y="115"/>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3" name="Group 828">
              <a:extLst>
                <a:ext uri="{FF2B5EF4-FFF2-40B4-BE49-F238E27FC236}">
                  <a16:creationId xmlns:a16="http://schemas.microsoft.com/office/drawing/2014/main" id="{0772FA07-4CF6-5949-8388-E5AE09F5C135}"/>
                </a:ext>
              </a:extLst>
            </p:cNvPr>
            <p:cNvGrpSpPr>
              <a:grpSpLocks/>
            </p:cNvGrpSpPr>
            <p:nvPr/>
          </p:nvGrpSpPr>
          <p:grpSpPr bwMode="auto">
            <a:xfrm>
              <a:off x="5700187" y="1924683"/>
              <a:ext cx="917575" cy="549275"/>
              <a:chOff x="3456" y="3427"/>
              <a:chExt cx="578" cy="346"/>
            </a:xfrm>
          </p:grpSpPr>
          <p:grpSp>
            <p:nvGrpSpPr>
              <p:cNvPr id="94" name="Group 98">
                <a:extLst>
                  <a:ext uri="{FF2B5EF4-FFF2-40B4-BE49-F238E27FC236}">
                    <a16:creationId xmlns:a16="http://schemas.microsoft.com/office/drawing/2014/main" id="{32B8F546-7E89-ED43-8E8D-60553E0CF3F9}"/>
                  </a:ext>
                </a:extLst>
              </p:cNvPr>
              <p:cNvGrpSpPr>
                <a:grpSpLocks/>
              </p:cNvGrpSpPr>
              <p:nvPr/>
            </p:nvGrpSpPr>
            <p:grpSpPr bwMode="auto">
              <a:xfrm>
                <a:off x="3457" y="3427"/>
                <a:ext cx="577" cy="346"/>
                <a:chOff x="2303" y="3542"/>
                <a:chExt cx="577" cy="346"/>
              </a:xfrm>
            </p:grpSpPr>
            <p:sp>
              <p:nvSpPr>
                <p:cNvPr id="96" name="Line 72">
                  <a:extLst>
                    <a:ext uri="{FF2B5EF4-FFF2-40B4-BE49-F238E27FC236}">
                      <a16:creationId xmlns:a16="http://schemas.microsoft.com/office/drawing/2014/main" id="{4A4CD999-C6C9-284D-A3CB-6F6FF0060CA6}"/>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73">
                  <a:extLst>
                    <a:ext uri="{FF2B5EF4-FFF2-40B4-BE49-F238E27FC236}">
                      <a16:creationId xmlns:a16="http://schemas.microsoft.com/office/drawing/2014/main" id="{CB72D65D-54FF-704A-9692-B4969FB39E0F}"/>
                    </a:ext>
                  </a:extLst>
                </p:cNvPr>
                <p:cNvSpPr>
                  <a:spLocks noChangeShapeType="1"/>
                </p:cNvSpPr>
                <p:nvPr/>
              </p:nvSpPr>
              <p:spPr bwMode="auto">
                <a:xfrm>
                  <a:off x="2303" y="360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74">
                  <a:extLst>
                    <a:ext uri="{FF2B5EF4-FFF2-40B4-BE49-F238E27FC236}">
                      <a16:creationId xmlns:a16="http://schemas.microsoft.com/office/drawing/2014/main" id="{E3783DA6-0371-1B4B-9F64-AD98B94D06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Oval 62">
                  <a:extLst>
                    <a:ext uri="{FF2B5EF4-FFF2-40B4-BE49-F238E27FC236}">
                      <a16:creationId xmlns:a16="http://schemas.microsoft.com/office/drawing/2014/main" id="{3158B359-4C2D-DA40-94EB-0A1EE174CEEA}"/>
                    </a:ext>
                  </a:extLst>
                </p:cNvPr>
                <p:cNvSpPr>
                  <a:spLocks noChangeArrowheads="1"/>
                </p:cNvSpPr>
                <p:nvPr/>
              </p:nvSpPr>
              <p:spPr bwMode="auto">
                <a:xfrm>
                  <a:off x="2771" y="3685"/>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00" name="Group 88">
                  <a:extLst>
                    <a:ext uri="{FF2B5EF4-FFF2-40B4-BE49-F238E27FC236}">
                      <a16:creationId xmlns:a16="http://schemas.microsoft.com/office/drawing/2014/main" id="{224B73B1-D5FC-AA45-8A35-8EB7549936CA}"/>
                    </a:ext>
                  </a:extLst>
                </p:cNvPr>
                <p:cNvGrpSpPr>
                  <a:grpSpLocks/>
                </p:cNvGrpSpPr>
                <p:nvPr/>
              </p:nvGrpSpPr>
              <p:grpSpPr bwMode="auto">
                <a:xfrm>
                  <a:off x="2385" y="3542"/>
                  <a:ext cx="380" cy="346"/>
                  <a:chOff x="2419" y="3542"/>
                  <a:chExt cx="346" cy="346"/>
                </a:xfrm>
              </p:grpSpPr>
              <p:grpSp>
                <p:nvGrpSpPr>
                  <p:cNvPr id="101" name="Group 84">
                    <a:extLst>
                      <a:ext uri="{FF2B5EF4-FFF2-40B4-BE49-F238E27FC236}">
                        <a16:creationId xmlns:a16="http://schemas.microsoft.com/office/drawing/2014/main" id="{7080CA36-77BD-BB4A-ADB1-80DC35156C79}"/>
                      </a:ext>
                    </a:extLst>
                  </p:cNvPr>
                  <p:cNvGrpSpPr>
                    <a:grpSpLocks/>
                  </p:cNvGrpSpPr>
                  <p:nvPr/>
                </p:nvGrpSpPr>
                <p:grpSpPr bwMode="auto">
                  <a:xfrm>
                    <a:off x="2419" y="3542"/>
                    <a:ext cx="346" cy="346"/>
                    <a:chOff x="2477" y="3542"/>
                    <a:chExt cx="288" cy="346"/>
                  </a:xfrm>
                </p:grpSpPr>
                <p:sp>
                  <p:nvSpPr>
                    <p:cNvPr id="103" name="Freeform 78">
                      <a:extLst>
                        <a:ext uri="{FF2B5EF4-FFF2-40B4-BE49-F238E27FC236}">
                          <a16:creationId xmlns:a16="http://schemas.microsoft.com/office/drawing/2014/main" id="{8D612BD0-0068-C149-B268-133D1C34B386}"/>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Freeform 79">
                      <a:extLst>
                        <a:ext uri="{FF2B5EF4-FFF2-40B4-BE49-F238E27FC236}">
                          <a16:creationId xmlns:a16="http://schemas.microsoft.com/office/drawing/2014/main" id="{72071392-AE1A-9C4E-BD72-4381EDFC4C73}"/>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02" name="Freeform 87">
                    <a:extLst>
                      <a:ext uri="{FF2B5EF4-FFF2-40B4-BE49-F238E27FC236}">
                        <a16:creationId xmlns:a16="http://schemas.microsoft.com/office/drawing/2014/main" id="{AFFA2002-73D5-AF46-9C3F-038C04E46495}"/>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95" name="Freeform 827">
                <a:extLst>
                  <a:ext uri="{FF2B5EF4-FFF2-40B4-BE49-F238E27FC236}">
                    <a16:creationId xmlns:a16="http://schemas.microsoft.com/office/drawing/2014/main" id="{34BBD5FA-60E0-1449-9FB2-443C296C3292}"/>
                  </a:ext>
                </a:extLst>
              </p:cNvPr>
              <p:cNvSpPr>
                <a:spLocks/>
              </p:cNvSpPr>
              <p:nvPr/>
            </p:nvSpPr>
            <p:spPr bwMode="auto">
              <a:xfrm>
                <a:off x="3456" y="3485"/>
                <a:ext cx="576" cy="230"/>
              </a:xfrm>
              <a:custGeom>
                <a:avLst/>
                <a:gdLst>
                  <a:gd name="T0" fmla="*/ 0 w 576"/>
                  <a:gd name="T1" fmla="*/ 0 h 230"/>
                  <a:gd name="T2" fmla="*/ 576 w 576"/>
                  <a:gd name="T3" fmla="*/ 115 h 230"/>
                  <a:gd name="T4" fmla="*/ 0 w 576"/>
                  <a:gd name="T5" fmla="*/ 230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576" y="115"/>
                    </a:lnTo>
                    <a:lnTo>
                      <a:pt x="0"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05" name="Group 838">
              <a:extLst>
                <a:ext uri="{FF2B5EF4-FFF2-40B4-BE49-F238E27FC236}">
                  <a16:creationId xmlns:a16="http://schemas.microsoft.com/office/drawing/2014/main" id="{388A74FC-4AAE-C54C-8994-A2F221C753E8}"/>
                </a:ext>
              </a:extLst>
            </p:cNvPr>
            <p:cNvGrpSpPr>
              <a:grpSpLocks/>
            </p:cNvGrpSpPr>
            <p:nvPr/>
          </p:nvGrpSpPr>
          <p:grpSpPr bwMode="auto">
            <a:xfrm>
              <a:off x="2778569" y="1916395"/>
              <a:ext cx="917575" cy="549275"/>
              <a:chOff x="3456" y="605"/>
              <a:chExt cx="578" cy="346"/>
            </a:xfrm>
          </p:grpSpPr>
          <p:grpSp>
            <p:nvGrpSpPr>
              <p:cNvPr id="106" name="Group 155">
                <a:extLst>
                  <a:ext uri="{FF2B5EF4-FFF2-40B4-BE49-F238E27FC236}">
                    <a16:creationId xmlns:a16="http://schemas.microsoft.com/office/drawing/2014/main" id="{23ADFA25-7AA0-BA40-9BE3-C952800CEFDD}"/>
                  </a:ext>
                </a:extLst>
              </p:cNvPr>
              <p:cNvGrpSpPr>
                <a:grpSpLocks/>
              </p:cNvGrpSpPr>
              <p:nvPr/>
            </p:nvGrpSpPr>
            <p:grpSpPr bwMode="auto">
              <a:xfrm>
                <a:off x="3457" y="605"/>
                <a:ext cx="577" cy="346"/>
                <a:chOff x="4262" y="3715"/>
                <a:chExt cx="577" cy="346"/>
              </a:xfrm>
            </p:grpSpPr>
            <p:sp>
              <p:nvSpPr>
                <p:cNvPr id="108" name="Line 146">
                  <a:extLst>
                    <a:ext uri="{FF2B5EF4-FFF2-40B4-BE49-F238E27FC236}">
                      <a16:creationId xmlns:a16="http://schemas.microsoft.com/office/drawing/2014/main" id="{6266452B-BC9E-EB46-B700-07C5AEB1E265}"/>
                    </a:ext>
                  </a:extLst>
                </p:cNvPr>
                <p:cNvSpPr>
                  <a:spLocks noChangeShapeType="1"/>
                </p:cNvSpPr>
                <p:nvPr/>
              </p:nvSpPr>
              <p:spPr bwMode="auto">
                <a:xfrm>
                  <a:off x="4724" y="388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47">
                  <a:extLst>
                    <a:ext uri="{FF2B5EF4-FFF2-40B4-BE49-F238E27FC236}">
                      <a16:creationId xmlns:a16="http://schemas.microsoft.com/office/drawing/2014/main" id="{7F39FC2D-11C8-0E4F-AED7-2737F4746F7A}"/>
                    </a:ext>
                  </a:extLst>
                </p:cNvPr>
                <p:cNvSpPr>
                  <a:spLocks noChangeShapeType="1"/>
                </p:cNvSpPr>
                <p:nvPr/>
              </p:nvSpPr>
              <p:spPr bwMode="auto">
                <a:xfrm>
                  <a:off x="4262" y="3773"/>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48">
                  <a:extLst>
                    <a:ext uri="{FF2B5EF4-FFF2-40B4-BE49-F238E27FC236}">
                      <a16:creationId xmlns:a16="http://schemas.microsoft.com/office/drawing/2014/main" id="{B9E7719E-673F-DF49-8BB7-11338D5F4B72}"/>
                    </a:ext>
                  </a:extLst>
                </p:cNvPr>
                <p:cNvSpPr>
                  <a:spLocks noChangeShapeType="1"/>
                </p:cNvSpPr>
                <p:nvPr/>
              </p:nvSpPr>
              <p:spPr bwMode="auto">
                <a:xfrm>
                  <a:off x="4263" y="4003"/>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11" name="Group 149">
                  <a:extLst>
                    <a:ext uri="{FF2B5EF4-FFF2-40B4-BE49-F238E27FC236}">
                      <a16:creationId xmlns:a16="http://schemas.microsoft.com/office/drawing/2014/main" id="{718015DA-BB57-4D4C-B42D-BB6B6990F60F}"/>
                    </a:ext>
                  </a:extLst>
                </p:cNvPr>
                <p:cNvGrpSpPr>
                  <a:grpSpLocks/>
                </p:cNvGrpSpPr>
                <p:nvPr/>
              </p:nvGrpSpPr>
              <p:grpSpPr bwMode="auto">
                <a:xfrm>
                  <a:off x="4344" y="3715"/>
                  <a:ext cx="380" cy="346"/>
                  <a:chOff x="2419" y="3542"/>
                  <a:chExt cx="346" cy="346"/>
                </a:xfrm>
              </p:grpSpPr>
              <p:grpSp>
                <p:nvGrpSpPr>
                  <p:cNvPr id="112" name="Group 150">
                    <a:extLst>
                      <a:ext uri="{FF2B5EF4-FFF2-40B4-BE49-F238E27FC236}">
                        <a16:creationId xmlns:a16="http://schemas.microsoft.com/office/drawing/2014/main" id="{914C3C3E-E18C-D84D-B680-2D067C2BC389}"/>
                      </a:ext>
                    </a:extLst>
                  </p:cNvPr>
                  <p:cNvGrpSpPr>
                    <a:grpSpLocks/>
                  </p:cNvGrpSpPr>
                  <p:nvPr/>
                </p:nvGrpSpPr>
                <p:grpSpPr bwMode="auto">
                  <a:xfrm>
                    <a:off x="2419" y="3542"/>
                    <a:ext cx="346" cy="346"/>
                    <a:chOff x="2477" y="3542"/>
                    <a:chExt cx="288" cy="346"/>
                  </a:xfrm>
                </p:grpSpPr>
                <p:sp>
                  <p:nvSpPr>
                    <p:cNvPr id="114" name="Freeform 151">
                      <a:extLst>
                        <a:ext uri="{FF2B5EF4-FFF2-40B4-BE49-F238E27FC236}">
                          <a16:creationId xmlns:a16="http://schemas.microsoft.com/office/drawing/2014/main" id="{3CBCA33E-9B5A-EA4D-BA63-3A1A5B420FB5}"/>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5" name="Freeform 152">
                      <a:extLst>
                        <a:ext uri="{FF2B5EF4-FFF2-40B4-BE49-F238E27FC236}">
                          <a16:creationId xmlns:a16="http://schemas.microsoft.com/office/drawing/2014/main" id="{6DF976A3-4698-C046-8266-FCA07E41BEB5}"/>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13" name="Freeform 153">
                    <a:extLst>
                      <a:ext uri="{FF2B5EF4-FFF2-40B4-BE49-F238E27FC236}">
                        <a16:creationId xmlns:a16="http://schemas.microsoft.com/office/drawing/2014/main" id="{824DA130-1E79-0C48-9DA8-71DC0705B977}"/>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107" name="Freeform 837">
                <a:extLst>
                  <a:ext uri="{FF2B5EF4-FFF2-40B4-BE49-F238E27FC236}">
                    <a16:creationId xmlns:a16="http://schemas.microsoft.com/office/drawing/2014/main" id="{8950AD28-FF8C-9F4F-946A-9A88431D398B}"/>
                  </a:ext>
                </a:extLst>
              </p:cNvPr>
              <p:cNvSpPr>
                <a:spLocks/>
              </p:cNvSpPr>
              <p:nvPr/>
            </p:nvSpPr>
            <p:spPr bwMode="auto">
              <a:xfrm>
                <a:off x="3456" y="662"/>
                <a:ext cx="576" cy="231"/>
              </a:xfrm>
              <a:custGeom>
                <a:avLst/>
                <a:gdLst>
                  <a:gd name="T0" fmla="*/ 0 w 576"/>
                  <a:gd name="T1" fmla="*/ 0 h 231"/>
                  <a:gd name="T2" fmla="*/ 0 w 576"/>
                  <a:gd name="T3" fmla="*/ 231 h 231"/>
                  <a:gd name="T4" fmla="*/ 576 w 576"/>
                  <a:gd name="T5" fmla="*/ 116 h 231"/>
                  <a:gd name="T6" fmla="*/ 0 w 576"/>
                  <a:gd name="T7" fmla="*/ 0 h 231"/>
                  <a:gd name="T8" fmla="*/ 0 60000 65536"/>
                  <a:gd name="T9" fmla="*/ 0 60000 65536"/>
                  <a:gd name="T10" fmla="*/ 0 60000 65536"/>
                  <a:gd name="T11" fmla="*/ 0 60000 65536"/>
                  <a:gd name="T12" fmla="*/ 0 w 576"/>
                  <a:gd name="T13" fmla="*/ 0 h 231"/>
                  <a:gd name="T14" fmla="*/ 576 w 576"/>
                  <a:gd name="T15" fmla="*/ 231 h 231"/>
                </a:gdLst>
                <a:ahLst/>
                <a:cxnLst>
                  <a:cxn ang="T8">
                    <a:pos x="T0" y="T1"/>
                  </a:cxn>
                  <a:cxn ang="T9">
                    <a:pos x="T2" y="T3"/>
                  </a:cxn>
                  <a:cxn ang="T10">
                    <a:pos x="T4" y="T5"/>
                  </a:cxn>
                  <a:cxn ang="T11">
                    <a:pos x="T6" y="T7"/>
                  </a:cxn>
                </a:cxnLst>
                <a:rect l="T12" t="T13" r="T14" b="T15"/>
                <a:pathLst>
                  <a:path w="576" h="231">
                    <a:moveTo>
                      <a:pt x="0" y="0"/>
                    </a:moveTo>
                    <a:lnTo>
                      <a:pt x="0" y="231"/>
                    </a:lnTo>
                    <a:lnTo>
                      <a:pt x="576" y="116"/>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4" name="TextBox 3">
              <a:extLst>
                <a:ext uri="{FF2B5EF4-FFF2-40B4-BE49-F238E27FC236}">
                  <a16:creationId xmlns:a16="http://schemas.microsoft.com/office/drawing/2014/main" id="{52AAAF7B-F0AD-E44A-81DA-EF5F56423CA6}"/>
                </a:ext>
              </a:extLst>
            </p:cNvPr>
            <p:cNvSpPr txBox="1"/>
            <p:nvPr/>
          </p:nvSpPr>
          <p:spPr>
            <a:xfrm>
              <a:off x="1581105" y="2535902"/>
              <a:ext cx="641522" cy="369332"/>
            </a:xfrm>
            <a:prstGeom prst="rect">
              <a:avLst/>
            </a:prstGeom>
            <a:noFill/>
          </p:spPr>
          <p:txBody>
            <a:bodyPr wrap="none" rtlCol="0">
              <a:spAutoFit/>
            </a:bodyPr>
            <a:lstStyle/>
            <a:p>
              <a:r>
                <a:rPr lang="en-US"/>
                <a:t>and</a:t>
              </a:r>
            </a:p>
          </p:txBody>
        </p:sp>
        <p:sp>
          <p:nvSpPr>
            <p:cNvPr id="116" name="TextBox 115">
              <a:extLst>
                <a:ext uri="{FF2B5EF4-FFF2-40B4-BE49-F238E27FC236}">
                  <a16:creationId xmlns:a16="http://schemas.microsoft.com/office/drawing/2014/main" id="{43CED114-F8EE-EB43-97F7-EE25FE42C9DA}"/>
                </a:ext>
              </a:extLst>
            </p:cNvPr>
            <p:cNvSpPr txBox="1"/>
            <p:nvPr/>
          </p:nvSpPr>
          <p:spPr>
            <a:xfrm>
              <a:off x="2866927" y="2567929"/>
              <a:ext cx="404278" cy="369332"/>
            </a:xfrm>
            <a:prstGeom prst="rect">
              <a:avLst/>
            </a:prstGeom>
            <a:noFill/>
          </p:spPr>
          <p:txBody>
            <a:bodyPr wrap="none" rtlCol="0">
              <a:spAutoFit/>
            </a:bodyPr>
            <a:lstStyle/>
            <a:p>
              <a:r>
                <a:rPr lang="en-US"/>
                <a:t>or</a:t>
              </a:r>
            </a:p>
          </p:txBody>
        </p:sp>
        <p:sp>
          <p:nvSpPr>
            <p:cNvPr id="117" name="TextBox 116">
              <a:extLst>
                <a:ext uri="{FF2B5EF4-FFF2-40B4-BE49-F238E27FC236}">
                  <a16:creationId xmlns:a16="http://schemas.microsoft.com/office/drawing/2014/main" id="{B1C4FB43-3156-C841-BD0E-59557FC2F2F0}"/>
                </a:ext>
              </a:extLst>
            </p:cNvPr>
            <p:cNvSpPr txBox="1"/>
            <p:nvPr/>
          </p:nvSpPr>
          <p:spPr>
            <a:xfrm>
              <a:off x="4346322" y="2553064"/>
              <a:ext cx="1075936" cy="369332"/>
            </a:xfrm>
            <a:prstGeom prst="rect">
              <a:avLst/>
            </a:prstGeom>
            <a:noFill/>
          </p:spPr>
          <p:txBody>
            <a:bodyPr wrap="none" rtlCol="0">
              <a:spAutoFit/>
            </a:bodyPr>
            <a:lstStyle/>
            <a:p>
              <a:r>
                <a:rPr lang="en-US"/>
                <a:t>not and</a:t>
              </a:r>
            </a:p>
          </p:txBody>
        </p:sp>
        <p:sp>
          <p:nvSpPr>
            <p:cNvPr id="118" name="TextBox 117">
              <a:extLst>
                <a:ext uri="{FF2B5EF4-FFF2-40B4-BE49-F238E27FC236}">
                  <a16:creationId xmlns:a16="http://schemas.microsoft.com/office/drawing/2014/main" id="{DA0CEE2C-CFC7-E045-A052-6384FC357821}"/>
                </a:ext>
              </a:extLst>
            </p:cNvPr>
            <p:cNvSpPr txBox="1"/>
            <p:nvPr/>
          </p:nvSpPr>
          <p:spPr>
            <a:xfrm>
              <a:off x="5814566" y="2549350"/>
              <a:ext cx="838691" cy="369332"/>
            </a:xfrm>
            <a:prstGeom prst="rect">
              <a:avLst/>
            </a:prstGeom>
            <a:noFill/>
          </p:spPr>
          <p:txBody>
            <a:bodyPr wrap="none" rtlCol="0">
              <a:spAutoFit/>
            </a:bodyPr>
            <a:lstStyle/>
            <a:p>
              <a:r>
                <a:rPr lang="en-US"/>
                <a:t>not or</a:t>
              </a:r>
            </a:p>
          </p:txBody>
        </p:sp>
      </p:grpSp>
      <p:grpSp>
        <p:nvGrpSpPr>
          <p:cNvPr id="50" name="Group 49">
            <a:extLst>
              <a:ext uri="{FF2B5EF4-FFF2-40B4-BE49-F238E27FC236}">
                <a16:creationId xmlns:a16="http://schemas.microsoft.com/office/drawing/2014/main" id="{13F81021-8E1C-231B-16B9-20CC0E13D838}"/>
              </a:ext>
            </a:extLst>
          </p:cNvPr>
          <p:cNvGrpSpPr/>
          <p:nvPr/>
        </p:nvGrpSpPr>
        <p:grpSpPr>
          <a:xfrm>
            <a:off x="9379827" y="3186941"/>
            <a:ext cx="2560636" cy="1996152"/>
            <a:chOff x="9379827" y="3186941"/>
            <a:chExt cx="2560636" cy="1996152"/>
          </a:xfrm>
        </p:grpSpPr>
        <p:grpSp>
          <p:nvGrpSpPr>
            <p:cNvPr id="7" name="Group 6">
              <a:extLst>
                <a:ext uri="{FF2B5EF4-FFF2-40B4-BE49-F238E27FC236}">
                  <a16:creationId xmlns:a16="http://schemas.microsoft.com/office/drawing/2014/main" id="{30940402-84E3-D540-8644-0AEF31438F9E}"/>
                </a:ext>
              </a:extLst>
            </p:cNvPr>
            <p:cNvGrpSpPr>
              <a:grpSpLocks/>
            </p:cNvGrpSpPr>
            <p:nvPr/>
          </p:nvGrpSpPr>
          <p:grpSpPr bwMode="auto">
            <a:xfrm>
              <a:off x="9379827" y="3262218"/>
              <a:ext cx="2560636" cy="1920875"/>
              <a:chOff x="3917" y="432"/>
              <a:chExt cx="1613" cy="1210"/>
            </a:xfrm>
          </p:grpSpPr>
          <p:grpSp>
            <p:nvGrpSpPr>
              <p:cNvPr id="8" name="Group 7">
                <a:extLst>
                  <a:ext uri="{FF2B5EF4-FFF2-40B4-BE49-F238E27FC236}">
                    <a16:creationId xmlns:a16="http://schemas.microsoft.com/office/drawing/2014/main" id="{C784D051-56F7-F049-9C3F-F3673281BCED}"/>
                  </a:ext>
                </a:extLst>
              </p:cNvPr>
              <p:cNvGrpSpPr>
                <a:grpSpLocks/>
              </p:cNvGrpSpPr>
              <p:nvPr/>
            </p:nvGrpSpPr>
            <p:grpSpPr bwMode="auto">
              <a:xfrm>
                <a:off x="3917" y="432"/>
                <a:ext cx="1613" cy="1210"/>
                <a:chOff x="3917" y="144"/>
                <a:chExt cx="1613" cy="1210"/>
              </a:xfrm>
            </p:grpSpPr>
            <p:sp>
              <p:nvSpPr>
                <p:cNvPr id="10" name="Line 166">
                  <a:extLst>
                    <a:ext uri="{FF2B5EF4-FFF2-40B4-BE49-F238E27FC236}">
                      <a16:creationId xmlns:a16="http://schemas.microsoft.com/office/drawing/2014/main" id="{EC053AD2-421D-4943-A82D-2C4D934E8A1F}"/>
                    </a:ext>
                  </a:extLst>
                </p:cNvPr>
                <p:cNvSpPr>
                  <a:spLocks noChangeShapeType="1"/>
                </p:cNvSpPr>
                <p:nvPr/>
              </p:nvSpPr>
              <p:spPr bwMode="auto">
                <a:xfrm>
                  <a:off x="5243" y="432"/>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1" name="Line 167">
                  <a:extLst>
                    <a:ext uri="{FF2B5EF4-FFF2-40B4-BE49-F238E27FC236}">
                      <a16:creationId xmlns:a16="http://schemas.microsoft.com/office/drawing/2014/main" id="{AA2B5201-B8C1-154E-B5BD-D6365C468D77}"/>
                    </a:ext>
                  </a:extLst>
                </p:cNvPr>
                <p:cNvSpPr>
                  <a:spLocks noChangeShapeType="1"/>
                </p:cNvSpPr>
                <p:nvPr/>
              </p:nvSpPr>
              <p:spPr bwMode="auto">
                <a:xfrm>
                  <a:off x="4666" y="317"/>
                  <a:ext cx="2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2" name="Line 168">
                  <a:extLst>
                    <a:ext uri="{FF2B5EF4-FFF2-40B4-BE49-F238E27FC236}">
                      <a16:creationId xmlns:a16="http://schemas.microsoft.com/office/drawing/2014/main" id="{38BB1749-4BB5-EE4D-BD5E-BC4CFF05798E}"/>
                    </a:ext>
                  </a:extLst>
                </p:cNvPr>
                <p:cNvSpPr>
                  <a:spLocks noChangeShapeType="1"/>
                </p:cNvSpPr>
                <p:nvPr/>
              </p:nvSpPr>
              <p:spPr bwMode="auto">
                <a:xfrm>
                  <a:off x="4782" y="54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3" name="Line 169">
                  <a:extLst>
                    <a:ext uri="{FF2B5EF4-FFF2-40B4-BE49-F238E27FC236}">
                      <a16:creationId xmlns:a16="http://schemas.microsoft.com/office/drawing/2014/main" id="{9AC81BDD-1BB4-C146-AA0A-7FE5FA5F8EDB}"/>
                    </a:ext>
                  </a:extLst>
                </p:cNvPr>
                <p:cNvSpPr>
                  <a:spLocks noChangeShapeType="1"/>
                </p:cNvSpPr>
                <p:nvPr/>
              </p:nvSpPr>
              <p:spPr bwMode="auto">
                <a:xfrm>
                  <a:off x="5243" y="1065"/>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4" name="Line 170">
                  <a:extLst>
                    <a:ext uri="{FF2B5EF4-FFF2-40B4-BE49-F238E27FC236}">
                      <a16:creationId xmlns:a16="http://schemas.microsoft.com/office/drawing/2014/main" id="{4CCD3187-BA4B-F343-A8F2-BE517DCF609D}"/>
                    </a:ext>
                  </a:extLst>
                </p:cNvPr>
                <p:cNvSpPr>
                  <a:spLocks noChangeShapeType="1"/>
                </p:cNvSpPr>
                <p:nvPr/>
              </p:nvSpPr>
              <p:spPr bwMode="auto">
                <a:xfrm>
                  <a:off x="4781" y="95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5" name="Line 171">
                  <a:extLst>
                    <a:ext uri="{FF2B5EF4-FFF2-40B4-BE49-F238E27FC236}">
                      <a16:creationId xmlns:a16="http://schemas.microsoft.com/office/drawing/2014/main" id="{1316C005-C28F-2745-A65D-32A9EA2D1D02}"/>
                    </a:ext>
                  </a:extLst>
                </p:cNvPr>
                <p:cNvSpPr>
                  <a:spLocks noChangeShapeType="1"/>
                </p:cNvSpPr>
                <p:nvPr/>
              </p:nvSpPr>
              <p:spPr bwMode="auto">
                <a:xfrm flipV="1">
                  <a:off x="4666" y="1180"/>
                  <a:ext cx="23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6" name="Freeform 15">
                  <a:extLst>
                    <a:ext uri="{FF2B5EF4-FFF2-40B4-BE49-F238E27FC236}">
                      <a16:creationId xmlns:a16="http://schemas.microsoft.com/office/drawing/2014/main" id="{821F9624-7315-6B4C-9ADC-366E9EA46A68}"/>
                    </a:ext>
                  </a:extLst>
                </p:cNvPr>
                <p:cNvSpPr>
                  <a:spLocks/>
                </p:cNvSpPr>
                <p:nvPr/>
              </p:nvSpPr>
              <p:spPr bwMode="auto">
                <a:xfrm>
                  <a:off x="4781" y="432"/>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7" name="Freeform 16">
                  <a:extLst>
                    <a:ext uri="{FF2B5EF4-FFF2-40B4-BE49-F238E27FC236}">
                      <a16:creationId xmlns:a16="http://schemas.microsoft.com/office/drawing/2014/main" id="{63E67427-7153-DA4F-8272-9EFA3BA8B8A5}"/>
                    </a:ext>
                  </a:extLst>
                </p:cNvPr>
                <p:cNvSpPr>
                  <a:spLocks/>
                </p:cNvSpPr>
                <p:nvPr/>
              </p:nvSpPr>
              <p:spPr bwMode="auto">
                <a:xfrm flipV="1">
                  <a:off x="4781" y="547"/>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8" name="Text Box 174">
                  <a:extLst>
                    <a:ext uri="{FF2B5EF4-FFF2-40B4-BE49-F238E27FC236}">
                      <a16:creationId xmlns:a16="http://schemas.microsoft.com/office/drawing/2014/main" id="{F2A79809-9BEE-EB4C-B735-9CD690638664}"/>
                    </a:ext>
                  </a:extLst>
                </p:cNvPr>
                <p:cNvSpPr txBox="1">
                  <a:spLocks noChangeArrowheads="1"/>
                </p:cNvSpPr>
                <p:nvPr/>
              </p:nvSpPr>
              <p:spPr bwMode="auto">
                <a:xfrm>
                  <a:off x="4090" y="202"/>
                  <a:ext cx="15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S</a:t>
                  </a:r>
                </a:p>
              </p:txBody>
            </p:sp>
            <p:sp>
              <p:nvSpPr>
                <p:cNvPr id="19" name="Text Box 175">
                  <a:extLst>
                    <a:ext uri="{FF2B5EF4-FFF2-40B4-BE49-F238E27FC236}">
                      <a16:creationId xmlns:a16="http://schemas.microsoft.com/office/drawing/2014/main" id="{914A8274-7F46-9540-A6C7-FC0F363926EF}"/>
                    </a:ext>
                  </a:extLst>
                </p:cNvPr>
                <p:cNvSpPr txBox="1">
                  <a:spLocks noChangeArrowheads="1"/>
                </p:cNvSpPr>
                <p:nvPr/>
              </p:nvSpPr>
              <p:spPr bwMode="auto">
                <a:xfrm>
                  <a:off x="4090" y="1181"/>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R</a:t>
                  </a:r>
                </a:p>
              </p:txBody>
            </p:sp>
            <p:sp>
              <p:nvSpPr>
                <p:cNvPr id="20" name="Text Box 176">
                  <a:extLst>
                    <a:ext uri="{FF2B5EF4-FFF2-40B4-BE49-F238E27FC236}">
                      <a16:creationId xmlns:a16="http://schemas.microsoft.com/office/drawing/2014/main" id="{202BEF20-F4BA-6B4A-8648-D54759148E4A}"/>
                    </a:ext>
                  </a:extLst>
                </p:cNvPr>
                <p:cNvSpPr txBox="1">
                  <a:spLocks noChangeArrowheads="1"/>
                </p:cNvSpPr>
                <p:nvPr/>
              </p:nvSpPr>
              <p:spPr bwMode="auto">
                <a:xfrm>
                  <a:off x="5323" y="426"/>
                  <a:ext cx="166"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a:t>
                  </a:r>
                </a:p>
              </p:txBody>
            </p:sp>
            <p:sp>
              <p:nvSpPr>
                <p:cNvPr id="21" name="Text Box 177">
                  <a:extLst>
                    <a:ext uri="{FF2B5EF4-FFF2-40B4-BE49-F238E27FC236}">
                      <a16:creationId xmlns:a16="http://schemas.microsoft.com/office/drawing/2014/main" id="{B2425F3F-15D9-844F-A463-40D04C18C4CE}"/>
                    </a:ext>
                  </a:extLst>
                </p:cNvPr>
                <p:cNvSpPr txBox="1">
                  <a:spLocks noChangeArrowheads="1"/>
                </p:cNvSpPr>
                <p:nvPr/>
              </p:nvSpPr>
              <p:spPr bwMode="auto">
                <a:xfrm>
                  <a:off x="5321" y="950"/>
                  <a:ext cx="20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QB</a:t>
                  </a:r>
                </a:p>
              </p:txBody>
            </p:sp>
            <p:grpSp>
              <p:nvGrpSpPr>
                <p:cNvPr id="22" name="Group 21">
                  <a:extLst>
                    <a:ext uri="{FF2B5EF4-FFF2-40B4-BE49-F238E27FC236}">
                      <a16:creationId xmlns:a16="http://schemas.microsoft.com/office/drawing/2014/main" id="{7D7D4354-963D-CB48-B240-B13CB61E1D47}"/>
                    </a:ext>
                  </a:extLst>
                </p:cNvPr>
                <p:cNvGrpSpPr>
                  <a:grpSpLocks/>
                </p:cNvGrpSpPr>
                <p:nvPr/>
              </p:nvGrpSpPr>
              <p:grpSpPr bwMode="auto">
                <a:xfrm>
                  <a:off x="4781" y="259"/>
                  <a:ext cx="576" cy="346"/>
                  <a:chOff x="1037" y="2966"/>
                  <a:chExt cx="576" cy="346"/>
                </a:xfrm>
              </p:grpSpPr>
              <p:grpSp>
                <p:nvGrpSpPr>
                  <p:cNvPr id="43" name="Group 42">
                    <a:extLst>
                      <a:ext uri="{FF2B5EF4-FFF2-40B4-BE49-F238E27FC236}">
                        <a16:creationId xmlns:a16="http://schemas.microsoft.com/office/drawing/2014/main" id="{3948C3EA-D148-5249-8709-12277C61AE09}"/>
                      </a:ext>
                    </a:extLst>
                  </p:cNvPr>
                  <p:cNvGrpSpPr>
                    <a:grpSpLocks/>
                  </p:cNvGrpSpPr>
                  <p:nvPr/>
                </p:nvGrpSpPr>
                <p:grpSpPr bwMode="auto">
                  <a:xfrm>
                    <a:off x="1037" y="2966"/>
                    <a:ext cx="576" cy="346"/>
                    <a:chOff x="2304" y="3542"/>
                    <a:chExt cx="576" cy="346"/>
                  </a:xfrm>
                </p:grpSpPr>
                <p:sp>
                  <p:nvSpPr>
                    <p:cNvPr id="45" name="AutoShape 180">
                      <a:extLst>
                        <a:ext uri="{FF2B5EF4-FFF2-40B4-BE49-F238E27FC236}">
                          <a16:creationId xmlns:a16="http://schemas.microsoft.com/office/drawing/2014/main" id="{88DF00F8-7002-0548-8EBF-7B14DA454997}"/>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6" name="Line 181">
                      <a:extLst>
                        <a:ext uri="{FF2B5EF4-FFF2-40B4-BE49-F238E27FC236}">
                          <a16:creationId xmlns:a16="http://schemas.microsoft.com/office/drawing/2014/main" id="{445A1DC4-6C16-AC41-9723-6D365A4494EF}"/>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7" name="Line 182">
                      <a:extLst>
                        <a:ext uri="{FF2B5EF4-FFF2-40B4-BE49-F238E27FC236}">
                          <a16:creationId xmlns:a16="http://schemas.microsoft.com/office/drawing/2014/main" id="{ADBEB76B-5815-AA4D-BDE5-3894335852CD}"/>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8" name="Line 183">
                      <a:extLst>
                        <a:ext uri="{FF2B5EF4-FFF2-40B4-BE49-F238E27FC236}">
                          <a16:creationId xmlns:a16="http://schemas.microsoft.com/office/drawing/2014/main" id="{AEB060BB-A6E9-444F-B157-6F0F93A889FD}"/>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44" name="Oval 43">
                    <a:extLst>
                      <a:ext uri="{FF2B5EF4-FFF2-40B4-BE49-F238E27FC236}">
                        <a16:creationId xmlns:a16="http://schemas.microsoft.com/office/drawing/2014/main" id="{C84DE19E-E58C-4349-8EBF-87638EDD75EE}"/>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grpSp>
              <p:nvGrpSpPr>
                <p:cNvPr id="23" name="Group 22">
                  <a:extLst>
                    <a:ext uri="{FF2B5EF4-FFF2-40B4-BE49-F238E27FC236}">
                      <a16:creationId xmlns:a16="http://schemas.microsoft.com/office/drawing/2014/main" id="{3802A7BF-A312-4B4D-AEE2-DACA0913E0C2}"/>
                    </a:ext>
                  </a:extLst>
                </p:cNvPr>
                <p:cNvGrpSpPr>
                  <a:grpSpLocks/>
                </p:cNvGrpSpPr>
                <p:nvPr/>
              </p:nvGrpSpPr>
              <p:grpSpPr bwMode="auto">
                <a:xfrm>
                  <a:off x="4781" y="892"/>
                  <a:ext cx="576" cy="346"/>
                  <a:chOff x="1037" y="2966"/>
                  <a:chExt cx="576" cy="346"/>
                </a:xfrm>
              </p:grpSpPr>
              <p:grpSp>
                <p:nvGrpSpPr>
                  <p:cNvPr id="37" name="Group 36">
                    <a:extLst>
                      <a:ext uri="{FF2B5EF4-FFF2-40B4-BE49-F238E27FC236}">
                        <a16:creationId xmlns:a16="http://schemas.microsoft.com/office/drawing/2014/main" id="{D301E419-8CA1-004B-B3D2-4F1F8742A65F}"/>
                      </a:ext>
                    </a:extLst>
                  </p:cNvPr>
                  <p:cNvGrpSpPr>
                    <a:grpSpLocks/>
                  </p:cNvGrpSpPr>
                  <p:nvPr/>
                </p:nvGrpSpPr>
                <p:grpSpPr bwMode="auto">
                  <a:xfrm>
                    <a:off x="1037" y="2966"/>
                    <a:ext cx="576" cy="346"/>
                    <a:chOff x="2304" y="3542"/>
                    <a:chExt cx="576" cy="346"/>
                  </a:xfrm>
                </p:grpSpPr>
                <p:sp>
                  <p:nvSpPr>
                    <p:cNvPr id="39" name="AutoShape 187">
                      <a:extLst>
                        <a:ext uri="{FF2B5EF4-FFF2-40B4-BE49-F238E27FC236}">
                          <a16:creationId xmlns:a16="http://schemas.microsoft.com/office/drawing/2014/main" id="{E72878A5-005A-1B47-9267-5B3B78384ACA}"/>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0" name="Line 188">
                      <a:extLst>
                        <a:ext uri="{FF2B5EF4-FFF2-40B4-BE49-F238E27FC236}">
                          <a16:creationId xmlns:a16="http://schemas.microsoft.com/office/drawing/2014/main" id="{F50A2ED6-E03A-654E-AA15-EAEEE8F99BC9}"/>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1" name="Line 189">
                      <a:extLst>
                        <a:ext uri="{FF2B5EF4-FFF2-40B4-BE49-F238E27FC236}">
                          <a16:creationId xmlns:a16="http://schemas.microsoft.com/office/drawing/2014/main" id="{88DAF262-B6B3-9B4E-A49F-40779D92D70A}"/>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2" name="Line 190">
                      <a:extLst>
                        <a:ext uri="{FF2B5EF4-FFF2-40B4-BE49-F238E27FC236}">
                          <a16:creationId xmlns:a16="http://schemas.microsoft.com/office/drawing/2014/main" id="{0B1C6A5B-C6C7-9344-861E-9E2360852690}"/>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38" name="Oval 37">
                    <a:extLst>
                      <a:ext uri="{FF2B5EF4-FFF2-40B4-BE49-F238E27FC236}">
                        <a16:creationId xmlns:a16="http://schemas.microsoft.com/office/drawing/2014/main" id="{142D0020-E346-744E-8B50-9430C58709C4}"/>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sp>
              <p:nvSpPr>
                <p:cNvPr id="24" name="AutoShape 203">
                  <a:extLst>
                    <a:ext uri="{FF2B5EF4-FFF2-40B4-BE49-F238E27FC236}">
                      <a16:creationId xmlns:a16="http://schemas.microsoft.com/office/drawing/2014/main" id="{18FFE244-AAC4-EB47-AC5D-C04CB80AD95E}"/>
                    </a:ext>
                  </a:extLst>
                </p:cNvPr>
                <p:cNvSpPr>
                  <a:spLocks noChangeArrowheads="1"/>
                </p:cNvSpPr>
                <p:nvPr/>
              </p:nvSpPr>
              <p:spPr bwMode="auto">
                <a:xfrm>
                  <a:off x="4205" y="144"/>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5" name="Line 204">
                  <a:extLst>
                    <a:ext uri="{FF2B5EF4-FFF2-40B4-BE49-F238E27FC236}">
                      <a16:creationId xmlns:a16="http://schemas.microsoft.com/office/drawing/2014/main" id="{C3640694-3CA5-884D-9525-47274286EADF}"/>
                    </a:ext>
                  </a:extLst>
                </p:cNvPr>
                <p:cNvSpPr>
                  <a:spLocks noChangeShapeType="1"/>
                </p:cNvSpPr>
                <p:nvPr/>
              </p:nvSpPr>
              <p:spPr bwMode="auto">
                <a:xfrm>
                  <a:off x="4551" y="31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6" name="Line 205">
                  <a:extLst>
                    <a:ext uri="{FF2B5EF4-FFF2-40B4-BE49-F238E27FC236}">
                      <a16:creationId xmlns:a16="http://schemas.microsoft.com/office/drawing/2014/main" id="{934680B4-B396-F44C-9F47-708552B9813F}"/>
                    </a:ext>
                  </a:extLst>
                </p:cNvPr>
                <p:cNvSpPr>
                  <a:spLocks noChangeShapeType="1"/>
                </p:cNvSpPr>
                <p:nvPr/>
              </p:nvSpPr>
              <p:spPr bwMode="auto">
                <a:xfrm>
                  <a:off x="3917" y="202"/>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7" name="Line 206">
                  <a:extLst>
                    <a:ext uri="{FF2B5EF4-FFF2-40B4-BE49-F238E27FC236}">
                      <a16:creationId xmlns:a16="http://schemas.microsoft.com/office/drawing/2014/main" id="{F63F8931-7EA5-324E-AD9D-66DDA6384BC1}"/>
                    </a:ext>
                  </a:extLst>
                </p:cNvPr>
                <p:cNvSpPr>
                  <a:spLocks noChangeShapeType="1"/>
                </p:cNvSpPr>
                <p:nvPr/>
              </p:nvSpPr>
              <p:spPr bwMode="auto">
                <a:xfrm>
                  <a:off x="4090" y="432"/>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8" name="Oval 27">
                  <a:extLst>
                    <a:ext uri="{FF2B5EF4-FFF2-40B4-BE49-F238E27FC236}">
                      <a16:creationId xmlns:a16="http://schemas.microsoft.com/office/drawing/2014/main" id="{B7D9AF1B-A366-C049-B23C-6B1525B6FD6A}"/>
                    </a:ext>
                  </a:extLst>
                </p:cNvPr>
                <p:cNvSpPr>
                  <a:spLocks noChangeArrowheads="1"/>
                </p:cNvSpPr>
                <p:nvPr/>
              </p:nvSpPr>
              <p:spPr bwMode="auto">
                <a:xfrm>
                  <a:off x="4557" y="287"/>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9" name="AutoShape 210">
                  <a:extLst>
                    <a:ext uri="{FF2B5EF4-FFF2-40B4-BE49-F238E27FC236}">
                      <a16:creationId xmlns:a16="http://schemas.microsoft.com/office/drawing/2014/main" id="{582F8ED5-582C-0B49-B504-1F8103474C9D}"/>
                    </a:ext>
                  </a:extLst>
                </p:cNvPr>
                <p:cNvSpPr>
                  <a:spLocks noChangeArrowheads="1"/>
                </p:cNvSpPr>
                <p:nvPr/>
              </p:nvSpPr>
              <p:spPr bwMode="auto">
                <a:xfrm>
                  <a:off x="4205" y="1008"/>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0" name="Line 211">
                  <a:extLst>
                    <a:ext uri="{FF2B5EF4-FFF2-40B4-BE49-F238E27FC236}">
                      <a16:creationId xmlns:a16="http://schemas.microsoft.com/office/drawing/2014/main" id="{ACB542E5-A4A2-B140-AEB4-A8B0E588558C}"/>
                    </a:ext>
                  </a:extLst>
                </p:cNvPr>
                <p:cNvSpPr>
                  <a:spLocks noChangeShapeType="1"/>
                </p:cNvSpPr>
                <p:nvPr/>
              </p:nvSpPr>
              <p:spPr bwMode="auto">
                <a:xfrm>
                  <a:off x="4551" y="1181"/>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1" name="Line 212">
                  <a:extLst>
                    <a:ext uri="{FF2B5EF4-FFF2-40B4-BE49-F238E27FC236}">
                      <a16:creationId xmlns:a16="http://schemas.microsoft.com/office/drawing/2014/main" id="{BC330C12-BA7F-C045-8876-03A93D4D6A28}"/>
                    </a:ext>
                  </a:extLst>
                </p:cNvPr>
                <p:cNvSpPr>
                  <a:spLocks noChangeShapeType="1"/>
                </p:cNvSpPr>
                <p:nvPr/>
              </p:nvSpPr>
              <p:spPr bwMode="auto">
                <a:xfrm>
                  <a:off x="4090" y="1066"/>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2" name="Line 213">
                  <a:extLst>
                    <a:ext uri="{FF2B5EF4-FFF2-40B4-BE49-F238E27FC236}">
                      <a16:creationId xmlns:a16="http://schemas.microsoft.com/office/drawing/2014/main" id="{6FF8FCE4-C5C9-BC4B-83EC-6E3F5E4A2D7E}"/>
                    </a:ext>
                  </a:extLst>
                </p:cNvPr>
                <p:cNvSpPr>
                  <a:spLocks noChangeShapeType="1"/>
                </p:cNvSpPr>
                <p:nvPr/>
              </p:nvSpPr>
              <p:spPr bwMode="auto">
                <a:xfrm>
                  <a:off x="3917" y="1296"/>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3" name="Oval 32">
                  <a:extLst>
                    <a:ext uri="{FF2B5EF4-FFF2-40B4-BE49-F238E27FC236}">
                      <a16:creationId xmlns:a16="http://schemas.microsoft.com/office/drawing/2014/main" id="{834076FF-2F1E-3B41-A5A1-7B131D087C4E}"/>
                    </a:ext>
                  </a:extLst>
                </p:cNvPr>
                <p:cNvSpPr>
                  <a:spLocks noChangeArrowheads="1"/>
                </p:cNvSpPr>
                <p:nvPr/>
              </p:nvSpPr>
              <p:spPr bwMode="auto">
                <a:xfrm>
                  <a:off x="4557" y="1151"/>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4" name="Line 215">
                  <a:extLst>
                    <a:ext uri="{FF2B5EF4-FFF2-40B4-BE49-F238E27FC236}">
                      <a16:creationId xmlns:a16="http://schemas.microsoft.com/office/drawing/2014/main" id="{0081476E-B303-CC40-963B-9642BEBF0BC2}"/>
                    </a:ext>
                  </a:extLst>
                </p:cNvPr>
                <p:cNvSpPr>
                  <a:spLocks noChangeShapeType="1"/>
                </p:cNvSpPr>
                <p:nvPr/>
              </p:nvSpPr>
              <p:spPr bwMode="auto">
                <a:xfrm>
                  <a:off x="4090" y="432"/>
                  <a:ext cx="0" cy="6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5" name="Line 216">
                  <a:extLst>
                    <a:ext uri="{FF2B5EF4-FFF2-40B4-BE49-F238E27FC236}">
                      <a16:creationId xmlns:a16="http://schemas.microsoft.com/office/drawing/2014/main" id="{AF9C37D4-0CF7-0C43-8D2B-90C07011D97C}"/>
                    </a:ext>
                  </a:extLst>
                </p:cNvPr>
                <p:cNvSpPr>
                  <a:spLocks noChangeShapeType="1"/>
                </p:cNvSpPr>
                <p:nvPr/>
              </p:nvSpPr>
              <p:spPr bwMode="auto">
                <a:xfrm flipH="1">
                  <a:off x="3917" y="778"/>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6" name="Text Box 217">
                  <a:extLst>
                    <a:ext uri="{FF2B5EF4-FFF2-40B4-BE49-F238E27FC236}">
                      <a16:creationId xmlns:a16="http://schemas.microsoft.com/office/drawing/2014/main" id="{F2BCC840-E654-CA4C-88EF-5426039B2A69}"/>
                    </a:ext>
                  </a:extLst>
                </p:cNvPr>
                <p:cNvSpPr txBox="1">
                  <a:spLocks noChangeArrowheads="1"/>
                </p:cNvSpPr>
                <p:nvPr/>
              </p:nvSpPr>
              <p:spPr bwMode="auto">
                <a:xfrm>
                  <a:off x="4057" y="700"/>
                  <a:ext cx="205"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EN</a:t>
                  </a:r>
                </a:p>
              </p:txBody>
            </p:sp>
          </p:grpSp>
          <p:sp>
            <p:nvSpPr>
              <p:cNvPr id="9" name="Freeform 8">
                <a:extLst>
                  <a:ext uri="{FF2B5EF4-FFF2-40B4-BE49-F238E27FC236}">
                    <a16:creationId xmlns:a16="http://schemas.microsoft.com/office/drawing/2014/main" id="{CF2DC8F3-3241-3642-8C55-89B98B07518D}"/>
                  </a:ext>
                </a:extLst>
              </p:cNvPr>
              <p:cNvSpPr>
                <a:spLocks/>
              </p:cNvSpPr>
              <p:nvPr/>
            </p:nvSpPr>
            <p:spPr bwMode="auto">
              <a:xfrm>
                <a:off x="3917" y="490"/>
                <a:ext cx="1555" cy="1094"/>
              </a:xfrm>
              <a:custGeom>
                <a:avLst/>
                <a:gdLst>
                  <a:gd name="T0" fmla="*/ 0 w 1555"/>
                  <a:gd name="T1" fmla="*/ 0 h 1094"/>
                  <a:gd name="T2" fmla="*/ 0 w 1555"/>
                  <a:gd name="T3" fmla="*/ 576 h 1094"/>
                  <a:gd name="T4" fmla="*/ 0 w 1555"/>
                  <a:gd name="T5" fmla="*/ 1094 h 1094"/>
                  <a:gd name="T6" fmla="*/ 1555 w 1555"/>
                  <a:gd name="T7" fmla="*/ 864 h 1094"/>
                  <a:gd name="T8" fmla="*/ 1555 w 1555"/>
                  <a:gd name="T9" fmla="*/ 230 h 1094"/>
                  <a:gd name="T10" fmla="*/ 0 w 1555"/>
                  <a:gd name="T11" fmla="*/ 0 h 1094"/>
                  <a:gd name="T12" fmla="*/ 0 60000 65536"/>
                  <a:gd name="T13" fmla="*/ 0 60000 65536"/>
                  <a:gd name="T14" fmla="*/ 0 60000 65536"/>
                  <a:gd name="T15" fmla="*/ 0 60000 65536"/>
                  <a:gd name="T16" fmla="*/ 0 60000 65536"/>
                  <a:gd name="T17" fmla="*/ 0 60000 65536"/>
                  <a:gd name="T18" fmla="*/ 0 w 1555"/>
                  <a:gd name="T19" fmla="*/ 0 h 1094"/>
                  <a:gd name="T20" fmla="*/ 1555 w 1555"/>
                  <a:gd name="T21" fmla="*/ 1094 h 1094"/>
                </a:gdLst>
                <a:ahLst/>
                <a:cxnLst>
                  <a:cxn ang="T12">
                    <a:pos x="T0" y="T1"/>
                  </a:cxn>
                  <a:cxn ang="T13">
                    <a:pos x="T2" y="T3"/>
                  </a:cxn>
                  <a:cxn ang="T14">
                    <a:pos x="T4" y="T5"/>
                  </a:cxn>
                  <a:cxn ang="T15">
                    <a:pos x="T6" y="T7"/>
                  </a:cxn>
                  <a:cxn ang="T16">
                    <a:pos x="T8" y="T9"/>
                  </a:cxn>
                  <a:cxn ang="T17">
                    <a:pos x="T10" y="T11"/>
                  </a:cxn>
                </a:cxnLst>
                <a:rect l="T18" t="T19" r="T20" b="T21"/>
                <a:pathLst>
                  <a:path w="1555" h="1094">
                    <a:moveTo>
                      <a:pt x="0" y="0"/>
                    </a:moveTo>
                    <a:lnTo>
                      <a:pt x="0" y="576"/>
                    </a:lnTo>
                    <a:lnTo>
                      <a:pt x="0" y="1094"/>
                    </a:lnTo>
                    <a:lnTo>
                      <a:pt x="1555" y="864"/>
                    </a:lnTo>
                    <a:lnTo>
                      <a:pt x="1555"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sp>
          <p:nvSpPr>
            <p:cNvPr id="6" name="TextBox 5">
              <a:extLst>
                <a:ext uri="{FF2B5EF4-FFF2-40B4-BE49-F238E27FC236}">
                  <a16:creationId xmlns:a16="http://schemas.microsoft.com/office/drawing/2014/main" id="{6300F4DE-7519-C54F-8EC8-EAAB49343EA2}"/>
                </a:ext>
              </a:extLst>
            </p:cNvPr>
            <p:cNvSpPr txBox="1"/>
            <p:nvPr/>
          </p:nvSpPr>
          <p:spPr>
            <a:xfrm>
              <a:off x="10607104" y="3186941"/>
              <a:ext cx="532550" cy="307777"/>
            </a:xfrm>
            <a:prstGeom prst="rect">
              <a:avLst/>
            </a:prstGeom>
            <a:noFill/>
          </p:spPr>
          <p:txBody>
            <a:bodyPr wrap="square" rtlCol="0">
              <a:spAutoFit/>
            </a:bodyPr>
            <a:lstStyle/>
            <a:p>
              <a:r>
                <a:rPr lang="en-US" sz="1400" dirty="0"/>
                <a:t>i</a:t>
              </a:r>
              <a:r>
                <a:rPr lang="en-US" sz="1400" baseline="-25000" dirty="0"/>
                <a:t>1</a:t>
              </a:r>
            </a:p>
          </p:txBody>
        </p:sp>
        <p:sp>
          <p:nvSpPr>
            <p:cNvPr id="119" name="TextBox 118">
              <a:extLst>
                <a:ext uri="{FF2B5EF4-FFF2-40B4-BE49-F238E27FC236}">
                  <a16:creationId xmlns:a16="http://schemas.microsoft.com/office/drawing/2014/main" id="{B087F682-D04B-2A47-8CDA-AFFE49EB49B8}"/>
                </a:ext>
              </a:extLst>
            </p:cNvPr>
            <p:cNvSpPr txBox="1"/>
            <p:nvPr/>
          </p:nvSpPr>
          <p:spPr>
            <a:xfrm>
              <a:off x="10537525" y="4595747"/>
              <a:ext cx="532550" cy="307777"/>
            </a:xfrm>
            <a:prstGeom prst="rect">
              <a:avLst/>
            </a:prstGeom>
            <a:noFill/>
          </p:spPr>
          <p:txBody>
            <a:bodyPr wrap="square" rtlCol="0">
              <a:spAutoFit/>
            </a:bodyPr>
            <a:lstStyle/>
            <a:p>
              <a:r>
                <a:rPr lang="en-US" sz="1400"/>
                <a:t>i</a:t>
              </a:r>
              <a:r>
                <a:rPr lang="en-US" sz="1400" baseline="-25000"/>
                <a:t>2</a:t>
              </a:r>
            </a:p>
          </p:txBody>
        </p:sp>
      </p:grpSp>
    </p:spTree>
    <p:extLst>
      <p:ext uri="{BB962C8B-B14F-4D97-AF65-F5344CB8AC3E}">
        <p14:creationId xmlns:p14="http://schemas.microsoft.com/office/powerpoint/2010/main" val="36743002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IC’s: 555 Timer</a:t>
            </a:r>
          </a:p>
        </p:txBody>
      </p:sp>
      <p:sp>
        <p:nvSpPr>
          <p:cNvPr id="5" name="Slide Number Placeholder 4"/>
          <p:cNvSpPr>
            <a:spLocks noGrp="1"/>
          </p:cNvSpPr>
          <p:nvPr>
            <p:ph type="sldNum" sz="quarter" idx="12"/>
          </p:nvPr>
        </p:nvSpPr>
        <p:spPr>
          <a:xfrm>
            <a:off x="8769138" y="6207331"/>
            <a:ext cx="2133600" cy="365125"/>
          </a:xfrm>
        </p:spPr>
        <p:txBody>
          <a:bodyPr/>
          <a:lstStyle/>
          <a:p>
            <a:fld id="{FA32F8ED-EEB4-4D51-9E8E-3B145D9B9811}" type="slidenum">
              <a:rPr lang="en-US" smtClean="0"/>
              <a:pPr/>
              <a:t>99</a:t>
            </a:fld>
            <a:endParaRPr lang="en-US"/>
          </a:p>
        </p:txBody>
      </p:sp>
      <p:sp>
        <p:nvSpPr>
          <p:cNvPr id="122" name="Shape 68">
            <a:extLst>
              <a:ext uri="{FF2B5EF4-FFF2-40B4-BE49-F238E27FC236}">
                <a16:creationId xmlns:a16="http://schemas.microsoft.com/office/drawing/2014/main" id="{2233A9D4-95BC-9240-9A92-FB1C1E5B2999}"/>
              </a:ext>
            </a:extLst>
          </p:cNvPr>
          <p:cNvSpPr/>
          <p:nvPr/>
        </p:nvSpPr>
        <p:spPr>
          <a:xfrm>
            <a:off x="207557" y="1291110"/>
            <a:ext cx="11622096" cy="501675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marL="285750" lvl="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Package</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8 pin dual inline package (“DIP”)</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1: -Vs</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8: +Vs </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2 (Trigger): </a:t>
            </a:r>
            <a:r>
              <a:rPr lang="en-US" sz="2000" dirty="0">
                <a:latin typeface="Arial" panose="020B0604020202020204" pitchFamily="34" charset="0"/>
                <a:cs typeface="Arial" panose="020B0604020202020204" pitchFamily="34" charset="0"/>
              </a:rPr>
              <a:t>Out HIGH if V &lt;</a:t>
            </a:r>
            <a:r>
              <a:rPr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V</a:t>
            </a:r>
            <a:r>
              <a:rPr lang="en-US" sz="2000" baseline="-25000" dirty="0">
                <a:latin typeface="Arial" panose="020B0604020202020204" pitchFamily="34" charset="0"/>
                <a:cs typeface="Arial" panose="020B0604020202020204" pitchFamily="34" charset="0"/>
              </a:rPr>
              <a:t>CC</a:t>
            </a:r>
            <a:r>
              <a:rPr sz="2000" dirty="0">
                <a:latin typeface="Arial" panose="020B0604020202020204" pitchFamily="34" charset="0"/>
                <a:cs typeface="Arial" panose="020B0604020202020204" pitchFamily="34" charset="0"/>
              </a:rPr>
              <a:t>/3. Pin 2 has control over pin 6. If pin 2 is LOW, and pin 6 LOW, output goes and stays HIGH. If pin 6 HIGH, and pin 2 goes LOW, output goes LOW while pin 2 LOW. This pin has a very high impedance (about 10M) and will trigger with about 1uA.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3 (Output): (Pins 3 and 7 are "in phase.") Goes HIGH (about 2v less than rail) and LOW (about 0.5v less than 0v) and will deliver up to 200mA.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4 (Reset): Internally connected HIGH via 100k. Must be taken below 0.8v to reset the chip.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5 (Control): A voltage applied to this pin will vary the timing of the RC network (quite considerably).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6 (Threshold): </a:t>
            </a:r>
            <a:r>
              <a:rPr lang="en-US" sz="2000" dirty="0">
                <a:latin typeface="Arial" panose="020B0604020202020204" pitchFamily="34" charset="0"/>
                <a:cs typeface="Arial" panose="020B0604020202020204" pitchFamily="34" charset="0"/>
              </a:rPr>
              <a:t>HIGH if </a:t>
            </a:r>
            <a:r>
              <a:rPr lang="bg-BG" sz="2000" dirty="0">
                <a:latin typeface="Arial" panose="020B0604020202020204" pitchFamily="34" charset="0"/>
                <a:cs typeface="Arial" panose="020B0604020202020204" pitchFamily="34" charset="0"/>
              </a:rPr>
              <a:t>&gt; 2 V</a:t>
            </a:r>
            <a:r>
              <a:rPr lang="bg-BG" sz="2000" baseline="-25000" dirty="0">
                <a:latin typeface="Arial" panose="020B0604020202020204" pitchFamily="34" charset="0"/>
                <a:cs typeface="Arial" panose="020B0604020202020204" pitchFamily="34" charset="0"/>
              </a:rPr>
              <a:t>CC </a:t>
            </a:r>
            <a:r>
              <a:rPr lang="bg-BG" sz="2000" dirty="0">
                <a:latin typeface="Arial" panose="020B0604020202020204" pitchFamily="34" charset="0"/>
                <a:cs typeface="Arial" panose="020B0604020202020204" pitchFamily="34" charset="0"/>
              </a:rPr>
              <a:t>/3</a:t>
            </a:r>
            <a:r>
              <a:rPr lang="en-US" sz="2000"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make output LOW only if pin 2 is HIGH. </a:t>
            </a:r>
            <a:r>
              <a:rPr lang="en-US" sz="2000" dirty="0">
                <a:latin typeface="Arial" panose="020B0604020202020204" pitchFamily="34" charset="0"/>
                <a:cs typeface="Arial" panose="020B0604020202020204" pitchFamily="34" charset="0"/>
              </a:rPr>
              <a:t>Pin 6 </a:t>
            </a:r>
            <a:r>
              <a:rPr sz="2000" dirty="0">
                <a:latin typeface="Arial" panose="020B0604020202020204" pitchFamily="34" charset="0"/>
                <a:cs typeface="Arial" panose="020B0604020202020204" pitchFamily="34" charset="0"/>
              </a:rPr>
              <a:t>has very high impedance </a:t>
            </a:r>
            <a:r>
              <a:rPr lang="en-US" sz="2000" dirty="0">
                <a:latin typeface="Arial" panose="020B0604020202020204" pitchFamily="34" charset="0"/>
                <a:cs typeface="Arial" panose="020B0604020202020204" pitchFamily="34" charset="0"/>
              </a:rPr>
              <a:t>(~</a:t>
            </a:r>
            <a:r>
              <a:rPr sz="2000" dirty="0">
                <a:latin typeface="Arial" panose="020B0604020202020204" pitchFamily="34" charset="0"/>
                <a:cs typeface="Arial" panose="020B0604020202020204" pitchFamily="34" charset="0"/>
              </a:rPr>
              <a:t>10M) and will trigger with about 0.2uA.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7 (Discharge): Pin 7 is equal to pin 3 but pin 7 does not go high - it goes OPEN.  </a:t>
            </a:r>
            <a:r>
              <a:rPr lang="en-US" sz="2000" dirty="0">
                <a:latin typeface="Arial" panose="020B0604020202020204" pitchFamily="34" charset="0"/>
                <a:cs typeface="Arial" panose="020B0604020202020204" pitchFamily="34" charset="0"/>
              </a:rPr>
              <a:t>When </a:t>
            </a:r>
            <a:r>
              <a:rPr sz="2000" dirty="0">
                <a:latin typeface="Arial" panose="020B0604020202020204" pitchFamily="34" charset="0"/>
                <a:cs typeface="Arial" panose="020B0604020202020204" pitchFamily="34" charset="0"/>
              </a:rPr>
              <a:t>LOW </a:t>
            </a:r>
            <a:r>
              <a:rPr lang="en-US" sz="2000" dirty="0">
                <a:latin typeface="Arial" panose="020B0604020202020204" pitchFamily="34" charset="0"/>
                <a:cs typeface="Arial" panose="020B0604020202020204" pitchFamily="34" charset="0"/>
              </a:rPr>
              <a:t>it </a:t>
            </a:r>
            <a:r>
              <a:rPr sz="2000" dirty="0">
                <a:latin typeface="Arial" panose="020B0604020202020204" pitchFamily="34" charset="0"/>
                <a:cs typeface="Arial" panose="020B0604020202020204" pitchFamily="34" charset="0"/>
              </a:rPr>
              <a:t>sink</a:t>
            </a:r>
            <a:r>
              <a:rPr lang="en-US" sz="2000" dirty="0">
                <a:latin typeface="Arial" panose="020B0604020202020204" pitchFamily="34" charset="0"/>
                <a:cs typeface="Arial" panose="020B0604020202020204" pitchFamily="34" charset="0"/>
              </a:rPr>
              <a:t>s</a:t>
            </a:r>
            <a:r>
              <a:rPr sz="2000" dirty="0">
                <a:latin typeface="Arial" panose="020B0604020202020204" pitchFamily="34" charset="0"/>
                <a:cs typeface="Arial" panose="020B0604020202020204" pitchFamily="34" charset="0"/>
              </a:rPr>
              <a:t> about 200mA. </a:t>
            </a:r>
            <a:br>
              <a:rPr sz="2000" dirty="0">
                <a:latin typeface="Arial" panose="020B0604020202020204" pitchFamily="34" charset="0"/>
                <a:cs typeface="Arial" panose="020B0604020202020204" pitchFamily="34" charset="0"/>
              </a:rPr>
            </a:br>
            <a:endParaRPr sz="2000" dirty="0">
              <a:latin typeface="Arial" panose="020B0604020202020204" pitchFamily="34" charset="0"/>
              <a:cs typeface="Arial" panose="020B0604020202020204" pitchFamily="34" charset="0"/>
            </a:endParaRPr>
          </a:p>
        </p:txBody>
      </p:sp>
      <p:pic>
        <p:nvPicPr>
          <p:cNvPr id="123" name="Picture 1" descr="page164image2528437920">
            <a:extLst>
              <a:ext uri="{FF2B5EF4-FFF2-40B4-BE49-F238E27FC236}">
                <a16:creationId xmlns:a16="http://schemas.microsoft.com/office/drawing/2014/main" id="{C53C1D27-0D1B-864B-9524-37C8351AB6C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543653" y="94780"/>
            <a:ext cx="2286000" cy="1473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D3AE805-B834-D444-92F3-021FB508A582}"/>
              </a:ext>
            </a:extLst>
          </p:cNvPr>
          <p:cNvSpPr txBox="1"/>
          <p:nvPr/>
        </p:nvSpPr>
        <p:spPr>
          <a:xfrm>
            <a:off x="9388862" y="1711569"/>
            <a:ext cx="2595582" cy="338554"/>
          </a:xfrm>
          <a:prstGeom prst="rect">
            <a:avLst/>
          </a:prstGeom>
          <a:noFill/>
        </p:spPr>
        <p:txBody>
          <a:bodyPr wrap="none" rtlCol="0">
            <a:spAutoFit/>
          </a:bodyPr>
          <a:lstStyle/>
          <a:p>
            <a:r>
              <a:rPr lang="en-US" sz="1600"/>
              <a:t>Credit: Make Electronics</a:t>
            </a:r>
          </a:p>
        </p:txBody>
      </p:sp>
    </p:spTree>
    <p:extLst>
      <p:ext uri="{BB962C8B-B14F-4D97-AF65-F5344CB8AC3E}">
        <p14:creationId xmlns:p14="http://schemas.microsoft.com/office/powerpoint/2010/main" val="165309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9177</TotalTime>
  <Words>14160</Words>
  <Application>Microsoft Macintosh PowerPoint</Application>
  <PresentationFormat>Widescreen</PresentationFormat>
  <Paragraphs>2529</Paragraphs>
  <Slides>106</Slides>
  <Notes>86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106</vt:i4>
      </vt:variant>
    </vt:vector>
  </HeadingPairs>
  <TitlesOfParts>
    <vt:vector size="112" baseType="lpstr">
      <vt:lpstr>Arial</vt:lpstr>
      <vt:lpstr>Calibri</vt:lpstr>
      <vt:lpstr>Calibri Light</vt:lpstr>
      <vt:lpstr>Cambria Math</vt:lpstr>
      <vt:lpstr>Times New Roman</vt:lpstr>
      <vt:lpstr>Office Theme</vt:lpstr>
      <vt:lpstr>Electronics of Radio, Part 1 Notes on David Rutledge’s book</vt:lpstr>
      <vt:lpstr>Basic concepts</vt:lpstr>
      <vt:lpstr>Resistors, capacitors, inductors</vt:lpstr>
      <vt:lpstr>Diodes, transformers</vt:lpstr>
      <vt:lpstr>Simple circuit analysis with Kirchhoff</vt:lpstr>
      <vt:lpstr>Simple circuit analysis with Kirchhoff</vt:lpstr>
      <vt:lpstr>RC/RL circuit analysis with Kirchhoff</vt:lpstr>
      <vt:lpstr>PowerPoint Presentation</vt:lpstr>
      <vt:lpstr>Phasors</vt:lpstr>
      <vt:lpstr>Circuit analysis and impedance</vt:lpstr>
      <vt:lpstr>Phasors, impedance and power</vt:lpstr>
      <vt:lpstr>Q and phasors</vt:lpstr>
      <vt:lpstr>Resonance and Q</vt:lpstr>
      <vt:lpstr>Phasors, impedance and power</vt:lpstr>
      <vt:lpstr>Thevenin and Norton</vt:lpstr>
      <vt:lpstr>Thevenin and Norton</vt:lpstr>
      <vt:lpstr>Exercise 1: Resistors</vt:lpstr>
      <vt:lpstr>Exercise 3: Capacitors </vt:lpstr>
      <vt:lpstr>Signals and modulation</vt:lpstr>
      <vt:lpstr>Exercise 4: Diode detectors</vt:lpstr>
      <vt:lpstr>AM Modulator for previous exercise</vt:lpstr>
      <vt:lpstr>Exercise 5: Inductors </vt:lpstr>
      <vt:lpstr>PowerPoint Presentation</vt:lpstr>
      <vt:lpstr>Exercise 6: Diodes and snubbers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Turn the transistor experiment into a CE amplifier</vt:lpstr>
      <vt:lpstr>Transistor experiment - Thevenin equivalent DC </vt:lpstr>
      <vt:lpstr>BJT common emitter amplifier</vt:lpstr>
      <vt:lpstr>PowerPoint Presentation</vt:lpstr>
      <vt:lpstr>BJT common emitter amplifier (PNP)</vt:lpstr>
      <vt:lpstr>BJT common collector amplifier</vt:lpstr>
      <vt:lpstr>BJT common base amplifier</vt:lpstr>
      <vt:lpstr>PowerPoint Presentation</vt:lpstr>
      <vt:lpstr>PowerPoint Presentation</vt:lpstr>
      <vt:lpstr>PowerPoint Presentation</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Logic symbols, flip flops, latches and shift registers</vt:lpstr>
      <vt:lpstr>IC’s: 555 Timer</vt:lpstr>
      <vt:lpstr>PowerPoint Presentation</vt:lpstr>
      <vt:lpstr>PowerPoint Presentation</vt:lpstr>
      <vt:lpstr>Using the 555 to generate a clock</vt:lpstr>
      <vt:lpstr>Using the 555 to clock a counter</vt:lpstr>
      <vt:lpstr>Using the 555 to generate a pulse</vt:lpstr>
      <vt:lpstr>More circuits</vt:lpstr>
      <vt:lpstr>More Circuits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Radio,1</dc:title>
  <dc:subject/>
  <dc:creator>John Manferdelli</dc:creator>
  <cp:keywords/>
  <dc:description/>
  <cp:lastModifiedBy>John Manferdelli</cp:lastModifiedBy>
  <cp:revision>1136</cp:revision>
  <cp:lastPrinted>2025-07-02T00:40:55Z</cp:lastPrinted>
  <dcterms:created xsi:type="dcterms:W3CDTF">2021-07-06T18:24:07Z</dcterms:created>
  <dcterms:modified xsi:type="dcterms:W3CDTF">2025-11-28T18:35:27Z</dcterms:modified>
  <cp:category/>
</cp:coreProperties>
</file>